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87" r:id="rId3"/>
    <p:sldId id="257" r:id="rId4"/>
    <p:sldId id="258" r:id="rId5"/>
    <p:sldId id="260" r:id="rId6"/>
    <p:sldId id="261" r:id="rId7"/>
    <p:sldId id="264" r:id="rId8"/>
    <p:sldId id="281" r:id="rId9"/>
    <p:sldId id="265" r:id="rId10"/>
    <p:sldId id="274" r:id="rId11"/>
    <p:sldId id="275" r:id="rId12"/>
    <p:sldId id="276" r:id="rId13"/>
    <p:sldId id="277" r:id="rId14"/>
    <p:sldId id="278" r:id="rId15"/>
    <p:sldId id="279" r:id="rId16"/>
    <p:sldId id="280" r:id="rId17"/>
    <p:sldId id="289" r:id="rId18"/>
    <p:sldId id="266" r:id="rId19"/>
    <p:sldId id="267" r:id="rId20"/>
    <p:sldId id="268" r:id="rId21"/>
    <p:sldId id="269" r:id="rId22"/>
    <p:sldId id="270"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4C6CE5-9DD7-40E3-8763-014DAA9B09B8}"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117694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C6CE5-9DD7-40E3-8763-014DAA9B09B8}"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182171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4C6CE5-9DD7-40E3-8763-014DAA9B09B8}"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2823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4C6CE5-9DD7-40E3-8763-014DAA9B09B8}"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A816A-9878-4BB6-A229-BF43D4C9248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22001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4C6CE5-9DD7-40E3-8763-014DAA9B09B8}"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1487363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4C6CE5-9DD7-40E3-8763-014DAA9B09B8}" type="datetimeFigureOut">
              <a:rPr lang="en-US" smtClean="0"/>
              <a:t>11/20/2021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2763135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4C6CE5-9DD7-40E3-8763-014DAA9B09B8}" type="datetimeFigureOut">
              <a:rPr lang="en-US" smtClean="0"/>
              <a:t>11/20/2021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240400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4C6CE5-9DD7-40E3-8763-014DAA9B09B8}"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290880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4C6CE5-9DD7-40E3-8763-014DAA9B09B8}"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275108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54C6CE5-9DD7-40E3-8763-014DAA9B09B8}"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201765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4C6CE5-9DD7-40E3-8763-014DAA9B09B8}"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166843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C6CE5-9DD7-40E3-8763-014DAA9B09B8}"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27944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4C6CE5-9DD7-40E3-8763-014DAA9B09B8}" type="datetimeFigureOut">
              <a:rPr lang="en-US" smtClean="0"/>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387093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54C6CE5-9DD7-40E3-8763-014DAA9B09B8}" type="datetimeFigureOut">
              <a:rPr lang="en-US" smtClean="0"/>
              <a:t>11/20/2021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166374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54C6CE5-9DD7-40E3-8763-014DAA9B09B8}" type="datetimeFigureOut">
              <a:rPr lang="en-US" smtClean="0"/>
              <a:t>11/20/2021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272785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54C6CE5-9DD7-40E3-8763-014DAA9B09B8}" type="datetimeFigureOut">
              <a:rPr lang="en-US" smtClean="0"/>
              <a:t>11/20/2021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134274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C6CE5-9DD7-40E3-8763-014DAA9B09B8}"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A816A-9878-4BB6-A229-BF43D4C92488}" type="slidenum">
              <a:rPr lang="en-US" smtClean="0"/>
              <a:t>‹#›</a:t>
            </a:fld>
            <a:endParaRPr lang="en-US"/>
          </a:p>
        </p:txBody>
      </p:sp>
    </p:spTree>
    <p:extLst>
      <p:ext uri="{BB962C8B-B14F-4D97-AF65-F5344CB8AC3E}">
        <p14:creationId xmlns:p14="http://schemas.microsoft.com/office/powerpoint/2010/main" val="300799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54C6CE5-9DD7-40E3-8763-014DAA9B09B8}" type="datetimeFigureOut">
              <a:rPr lang="en-US" smtClean="0"/>
              <a:t>11/20/2021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9A816A-9878-4BB6-A229-BF43D4C92488}" type="slidenum">
              <a:rPr lang="en-US" smtClean="0"/>
              <a:t>‹#›</a:t>
            </a:fld>
            <a:endParaRPr lang="en-US"/>
          </a:p>
        </p:txBody>
      </p:sp>
    </p:spTree>
    <p:extLst>
      <p:ext uri="{BB962C8B-B14F-4D97-AF65-F5344CB8AC3E}">
        <p14:creationId xmlns:p14="http://schemas.microsoft.com/office/powerpoint/2010/main" val="1277082972"/>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andf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andfonline.com/page/terms-and-condi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1720403"/>
          </a:xfrm>
        </p:spPr>
        <p:txBody>
          <a:bodyPr/>
          <a:lstStyle/>
          <a:p>
            <a:pPr algn="ctr"/>
            <a:r>
              <a:rPr lang="en-US" dirty="0">
                <a:solidFill>
                  <a:schemeClr val="bg1">
                    <a:lumMod val="95000"/>
                    <a:lumOff val="5000"/>
                  </a:schemeClr>
                </a:solidFill>
                <a:latin typeface="+mn-lt"/>
              </a:rPr>
              <a:t>JOURNAL WATCH</a:t>
            </a:r>
          </a:p>
        </p:txBody>
      </p:sp>
      <p:sp>
        <p:nvSpPr>
          <p:cNvPr id="3" name="Subtitle 2"/>
          <p:cNvSpPr>
            <a:spLocks noGrp="1"/>
          </p:cNvSpPr>
          <p:nvPr>
            <p:ph type="subTitle" idx="1"/>
          </p:nvPr>
        </p:nvSpPr>
        <p:spPr>
          <a:xfrm>
            <a:off x="1154955" y="3348507"/>
            <a:ext cx="8825658" cy="2290293"/>
          </a:xfrm>
        </p:spPr>
        <p:txBody>
          <a:bodyPr>
            <a:normAutofit/>
          </a:bodyPr>
          <a:lstStyle/>
          <a:p>
            <a:pPr algn="ctr"/>
            <a:r>
              <a:rPr lang="en-US" sz="3600" dirty="0" smtClean="0">
                <a:solidFill>
                  <a:schemeClr val="bg1">
                    <a:lumMod val="95000"/>
                    <a:lumOff val="5000"/>
                  </a:schemeClr>
                </a:solidFill>
              </a:rPr>
              <a:t>vaccination</a:t>
            </a:r>
            <a:endParaRPr lang="fa-IR" sz="3600" dirty="0">
              <a:solidFill>
                <a:schemeClr val="bg1">
                  <a:lumMod val="95000"/>
                  <a:lumOff val="5000"/>
                </a:schemeClr>
              </a:solidFill>
            </a:endParaRPr>
          </a:p>
        </p:txBody>
      </p:sp>
    </p:spTree>
    <p:extLst>
      <p:ext uri="{BB962C8B-B14F-4D97-AF65-F5344CB8AC3E}">
        <p14:creationId xmlns:p14="http://schemas.microsoft.com/office/powerpoint/2010/main" val="30780575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21" y="0"/>
            <a:ext cx="9404723" cy="1400530"/>
          </a:xfrm>
        </p:spPr>
        <p:txBody>
          <a:bodyPr/>
          <a:lstStyle/>
          <a:p>
            <a:pPr algn="ctr"/>
            <a:r>
              <a:rPr lang="en-US" dirty="0"/>
              <a:t>Journal Expert Review of Vaccines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Taylor &amp; Francis make every effort to ensure the accuracy of all the information (the "Content") contained in our publications. However, Taylor &amp; Francis, our agents, and our licensors make no representations or warranties whatsoever as to the accuracy, completeness, or suitability for any purpose of the Content. Any opinions and views expressed in this publication are the opinions and views of the authors, and are not the views of or endorsed by Taylor &amp; Francis. The accuracy of the Content should not be relied upon and should be independently verified with primary sources of information. Taylor &amp; Francis shall not be liable for any losses, actions, claims, proceedings, demands, costs, expenses, damages, and other liabilities whatsoever or howsoever caused arising directly or indirectly in connection with, in relation to, or arising out of the use of the Content. Terms &amp; Conditions of access and use can be found at </a:t>
            </a:r>
            <a:r>
              <a:rPr lang="en-US" u="sng" dirty="0">
                <a:hlinkClick r:id="rId2"/>
              </a:rPr>
              <a:t>http://www.tandfon</a:t>
            </a:r>
            <a:r>
              <a:rPr lang="en-US" dirty="0"/>
              <a:t> </a:t>
            </a:r>
          </a:p>
          <a:p>
            <a:r>
              <a:rPr lang="en-US" dirty="0"/>
              <a:t>Aims and scope</a:t>
            </a:r>
          </a:p>
          <a:p>
            <a:r>
              <a:rPr lang="en-US" dirty="0"/>
              <a:t>2019 Impact Factor: 4.362 </a:t>
            </a:r>
          </a:p>
          <a:p>
            <a:r>
              <a:rPr lang="en-US" dirty="0"/>
              <a:t>Ranking: 51/155 Immunology</a:t>
            </a:r>
          </a:p>
          <a:p>
            <a:r>
              <a:rPr lang="en-US" dirty="0"/>
              <a:t>© 2020 Journal Citation Reports® (Clarivate Analytics, 2020)</a:t>
            </a:r>
          </a:p>
        </p:txBody>
      </p:sp>
    </p:spTree>
    <p:extLst>
      <p:ext uri="{BB962C8B-B14F-4D97-AF65-F5344CB8AC3E}">
        <p14:creationId xmlns:p14="http://schemas.microsoft.com/office/powerpoint/2010/main" val="117452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Expert Review of Vaccines </a:t>
            </a:r>
          </a:p>
        </p:txBody>
      </p:sp>
      <p:sp>
        <p:nvSpPr>
          <p:cNvPr id="3" name="Content Placeholder 2"/>
          <p:cNvSpPr>
            <a:spLocks noGrp="1"/>
          </p:cNvSpPr>
          <p:nvPr>
            <p:ph idx="1"/>
          </p:nvPr>
        </p:nvSpPr>
        <p:spPr/>
        <p:txBody>
          <a:bodyPr>
            <a:normAutofit fontScale="77500" lnSpcReduction="20000"/>
          </a:bodyPr>
          <a:lstStyle/>
          <a:p>
            <a:r>
              <a:rPr lang="en-US" dirty="0"/>
              <a:t>Expert Review of Vaccines (1476-0584; 1744-8395) is a MEDLINE-indexed, international journal publishing rigorously peer-reviewed research in the development, application, and clinical effectiveness of new vaccines.</a:t>
            </a:r>
          </a:p>
          <a:p>
            <a:r>
              <a:rPr lang="en-US" dirty="0"/>
              <a:t>Each article is structured to incorporate the author’s own expert opinion on the impact of the topic on research and clinical practice and the scope for future development.</a:t>
            </a:r>
          </a:p>
          <a:p>
            <a:r>
              <a:rPr lang="en-US" dirty="0"/>
              <a:t>The journal features vaccine technology, vaccine adjuvants, prophylactic vaccines, therapeutic vaccines, AIDS vaccines and vaccines for defence against bioterrorism.</a:t>
            </a:r>
          </a:p>
          <a:p>
            <a:r>
              <a:rPr lang="en-US" dirty="0"/>
              <a:t>The vaccine field has been transformed by recent technological advances, but there remain many challenges in the delivery of cost-effective, safe vaccines. Expert Review of Vaccines facilitates decision making to drive forward this exciting field.</a:t>
            </a:r>
          </a:p>
          <a:p>
            <a:r>
              <a:rPr lang="en-US" dirty="0"/>
              <a:t>Comprehensive coverage in each review is complemented by the unique Expert Collection format and includes the following sections:</a:t>
            </a:r>
          </a:p>
          <a:p>
            <a:r>
              <a:rPr lang="en-US" dirty="0"/>
              <a:t>Expert Opinion – a personal view of the data presented in the article, a discussion on the developments that are likely to be important in the future, and the avenues of research likely to become exciting as further studies yield more detailed results;</a:t>
            </a:r>
          </a:p>
        </p:txBody>
      </p:sp>
      <p:pic>
        <p:nvPicPr>
          <p:cNvPr id="4" name="Picture 3" descr="C:\Users\mohammadian-m2\Desktop\cover_e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3099" y="0"/>
            <a:ext cx="1001340" cy="1400530"/>
          </a:xfrm>
          <a:prstGeom prst="rect">
            <a:avLst/>
          </a:prstGeom>
          <a:noFill/>
          <a:ln>
            <a:noFill/>
          </a:ln>
        </p:spPr>
      </p:pic>
    </p:spTree>
    <p:extLst>
      <p:ext uri="{BB962C8B-B14F-4D97-AF65-F5344CB8AC3E}">
        <p14:creationId xmlns:p14="http://schemas.microsoft.com/office/powerpoint/2010/main" val="4060857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Journal Expert Review of Vaccines </a:t>
            </a:r>
            <a:br>
              <a:rPr lang="en-US" dirty="0"/>
            </a:br>
            <a:endParaRPr lang="en-US" dirty="0"/>
          </a:p>
        </p:txBody>
      </p:sp>
      <p:sp>
        <p:nvSpPr>
          <p:cNvPr id="3" name="Content Placeholder 2"/>
          <p:cNvSpPr>
            <a:spLocks noGrp="1"/>
          </p:cNvSpPr>
          <p:nvPr>
            <p:ph idx="1"/>
          </p:nvPr>
        </p:nvSpPr>
        <p:spPr/>
        <p:txBody>
          <a:bodyPr/>
          <a:lstStyle/>
          <a:p>
            <a:r>
              <a:rPr lang="en-US" dirty="0"/>
              <a:t>Article Highlights – an executive summary of the author’s most critical points.</a:t>
            </a:r>
          </a:p>
          <a:p>
            <a:r>
              <a:rPr lang="en-US" dirty="0"/>
              <a:t>All manuscripts submitted to the journal are peer-reviewed in a double-blind fashion, and the journal’s Editorial Advisory Board are responsible for adjudicating decisions where necessary.</a:t>
            </a:r>
          </a:p>
          <a:p>
            <a:r>
              <a:rPr lang="en-US" dirty="0"/>
              <a:t>Authors can choose to publish gold open access in this journal.</a:t>
            </a:r>
          </a:p>
          <a:p>
            <a:r>
              <a:rPr lang="en-US" dirty="0"/>
              <a:t>Read the Instructions for Authors for information on how to submit your article. For any pre-submission enquiries, please contact the</a:t>
            </a:r>
          </a:p>
          <a:p>
            <a:endParaRPr lang="en-US" dirty="0"/>
          </a:p>
        </p:txBody>
      </p:sp>
    </p:spTree>
    <p:extLst>
      <p:ext uri="{BB962C8B-B14F-4D97-AF65-F5344CB8AC3E}">
        <p14:creationId xmlns:p14="http://schemas.microsoft.com/office/powerpoint/2010/main" val="1416295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Journal Expert Review of Vaccines </a:t>
            </a:r>
            <a:br>
              <a:rPr lang="en-US" dirty="0"/>
            </a:br>
            <a:endParaRPr lang="en-US" dirty="0"/>
          </a:p>
        </p:txBody>
      </p:sp>
      <p:sp>
        <p:nvSpPr>
          <p:cNvPr id="3" name="Content Placeholder 2"/>
          <p:cNvSpPr>
            <a:spLocks noGrp="1"/>
          </p:cNvSpPr>
          <p:nvPr>
            <p:ph idx="1"/>
          </p:nvPr>
        </p:nvSpPr>
        <p:spPr/>
        <p:txBody>
          <a:bodyPr/>
          <a:lstStyle/>
          <a:p>
            <a:r>
              <a:rPr lang="en-US" dirty="0"/>
              <a:t>Editorial board</a:t>
            </a:r>
          </a:p>
          <a:p>
            <a:r>
              <a:rPr lang="en-US" dirty="0"/>
              <a:t>Sergio Abrignani, National Institute of Molecular Genetics, Italy</a:t>
            </a:r>
          </a:p>
          <a:p>
            <a:r>
              <a:rPr lang="en-US" dirty="0"/>
              <a:t>Jon Kim Andrus, Sabin Vaccine Institute, Washington DC, USA</a:t>
            </a:r>
          </a:p>
          <a:p>
            <a:r>
              <a:rPr lang="en-US" dirty="0"/>
              <a:t>Vasso Apostolopoulos, Victoria University, Melbourne</a:t>
            </a:r>
          </a:p>
          <a:p>
            <a:r>
              <a:rPr lang="en-US" dirty="0"/>
              <a:t>Philip M Arlen, Precision Biologics, Washington DC, USA</a:t>
            </a:r>
          </a:p>
          <a:p>
            <a:r>
              <a:rPr lang="en-US" dirty="0"/>
              <a:t>P Noel Barrett, Baxter BioScience, Austria </a:t>
            </a:r>
          </a:p>
          <a:p>
            <a:r>
              <a:rPr lang="en-US" dirty="0"/>
              <a:t> </a:t>
            </a:r>
          </a:p>
          <a:p>
            <a:r>
              <a:rPr lang="en-US" dirty="0"/>
              <a:t>Igor Belyakov, University of Michigan, MI, USA</a:t>
            </a:r>
          </a:p>
        </p:txBody>
      </p:sp>
    </p:spTree>
    <p:extLst>
      <p:ext uri="{BB962C8B-B14F-4D97-AF65-F5344CB8AC3E}">
        <p14:creationId xmlns:p14="http://schemas.microsoft.com/office/powerpoint/2010/main" val="3753891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Journal Expert Review of Vaccines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Alexander Bukreyev, University of Texas Medical Branch, TX, USA</a:t>
            </a:r>
          </a:p>
          <a:p>
            <a:r>
              <a:rPr lang="en-US" dirty="0"/>
              <a:t>Myron Christodoulides, University of Southampton, UK</a:t>
            </a:r>
          </a:p>
          <a:p>
            <a:r>
              <a:rPr lang="en-US" dirty="0"/>
              <a:t>John Clemens, UCLA Fielding School of Public Health, USA</a:t>
            </a:r>
          </a:p>
          <a:p>
            <a:r>
              <a:rPr lang="en-US" dirty="0"/>
              <a:t>Angus G Dalgleish, St George's Hospital Medical School, UK</a:t>
            </a:r>
          </a:p>
          <a:p>
            <a:r>
              <a:rPr lang="en-US" dirty="0"/>
              <a:t>Ronald W Ellis, FutuRx Ltd, Israel</a:t>
            </a:r>
          </a:p>
          <a:p>
            <a:r>
              <a:rPr lang="en-US" dirty="0"/>
              <a:t> </a:t>
            </a:r>
          </a:p>
          <a:p>
            <a:r>
              <a:rPr lang="en-US" dirty="0"/>
              <a:t>Gregory Glenn, Novavax, MD, USA</a:t>
            </a:r>
          </a:p>
          <a:p>
            <a:r>
              <a:rPr lang="en-US" dirty="0"/>
              <a:t>Michael Good, Griffith University, Queensland, Australia</a:t>
            </a:r>
          </a:p>
          <a:p>
            <a:r>
              <a:rPr lang="en-US" dirty="0"/>
              <a:t>Stephen Hoffman, Sanaria Inc., MD, USA </a:t>
            </a:r>
          </a:p>
          <a:p>
            <a:r>
              <a:rPr lang="en-US" dirty="0"/>
              <a:t> </a:t>
            </a:r>
          </a:p>
          <a:p>
            <a:r>
              <a:rPr lang="en-US" dirty="0"/>
              <a:t>JU Igietseme, CDC Atlanta, GA, USA</a:t>
            </a:r>
          </a:p>
        </p:txBody>
      </p:sp>
    </p:spTree>
    <p:extLst>
      <p:ext uri="{BB962C8B-B14F-4D97-AF65-F5344CB8AC3E}">
        <p14:creationId xmlns:p14="http://schemas.microsoft.com/office/powerpoint/2010/main" val="2017067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Journal Expert Review of Vaccines </a:t>
            </a:r>
            <a:br>
              <a:rPr lang="en-US" dirty="0"/>
            </a:br>
            <a:endParaRPr lang="en-US" dirty="0"/>
          </a:p>
        </p:txBody>
      </p:sp>
      <p:sp>
        <p:nvSpPr>
          <p:cNvPr id="3" name="Content Placeholder 2"/>
          <p:cNvSpPr>
            <a:spLocks noGrp="1"/>
          </p:cNvSpPr>
          <p:nvPr>
            <p:ph idx="1"/>
          </p:nvPr>
        </p:nvSpPr>
        <p:spPr>
          <a:xfrm>
            <a:off x="367230" y="1562101"/>
            <a:ext cx="10796070" cy="5295899"/>
          </a:xfrm>
        </p:spPr>
        <p:txBody>
          <a:bodyPr>
            <a:normAutofit fontScale="70000" lnSpcReduction="20000"/>
          </a:bodyPr>
          <a:lstStyle/>
          <a:p>
            <a:pPr algn="just"/>
            <a:r>
              <a:rPr lang="en-US" dirty="0"/>
              <a:t>Odile Launay, Paris Descartes University, Cochin Hospital, Paris, France</a:t>
            </a:r>
          </a:p>
          <a:p>
            <a:pPr algn="just"/>
            <a:r>
              <a:rPr lang="en-US" dirty="0"/>
              <a:t>Camille Locht, Institut Pasteur de Lille, France</a:t>
            </a:r>
          </a:p>
          <a:p>
            <a:pPr algn="just"/>
            <a:r>
              <a:rPr lang="en-US" dirty="0"/>
              <a:t>Alex Loukas, James Cook University, Australia </a:t>
            </a:r>
          </a:p>
          <a:p>
            <a:pPr algn="just"/>
            <a:r>
              <a:rPr lang="en-US" dirty="0"/>
              <a:t> </a:t>
            </a:r>
          </a:p>
          <a:p>
            <a:pPr algn="just"/>
            <a:r>
              <a:rPr lang="en-US" dirty="0"/>
              <a:t>Umesh Parashar, Centers for Disease Control and Prevention, Atlanta, Georgia, USA</a:t>
            </a:r>
          </a:p>
          <a:p>
            <a:pPr algn="just"/>
            <a:r>
              <a:rPr lang="en-US" dirty="0"/>
              <a:t>Andrew J Pollard, University of Oxford, UK </a:t>
            </a:r>
          </a:p>
          <a:p>
            <a:pPr algn="just"/>
            <a:r>
              <a:rPr lang="en-US" dirty="0"/>
              <a:t> </a:t>
            </a:r>
          </a:p>
          <a:p>
            <a:pPr algn="just"/>
            <a:r>
              <a:rPr lang="en-US" dirty="0"/>
              <a:t>Shabir Madhi, National Institute for Communicable Diseases, Johannesburg, South Africa</a:t>
            </a:r>
          </a:p>
          <a:p>
            <a:pPr algn="just"/>
            <a:r>
              <a:rPr lang="en-US" dirty="0"/>
              <a:t>Jan Poolman, Johnson &amp; Johnson, Leiden, Netherlands</a:t>
            </a:r>
          </a:p>
          <a:p>
            <a:pPr algn="just"/>
            <a:r>
              <a:rPr lang="en-US" dirty="0"/>
              <a:t>Punnee Pitisuttithum, Mahidol University, Bangkok, Thailand</a:t>
            </a:r>
          </a:p>
          <a:p>
            <a:pPr algn="just"/>
            <a:r>
              <a:rPr lang="en-US" dirty="0"/>
              <a:t>Rino Rappuoli, Novartis Vaccines, Italy </a:t>
            </a:r>
          </a:p>
          <a:p>
            <a:pPr algn="just"/>
            <a:r>
              <a:rPr lang="en-US" dirty="0"/>
              <a:t> </a:t>
            </a:r>
          </a:p>
          <a:p>
            <a:pPr algn="just"/>
            <a:r>
              <a:rPr lang="en-US" dirty="0"/>
              <a:t>Steven G Reed, Infectious Disease Research Institute, WA, USA </a:t>
            </a:r>
          </a:p>
          <a:p>
            <a:pPr algn="just"/>
            <a:endParaRPr lang="en-US" dirty="0"/>
          </a:p>
          <a:p>
            <a:pPr algn="just"/>
            <a:r>
              <a:rPr lang="en-US" dirty="0"/>
              <a:t>Gus Rimmelzwaan, Erasmus Medical Centre, Rotterdam, The Netherlands</a:t>
            </a:r>
          </a:p>
          <a:p>
            <a:pPr algn="just"/>
            <a:r>
              <a:rPr lang="en-US" dirty="0"/>
              <a:t>Larisa Rudenko, Institute of Experimental Medicine, Saint Petersburg, Russia</a:t>
            </a:r>
          </a:p>
          <a:p>
            <a:pPr algn="just"/>
            <a:r>
              <a:rPr lang="en-US" dirty="0"/>
              <a:t>Suryaprakash Sambhara, CDC Atlanta, GA, USA </a:t>
            </a:r>
          </a:p>
          <a:p>
            <a:pPr algn="just"/>
            <a:endParaRPr lang="en-US" dirty="0"/>
          </a:p>
        </p:txBody>
      </p:sp>
    </p:spTree>
    <p:extLst>
      <p:ext uri="{BB962C8B-B14F-4D97-AF65-F5344CB8AC3E}">
        <p14:creationId xmlns:p14="http://schemas.microsoft.com/office/powerpoint/2010/main" val="1951229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Journal Expert Review of Vaccines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Alessandro Sette, La Jolla Institute for Allergy and Immunology, CA, USA </a:t>
            </a:r>
          </a:p>
          <a:p>
            <a:r>
              <a:rPr lang="en-US" dirty="0"/>
              <a:t> </a:t>
            </a:r>
          </a:p>
          <a:p>
            <a:r>
              <a:rPr lang="en-US" dirty="0"/>
              <a:t>Leonard A. Smith, US Army Medical Research Institute of Infectious Diseases, MD, USA </a:t>
            </a:r>
          </a:p>
          <a:p>
            <a:r>
              <a:rPr lang="en-US" dirty="0"/>
              <a:t> </a:t>
            </a:r>
          </a:p>
          <a:p>
            <a:r>
              <a:rPr lang="en-US" dirty="0"/>
              <a:t>De-chu Christopher Tang, International Vaccine Institute, Seoul, Korea</a:t>
            </a:r>
          </a:p>
          <a:p>
            <a:r>
              <a:rPr lang="en-US" dirty="0"/>
              <a:t>Ralph A Tripp, The University of Georgia, GA, USA</a:t>
            </a:r>
          </a:p>
          <a:p>
            <a:r>
              <a:rPr lang="en-US" dirty="0"/>
              <a:t>Takafumi Tsuboi, Ehime University, Ehime, Japan</a:t>
            </a:r>
          </a:p>
          <a:p>
            <a:r>
              <a:rPr lang="en-US" dirty="0"/>
              <a:t>Jeffrey Ulmer, GSK Vaccines, MD, USA</a:t>
            </a:r>
          </a:p>
          <a:p>
            <a:r>
              <a:rPr lang="en-US" dirty="0"/>
              <a:t>David B Weiner, University of Pennsylvania School of Medicine, PA, USA </a:t>
            </a:r>
          </a:p>
          <a:p>
            <a:r>
              <a:rPr lang="en-US" dirty="0"/>
              <a:t> </a:t>
            </a:r>
          </a:p>
          <a:p>
            <a:r>
              <a:rPr lang="en-US" dirty="0"/>
              <a:t>Annelies Wilder-Smith, Lee Kong Chian School of Medicine, Singapore</a:t>
            </a:r>
          </a:p>
          <a:p>
            <a:r>
              <a:rPr lang="en-US" dirty="0"/>
              <a:t>Feng-Cai Zhu, Jiangsu Provincial Center for Disease Control and Prevention, China</a:t>
            </a:r>
          </a:p>
          <a:p>
            <a:endParaRPr lang="en-US" dirty="0"/>
          </a:p>
        </p:txBody>
      </p:sp>
    </p:spTree>
    <p:extLst>
      <p:ext uri="{BB962C8B-B14F-4D97-AF65-F5344CB8AC3E}">
        <p14:creationId xmlns:p14="http://schemas.microsoft.com/office/powerpoint/2010/main" val="468759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972" y="346075"/>
            <a:ext cx="8229600" cy="616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931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212" y="312360"/>
            <a:ext cx="9404723" cy="1400530"/>
          </a:xfrm>
        </p:spPr>
        <p:txBody>
          <a:bodyPr anchor="ctr"/>
          <a:lstStyle/>
          <a:p>
            <a:r>
              <a:rPr lang="en-US" b="1" dirty="0"/>
              <a:t>Human Vaccines &amp; Immunotherapeutics</a:t>
            </a:r>
            <a:endParaRPr lang="en-US" dirty="0"/>
          </a:p>
        </p:txBody>
      </p:sp>
      <p:sp>
        <p:nvSpPr>
          <p:cNvPr id="3" name="Content Placeholder 2"/>
          <p:cNvSpPr>
            <a:spLocks noGrp="1"/>
          </p:cNvSpPr>
          <p:nvPr>
            <p:ph idx="1"/>
          </p:nvPr>
        </p:nvSpPr>
        <p:spPr>
          <a:xfrm>
            <a:off x="3657600" y="1918952"/>
            <a:ext cx="7959503" cy="4239295"/>
          </a:xfrm>
        </p:spPr>
        <p:txBody>
          <a:bodyPr>
            <a:normAutofit fontScale="70000" lnSpcReduction="20000"/>
          </a:bodyPr>
          <a:lstStyle/>
          <a:p>
            <a:r>
              <a:rPr lang="en-US" dirty="0"/>
              <a:t>Print ISSN: 2164-5515 Online ISSN: 2164-554X</a:t>
            </a:r>
          </a:p>
          <a:p>
            <a:r>
              <a:rPr lang="en-US" dirty="0"/>
              <a:t>12 issues per year</a:t>
            </a:r>
          </a:p>
          <a:p>
            <a:r>
              <a:rPr lang="en-US" i="1" dirty="0"/>
              <a:t>Human Vaccines &amp; Immunotherapeautics</a:t>
            </a:r>
            <a:r>
              <a:rPr lang="en-US" dirty="0"/>
              <a:t> is abstracted/indexed in:</a:t>
            </a:r>
          </a:p>
          <a:p>
            <a:pPr lvl="0"/>
            <a:r>
              <a:rPr lang="en-US" dirty="0"/>
              <a:t>Adis International Ltd.      </a:t>
            </a:r>
            <a:br>
              <a:rPr lang="en-US" dirty="0"/>
            </a:br>
            <a:r>
              <a:rPr lang="en-US" dirty="0"/>
              <a:t>- Reactions Weekly (Online)                                                    </a:t>
            </a:r>
          </a:p>
          <a:p>
            <a:pPr lvl="0"/>
            <a:r>
              <a:rPr lang="en-US" dirty="0"/>
              <a:t>EBSCOhost                                 </a:t>
            </a:r>
            <a:br>
              <a:rPr lang="en-US" dirty="0"/>
            </a:br>
            <a:r>
              <a:rPr lang="en-US" dirty="0"/>
              <a:t>- Biological Abstracts (Online) </a:t>
            </a:r>
          </a:p>
          <a:p>
            <a:pPr lvl="0"/>
            <a:r>
              <a:rPr lang="en-US" dirty="0"/>
              <a:t>Elsevier BV                                      </a:t>
            </a:r>
            <a:br>
              <a:rPr lang="en-US" dirty="0"/>
            </a:br>
            <a:r>
              <a:rPr lang="en-US" dirty="0"/>
              <a:t>- EMBASE </a:t>
            </a:r>
            <a:br>
              <a:rPr lang="en-US" dirty="0"/>
            </a:br>
            <a:r>
              <a:rPr lang="en-US" dirty="0"/>
              <a:t>- Scopus                        </a:t>
            </a:r>
          </a:p>
          <a:p>
            <a:pPr lvl="0"/>
            <a:r>
              <a:rPr lang="en-US" dirty="0"/>
              <a:t>National Library of Medicine             </a:t>
            </a:r>
            <a:br>
              <a:rPr lang="en-US" dirty="0"/>
            </a:br>
            <a:r>
              <a:rPr lang="en-US" dirty="0"/>
              <a:t>- PubMed/MEDLINE                      </a:t>
            </a:r>
          </a:p>
          <a:p>
            <a:pPr lvl="0"/>
            <a:r>
              <a:rPr lang="en-US" dirty="0"/>
              <a:t>Thomson Reuters                            </a:t>
            </a:r>
            <a:br>
              <a:rPr lang="en-US" dirty="0"/>
            </a:br>
            <a:r>
              <a:rPr lang="en-US" dirty="0"/>
              <a:t>- Biological Abstracts (Online)          </a:t>
            </a:r>
            <a:br>
              <a:rPr lang="en-US" dirty="0"/>
            </a:br>
            <a:r>
              <a:rPr lang="en-US" dirty="0"/>
              <a:t>- BIOSIS Previews                             </a:t>
            </a:r>
            <a:br>
              <a:rPr lang="en-US" dirty="0"/>
            </a:br>
            <a:r>
              <a:rPr lang="en-US" dirty="0"/>
              <a:t>- Biotechnology Citation Index (Online)      </a:t>
            </a:r>
            <a:br>
              <a:rPr lang="en-US" dirty="0"/>
            </a:br>
            <a:r>
              <a:rPr lang="en-US" dirty="0"/>
              <a:t>- Science Citation Index Expanded       </a:t>
            </a:r>
            <a:br>
              <a:rPr lang="en-US" dirty="0"/>
            </a:br>
            <a:r>
              <a:rPr lang="en-US" dirty="0"/>
              <a:t>- Web of Science                      </a:t>
            </a:r>
          </a:p>
        </p:txBody>
      </p:sp>
      <p:pic>
        <p:nvPicPr>
          <p:cNvPr id="5" name="Picture 4" descr="Publication Cover"/>
          <p:cNvPicPr/>
          <p:nvPr/>
        </p:nvPicPr>
        <p:blipFill>
          <a:blip r:embed="rId2">
            <a:extLst>
              <a:ext uri="{28A0092B-C50C-407E-A947-70E740481C1C}">
                <a14:useLocalDpi xmlns:a14="http://schemas.microsoft.com/office/drawing/2010/main" val="0"/>
              </a:ext>
            </a:extLst>
          </a:blip>
          <a:srcRect/>
          <a:stretch>
            <a:fillRect/>
          </a:stretch>
        </p:blipFill>
        <p:spPr bwMode="auto">
          <a:xfrm>
            <a:off x="441712" y="1775459"/>
            <a:ext cx="2949188" cy="4382787"/>
          </a:xfrm>
          <a:prstGeom prst="rect">
            <a:avLst/>
          </a:prstGeom>
          <a:noFill/>
          <a:ln>
            <a:noFill/>
          </a:ln>
        </p:spPr>
      </p:pic>
    </p:spTree>
    <p:extLst>
      <p:ext uri="{BB962C8B-B14F-4D97-AF65-F5344CB8AC3E}">
        <p14:creationId xmlns:p14="http://schemas.microsoft.com/office/powerpoint/2010/main" val="1130268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212" y="53149"/>
            <a:ext cx="9404723" cy="1400530"/>
          </a:xfrm>
        </p:spPr>
        <p:txBody>
          <a:bodyPr anchor="ctr"/>
          <a:lstStyle/>
          <a:p>
            <a:pPr>
              <a:lnSpc>
                <a:spcPct val="107000"/>
              </a:lnSpc>
              <a:spcBef>
                <a:spcPts val="0"/>
              </a:spcBef>
              <a:spcAft>
                <a:spcPts val="800"/>
              </a:spcAft>
            </a:pPr>
            <a:r>
              <a:rPr lang="en-US" sz="2800" b="1" dirty="0"/>
              <a:t>Human Vaccines &amp; Immunotherapeutics</a:t>
            </a:r>
            <a:endParaRPr lang="en-US" sz="2800" b="1" kern="18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Content Placeholder 2"/>
          <p:cNvSpPr>
            <a:spLocks noGrp="1"/>
          </p:cNvSpPr>
          <p:nvPr>
            <p:ph idx="1"/>
          </p:nvPr>
        </p:nvSpPr>
        <p:spPr>
          <a:xfrm>
            <a:off x="901810" y="1453679"/>
            <a:ext cx="8946541" cy="4195481"/>
          </a:xfrm>
        </p:spPr>
        <p:txBody>
          <a:bodyPr>
            <a:normAutofit fontScale="77500" lnSpcReduction="20000"/>
          </a:bodyPr>
          <a:lstStyle/>
          <a:p>
            <a:pPr algn="just">
              <a:lnSpc>
                <a:spcPct val="160000"/>
              </a:lnSpc>
            </a:pPr>
            <a:r>
              <a:rPr lang="en-US" dirty="0"/>
              <a:t>Taylor &amp; Francis make every effort to ensure the accuracy of all the information (the "Content") contained in our publications. However, Taylor &amp; Francis, our agents, and our licensors make no representations or warranties whatsoever as to the accuracy, completeness, or suitability for any purpose of the Content. Any opinions and views expressed in this publication are the opinions and views of the authors, and are not the views of or endorsed by Taylor &amp; Francis. The accuracy of the Content should not be relied upon and should be independently verified with primary sources of information. Taylor &amp; Francis shall not be liable for any losses, actions, claims, proceedings, demands, costs, expenses, damages, and other liabilities whatsoever or howsoever caused arising directly or indirectly in connection with, in relation to, or arising out of the use of the Content. Terms &amp; Conditions of access and use can be found at </a:t>
            </a:r>
            <a:r>
              <a:rPr lang="en-US" u="sng" dirty="0">
                <a:hlinkClick r:id="rId2"/>
              </a:rPr>
              <a:t>http://www.tandfonline.com/page/terms-and-conditions</a:t>
            </a:r>
            <a:r>
              <a:rPr lang="en-US" dirty="0"/>
              <a:t> .</a:t>
            </a:r>
          </a:p>
        </p:txBody>
      </p:sp>
    </p:spTree>
    <p:extLst>
      <p:ext uri="{BB962C8B-B14F-4D97-AF65-F5344CB8AC3E}">
        <p14:creationId xmlns:p14="http://schemas.microsoft.com/office/powerpoint/2010/main" val="3489437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3"/>
          <p:cNvSpPr txBox="1">
            <a:spLocks noChangeArrowheads="1"/>
          </p:cNvSpPr>
          <p:nvPr/>
        </p:nvSpPr>
        <p:spPr bwMode="auto">
          <a:xfrm>
            <a:off x="1189834" y="598617"/>
            <a:ext cx="784104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600" b="1" dirty="0" smtClean="0">
                <a:solidFill>
                  <a:schemeClr val="tx2"/>
                </a:solidFill>
              </a:rPr>
              <a:t>JOURNAL</a:t>
            </a:r>
            <a:r>
              <a:rPr lang="en-US" sz="6600" dirty="0"/>
              <a:t>WATCH</a:t>
            </a:r>
            <a:endParaRPr lang="en-US" altLang="en-US" sz="6000" b="1" dirty="0"/>
          </a:p>
        </p:txBody>
      </p:sp>
      <p:sp>
        <p:nvSpPr>
          <p:cNvPr id="9" name="Rectangle 8"/>
          <p:cNvSpPr/>
          <p:nvPr/>
        </p:nvSpPr>
        <p:spPr>
          <a:xfrm>
            <a:off x="1979917" y="2478731"/>
            <a:ext cx="5721939" cy="911096"/>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1" anchor="ctr"/>
          <a:lstStyle/>
          <a:p>
            <a:pPr algn="r" rtl="1"/>
            <a:r>
              <a:rPr lang="fa-IR" altLang="en-US" sz="2400" dirty="0">
                <a:solidFill>
                  <a:srgbClr val="CCCCCC">
                    <a:lumMod val="10000"/>
                  </a:srgbClr>
                </a:solidFill>
                <a:latin typeface="Arial" panose="020B0604020202020204" pitchFamily="34" charset="0"/>
                <a:cs typeface="B Titr" panose="00000700000000000000" pitchFamily="2" charset="-78"/>
              </a:rPr>
              <a:t>تهیه کنندگان: </a:t>
            </a:r>
            <a:r>
              <a:rPr lang="fa-IR" sz="2400" b="1" dirty="0">
                <a:solidFill>
                  <a:schemeClr val="bg1">
                    <a:lumMod val="10000"/>
                  </a:schemeClr>
                </a:solidFill>
                <a:cs typeface="B Titr" panose="00000700000000000000" pitchFamily="2" charset="-78"/>
              </a:rPr>
              <a:t>بهجت سادات وهاب زاده</a:t>
            </a:r>
          </a:p>
        </p:txBody>
      </p:sp>
      <p:sp>
        <p:nvSpPr>
          <p:cNvPr id="10" name="Rectangle 9"/>
          <p:cNvSpPr/>
          <p:nvPr/>
        </p:nvSpPr>
        <p:spPr>
          <a:xfrm>
            <a:off x="2190354" y="4640428"/>
            <a:ext cx="3859324" cy="793327"/>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1" anchor="ctr"/>
          <a:lstStyle/>
          <a:p>
            <a:pPr algn="r" rtl="1"/>
            <a:r>
              <a:rPr lang="fa-IR" altLang="en-US" sz="2400" dirty="0">
                <a:solidFill>
                  <a:srgbClr val="CCCCCC">
                    <a:lumMod val="10000"/>
                  </a:srgbClr>
                </a:solidFill>
                <a:latin typeface="Arial" panose="020B0604020202020204" pitchFamily="34" charset="0"/>
                <a:cs typeface="B Titr" panose="00000700000000000000" pitchFamily="2" charset="-78"/>
              </a:rPr>
              <a:t>استاد راهنما: </a:t>
            </a:r>
            <a:r>
              <a:rPr lang="fa-IR" sz="2400" dirty="0">
                <a:solidFill>
                  <a:schemeClr val="bg1">
                    <a:lumMod val="10000"/>
                  </a:schemeClr>
                </a:solidFill>
                <a:cs typeface="B Titr" panose="00000700000000000000" pitchFamily="2" charset="-78"/>
              </a:rPr>
              <a:t>سرکار خانم کاملی </a:t>
            </a:r>
          </a:p>
        </p:txBody>
      </p:sp>
      <p:sp>
        <p:nvSpPr>
          <p:cNvPr id="11" name="Rectangle 10"/>
          <p:cNvSpPr/>
          <p:nvPr/>
        </p:nvSpPr>
        <p:spPr>
          <a:xfrm>
            <a:off x="537618" y="3544837"/>
            <a:ext cx="7164796" cy="892276"/>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1" anchor="ctr"/>
          <a:lstStyle/>
          <a:p>
            <a:pPr lvl="0" algn="r" rtl="1" eaLnBrk="1" hangingPunct="1">
              <a:spcBef>
                <a:spcPct val="50000"/>
              </a:spcBef>
            </a:pPr>
            <a:r>
              <a:rPr lang="fa-IR" altLang="en-US" sz="2400" dirty="0">
                <a:solidFill>
                  <a:srgbClr val="CCCCCC">
                    <a:lumMod val="10000"/>
                  </a:srgbClr>
                </a:solidFill>
                <a:latin typeface="Arial" panose="020B0604020202020204" pitchFamily="34" charset="0"/>
                <a:cs typeface="B Titr" panose="00000700000000000000" pitchFamily="2" charset="-78"/>
              </a:rPr>
              <a:t>زیر نظر اساتید محترم: </a:t>
            </a:r>
            <a:r>
              <a:rPr lang="fa-IR" sz="2400" dirty="0"/>
              <a:t> </a:t>
            </a:r>
            <a:r>
              <a:rPr lang="fa-IR" sz="2400" dirty="0">
                <a:solidFill>
                  <a:schemeClr val="bg1">
                    <a:lumMod val="10000"/>
                  </a:schemeClr>
                </a:solidFill>
                <a:cs typeface="B Titr" panose="00000700000000000000" pitchFamily="2" charset="-78"/>
              </a:rPr>
              <a:t>جناب آقای </a:t>
            </a:r>
            <a:r>
              <a:rPr lang="fa-IR" sz="2400" dirty="0" smtClean="0">
                <a:solidFill>
                  <a:schemeClr val="bg1">
                    <a:lumMod val="10000"/>
                  </a:schemeClr>
                </a:solidFill>
                <a:cs typeface="B Titr" panose="00000700000000000000" pitchFamily="2" charset="-78"/>
              </a:rPr>
              <a:t>دکترمنصوریان </a:t>
            </a:r>
            <a:r>
              <a:rPr lang="fa-IR" sz="2400" dirty="0">
                <a:solidFill>
                  <a:schemeClr val="bg1">
                    <a:lumMod val="10000"/>
                  </a:schemeClr>
                </a:solidFill>
                <a:cs typeface="B Titr" panose="00000700000000000000" pitchFamily="2" charset="-78"/>
              </a:rPr>
              <a:t>،سرکار خانم </a:t>
            </a:r>
            <a:r>
              <a:rPr lang="fa-IR" sz="2400" dirty="0" smtClean="0">
                <a:solidFill>
                  <a:schemeClr val="bg1">
                    <a:lumMod val="10000"/>
                  </a:schemeClr>
                </a:solidFill>
                <a:cs typeface="B Titr" panose="00000700000000000000" pitchFamily="2" charset="-78"/>
              </a:rPr>
              <a:t>کاملی</a:t>
            </a:r>
            <a:endParaRPr lang="fa-IR" altLang="en-US" sz="2800" b="1" dirty="0">
              <a:solidFill>
                <a:schemeClr val="bg1">
                  <a:lumMod val="10000"/>
                </a:schemeClr>
              </a:solidFill>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1535884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212" y="91462"/>
            <a:ext cx="9404723" cy="1415366"/>
          </a:xfrm>
        </p:spPr>
        <p:txBody>
          <a:bodyPr anchor="ctr"/>
          <a:lstStyle/>
          <a:p>
            <a:pPr>
              <a:lnSpc>
                <a:spcPct val="107000"/>
              </a:lnSpc>
              <a:spcBef>
                <a:spcPts val="0"/>
              </a:spcBef>
              <a:spcAft>
                <a:spcPts val="800"/>
              </a:spcAft>
            </a:pPr>
            <a:r>
              <a:rPr lang="en-US" sz="3200" b="1" dirty="0"/>
              <a:t>Human Vaccines &amp; Immunotherapeutics</a:t>
            </a:r>
            <a:endParaRPr lang="en-US" sz="3200" b="1" kern="18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Content Placeholder 2"/>
          <p:cNvSpPr>
            <a:spLocks noGrp="1"/>
          </p:cNvSpPr>
          <p:nvPr>
            <p:ph idx="1"/>
          </p:nvPr>
        </p:nvSpPr>
        <p:spPr>
          <a:xfrm>
            <a:off x="1394212" y="1598290"/>
            <a:ext cx="8946541" cy="4741571"/>
          </a:xfrm>
        </p:spPr>
        <p:txBody>
          <a:bodyPr>
            <a:normAutofit fontScale="85000" lnSpcReduction="10000"/>
          </a:bodyPr>
          <a:lstStyle/>
          <a:p>
            <a:r>
              <a:rPr lang="en-US" b="1" dirty="0"/>
              <a:t>Publication </a:t>
            </a:r>
            <a:r>
              <a:rPr lang="en-US" b="1" dirty="0" smtClean="0"/>
              <a:t>history</a:t>
            </a:r>
            <a:r>
              <a:rPr lang="en-US" dirty="0"/>
              <a:t/>
            </a:r>
            <a:br>
              <a:rPr lang="en-US" dirty="0"/>
            </a:br>
            <a:endParaRPr lang="en-US" dirty="0"/>
          </a:p>
          <a:p>
            <a:r>
              <a:rPr lang="en-US" b="1" dirty="0"/>
              <a:t>Currently known as:</a:t>
            </a:r>
            <a:endParaRPr lang="en-US" dirty="0"/>
          </a:p>
          <a:p>
            <a:pPr lvl="0"/>
            <a:r>
              <a:rPr lang="en-US" dirty="0"/>
              <a:t>Human Vaccines &amp; Immunotherapeutics (2012 - current)</a:t>
            </a:r>
          </a:p>
          <a:p>
            <a:r>
              <a:rPr lang="en-US" b="1" dirty="0"/>
              <a:t>Formerly known as</a:t>
            </a:r>
            <a:endParaRPr lang="en-US" dirty="0"/>
          </a:p>
          <a:p>
            <a:pPr lvl="0"/>
            <a:r>
              <a:rPr lang="en-US" dirty="0"/>
              <a:t>Human Vaccines (2005 - 2011)</a:t>
            </a:r>
          </a:p>
          <a:p>
            <a:r>
              <a:rPr lang="en-US" dirty="0"/>
              <a:t>Aims and scope</a:t>
            </a:r>
          </a:p>
          <a:p>
            <a:r>
              <a:rPr lang="en-US" dirty="0"/>
              <a:t>Human Vaccines &amp; Immunotherapeutics publishes international research into vaccinology and immunotherapy, including novel and experimental vaccine exploration.  Human Vaccines &amp; Immunotherapeutics is sponsored by the International Society for Vaccines (ISV).</a:t>
            </a:r>
          </a:p>
          <a:p>
            <a:r>
              <a:rPr lang="en-US" dirty="0"/>
              <a:t> </a:t>
            </a:r>
          </a:p>
          <a:p>
            <a:r>
              <a:rPr lang="en-US" dirty="0"/>
              <a:t>The aim of Human  Vaccines &amp; Immunotherapeutics is to provide a platform to present and discuss developments in vaccinology and immunotherapy. The journal covers the following topics:</a:t>
            </a:r>
          </a:p>
        </p:txBody>
      </p:sp>
    </p:spTree>
    <p:extLst>
      <p:ext uri="{BB962C8B-B14F-4D97-AF65-F5344CB8AC3E}">
        <p14:creationId xmlns:p14="http://schemas.microsoft.com/office/powerpoint/2010/main" val="1668897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54" y="256575"/>
            <a:ext cx="9404723" cy="1400530"/>
          </a:xfrm>
        </p:spPr>
        <p:txBody>
          <a:bodyPr anchor="ctr"/>
          <a:lstStyle/>
          <a:p>
            <a:r>
              <a:rPr lang="en-US" sz="3200" b="1" dirty="0"/>
              <a:t>Human Vaccines &amp; Immunotherapeutics</a:t>
            </a:r>
            <a:endParaRPr lang="en-US" sz="3200" b="1" kern="18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Content Placeholder 2"/>
          <p:cNvSpPr>
            <a:spLocks noGrp="1"/>
          </p:cNvSpPr>
          <p:nvPr>
            <p:ph idx="1"/>
          </p:nvPr>
        </p:nvSpPr>
        <p:spPr>
          <a:xfrm>
            <a:off x="1515436" y="1559977"/>
            <a:ext cx="8946541" cy="4195481"/>
          </a:xfrm>
        </p:spPr>
        <p:txBody>
          <a:bodyPr anchor="ctr">
            <a:normAutofit fontScale="77500" lnSpcReduction="20000"/>
          </a:bodyPr>
          <a:lstStyle/>
          <a:p>
            <a:r>
              <a:rPr lang="en-US" dirty="0"/>
              <a:t>Research and development of novel vaccines and immunotherapeutics</a:t>
            </a:r>
          </a:p>
          <a:p>
            <a:r>
              <a:rPr lang="en-US" dirty="0"/>
              <a:t>Experimental vaccines and novel approaches in vaccination and immunotherapy</a:t>
            </a:r>
          </a:p>
          <a:p>
            <a:r>
              <a:rPr lang="en-US" dirty="0"/>
              <a:t>Vaccines and immunotherapeutics for treating non-infectious diseases, e.g., cancer</a:t>
            </a:r>
          </a:p>
          <a:p>
            <a:r>
              <a:rPr lang="en-US" dirty="0"/>
              <a:t>Preclinical studies and clinical trials</a:t>
            </a:r>
          </a:p>
          <a:p>
            <a:r>
              <a:rPr lang="en-US" dirty="0"/>
              <a:t>Licensed products and their use in the field</a:t>
            </a:r>
          </a:p>
          <a:p>
            <a:r>
              <a:rPr lang="en-US" dirty="0"/>
              <a:t>Impact of licensed vaccines and Immunotherapeutics on disease</a:t>
            </a:r>
          </a:p>
          <a:p>
            <a:r>
              <a:rPr lang="en-US" dirty="0"/>
              <a:t>Safety and perceptions of licensed vaccines</a:t>
            </a:r>
          </a:p>
          <a:p>
            <a:r>
              <a:rPr lang="en-US" dirty="0"/>
              <a:t>Prevention and treatment in the developing world</a:t>
            </a:r>
          </a:p>
          <a:p>
            <a:r>
              <a:rPr lang="en-US" dirty="0"/>
              <a:t>Epidemiology and pharmaco-economics</a:t>
            </a:r>
          </a:p>
          <a:p>
            <a:r>
              <a:rPr lang="en-US" dirty="0"/>
              <a:t> </a:t>
            </a:r>
          </a:p>
          <a:p>
            <a:r>
              <a:rPr lang="en-US" dirty="0"/>
              <a:t>The journal publishes original research articles, short reports, case reports, reviews and commentaries.</a:t>
            </a:r>
          </a:p>
        </p:txBody>
      </p:sp>
    </p:spTree>
    <p:extLst>
      <p:ext uri="{BB962C8B-B14F-4D97-AF65-F5344CB8AC3E}">
        <p14:creationId xmlns:p14="http://schemas.microsoft.com/office/powerpoint/2010/main" val="2237167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23" y="53149"/>
            <a:ext cx="9404723" cy="1400530"/>
          </a:xfrm>
        </p:spPr>
        <p:txBody>
          <a:bodyPr anchor="ctr"/>
          <a:lstStyle/>
          <a:p>
            <a:r>
              <a:rPr lang="en-US" sz="3600" b="1" dirty="0"/>
              <a:t>Human Vaccines &amp; Immunotherapeutics</a:t>
            </a:r>
            <a:endParaRPr lang="en-US" sz="2400" b="1" kern="18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Content Placeholder 2"/>
          <p:cNvSpPr>
            <a:spLocks noGrp="1"/>
          </p:cNvSpPr>
          <p:nvPr>
            <p:ph idx="1"/>
          </p:nvPr>
        </p:nvSpPr>
        <p:spPr>
          <a:xfrm>
            <a:off x="584757" y="1453679"/>
            <a:ext cx="8946541" cy="5063543"/>
          </a:xfrm>
        </p:spPr>
        <p:txBody>
          <a:bodyPr>
            <a:noAutofit/>
          </a:bodyPr>
          <a:lstStyle/>
          <a:p>
            <a:r>
              <a:rPr lang="en-US" sz="900" b="1" dirty="0"/>
              <a:t>Human Vaccines &amp; Immunotherapeutics operates a single-blind peer review policy. Authors can choose to publish gold open access in this journal</a:t>
            </a:r>
            <a:r>
              <a:rPr lang="en-US" sz="900" b="1" dirty="0" smtClean="0"/>
              <a:t>.</a:t>
            </a:r>
            <a:endParaRPr lang="en-US" sz="900" b="1" dirty="0"/>
          </a:p>
          <a:p>
            <a:r>
              <a:rPr lang="en-US" sz="900" b="1" dirty="0"/>
              <a:t>Read the Instructions for Human Vaccines And Immunotherapeutics</a:t>
            </a:r>
          </a:p>
          <a:p>
            <a:r>
              <a:rPr lang="en-US" sz="900" b="1" dirty="0"/>
              <a:t>List of issues</a:t>
            </a:r>
          </a:p>
          <a:p>
            <a:r>
              <a:rPr lang="en-US" sz="900" b="1" dirty="0"/>
              <a:t>Latest aesrticl</a:t>
            </a:r>
          </a:p>
          <a:p>
            <a:r>
              <a:rPr lang="en-US" sz="900" b="1" dirty="0"/>
              <a:t>Volume 16 2020</a:t>
            </a:r>
          </a:p>
          <a:p>
            <a:r>
              <a:rPr lang="en-US" sz="900" b="1" dirty="0"/>
              <a:t>Volume 15 2019</a:t>
            </a:r>
          </a:p>
          <a:p>
            <a:r>
              <a:rPr lang="en-US" sz="900" b="1" dirty="0"/>
              <a:t>Volume 14 2018</a:t>
            </a:r>
          </a:p>
          <a:p>
            <a:r>
              <a:rPr lang="en-US" sz="900" b="1" dirty="0"/>
              <a:t>Volume 13 2017</a:t>
            </a:r>
          </a:p>
          <a:p>
            <a:r>
              <a:rPr lang="en-US" sz="900" b="1" dirty="0"/>
              <a:t>Volume 12 2016</a:t>
            </a:r>
          </a:p>
          <a:p>
            <a:r>
              <a:rPr lang="en-US" sz="900" b="1" dirty="0"/>
              <a:t>Volume 11 2015</a:t>
            </a:r>
          </a:p>
          <a:p>
            <a:r>
              <a:rPr lang="en-US" sz="900" b="1" dirty="0"/>
              <a:t>Volume 10 2014</a:t>
            </a:r>
          </a:p>
          <a:p>
            <a:r>
              <a:rPr lang="en-US" sz="900" b="1" dirty="0"/>
              <a:t>Volume 9 2013</a:t>
            </a:r>
          </a:p>
          <a:p>
            <a:r>
              <a:rPr lang="en-US" sz="900" b="1" dirty="0"/>
              <a:t>Volume 8 2012</a:t>
            </a:r>
          </a:p>
          <a:p>
            <a:r>
              <a:rPr lang="en-US" sz="900" b="1" dirty="0"/>
              <a:t>Volume 7 2011</a:t>
            </a:r>
          </a:p>
          <a:p>
            <a:r>
              <a:rPr lang="en-US" sz="900" b="1" dirty="0"/>
              <a:t>Volume 6 2010</a:t>
            </a:r>
          </a:p>
          <a:p>
            <a:r>
              <a:rPr lang="en-US" sz="900" b="1" dirty="0"/>
              <a:t>Volume 5 2009</a:t>
            </a:r>
          </a:p>
          <a:p>
            <a:r>
              <a:rPr lang="en-US" sz="900" b="1" dirty="0"/>
              <a:t>Volume 4 2008</a:t>
            </a:r>
          </a:p>
          <a:p>
            <a:r>
              <a:rPr lang="en-US" sz="900" b="1" dirty="0"/>
              <a:t>Volume 3 2007</a:t>
            </a:r>
          </a:p>
          <a:p>
            <a:r>
              <a:rPr lang="en-US" sz="900" b="1" dirty="0"/>
              <a:t>Volume 2 2006</a:t>
            </a:r>
          </a:p>
          <a:p>
            <a:r>
              <a:rPr lang="en-US" sz="900" b="1" dirty="0"/>
              <a:t>Volume 1 2005ctor Trend 2Year</a:t>
            </a:r>
          </a:p>
        </p:txBody>
      </p:sp>
    </p:spTree>
    <p:extLst>
      <p:ext uri="{BB962C8B-B14F-4D97-AF65-F5344CB8AC3E}">
        <p14:creationId xmlns:p14="http://schemas.microsoft.com/office/powerpoint/2010/main" val="2511947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46" y="636105"/>
            <a:ext cx="9671022" cy="532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85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3839" y="1562761"/>
            <a:ext cx="8946541" cy="4195481"/>
          </a:xfrm>
        </p:spPr>
        <p:txBody>
          <a:bodyPr/>
          <a:lstStyle/>
          <a:p>
            <a:pPr algn="r" rtl="1"/>
            <a:endParaRPr lang="en-US" dirty="0">
              <a:cs typeface="B Titr" panose="00000700000000000000" pitchFamily="2" charset="-78"/>
            </a:endParaRPr>
          </a:p>
          <a:p>
            <a:pPr algn="r" rtl="1"/>
            <a:r>
              <a:rPr lang="fa-IR" dirty="0" smtClean="0">
                <a:cs typeface="B Titr" panose="00000700000000000000" pitchFamily="2" charset="-78"/>
              </a:rPr>
              <a:t>صاحب </a:t>
            </a:r>
            <a:r>
              <a:rPr lang="fa-IR" dirty="0">
                <a:cs typeface="B Titr" panose="00000700000000000000" pitchFamily="2" charset="-78"/>
              </a:rPr>
              <a:t>امتیاز : دانشگاه علوم پزشکی همدان </a:t>
            </a:r>
          </a:p>
          <a:p>
            <a:pPr algn="r" rtl="1"/>
            <a:r>
              <a:rPr lang="fa-IR" dirty="0">
                <a:cs typeface="B Titr" panose="00000700000000000000" pitchFamily="2" charset="-78"/>
              </a:rPr>
              <a:t>ناشر : دانشگاه علوم پزشکی همدان</a:t>
            </a:r>
          </a:p>
          <a:p>
            <a:pPr algn="r" rtl="1"/>
            <a:r>
              <a:rPr lang="fa-IR" dirty="0">
                <a:cs typeface="B Titr" panose="00000700000000000000" pitchFamily="2" charset="-78"/>
              </a:rPr>
              <a:t>وضعیت رتبه : علمی – پژوهشی</a:t>
            </a:r>
          </a:p>
          <a:p>
            <a:pPr algn="r" rtl="1"/>
            <a:r>
              <a:rPr lang="fa-IR" dirty="0">
                <a:cs typeface="B Titr" panose="00000700000000000000" pitchFamily="2" charset="-78"/>
              </a:rPr>
              <a:t>زبان نشریه : فارسی – انگلیسی : </a:t>
            </a:r>
            <a:r>
              <a:rPr lang="fa-IR" smtClean="0">
                <a:cs typeface="B Titr" panose="00000700000000000000" pitchFamily="2" charset="-78"/>
              </a:rPr>
              <a:t>تاریخ </a:t>
            </a:r>
            <a:r>
              <a:rPr lang="fa-IR" smtClean="0">
                <a:cs typeface="B Titr" panose="00000700000000000000" pitchFamily="2" charset="-78"/>
              </a:rPr>
              <a:t>تصویب: 1396</a:t>
            </a:r>
            <a:endParaRPr lang="en-US" dirty="0" smtClean="0">
              <a:cs typeface="B Titr" panose="00000700000000000000" pitchFamily="2" charset="-78"/>
            </a:endParaRPr>
          </a:p>
          <a:p>
            <a:pPr algn="r" rtl="1"/>
            <a:r>
              <a:rPr lang="fa-IR" dirty="0" smtClean="0">
                <a:cs typeface="B Titr" panose="00000700000000000000" pitchFamily="2" charset="-78"/>
              </a:rPr>
              <a:t>دوره </a:t>
            </a:r>
            <a:r>
              <a:rPr lang="fa-IR" dirty="0">
                <a:cs typeface="B Titr" panose="00000700000000000000" pitchFamily="2" charset="-78"/>
              </a:rPr>
              <a:t>انتشار : فصلنامه </a:t>
            </a:r>
          </a:p>
          <a:p>
            <a:endParaRPr lang="en-US" dirty="0">
              <a:cs typeface="B Titr" panose="000007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288" y="1499150"/>
            <a:ext cx="33893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52990" y="834888"/>
            <a:ext cx="3031599" cy="769441"/>
          </a:xfrm>
          <a:prstGeom prst="rect">
            <a:avLst/>
          </a:prstGeom>
        </p:spPr>
        <p:txBody>
          <a:bodyPr wrap="none">
            <a:spAutoFit/>
          </a:bodyPr>
          <a:lstStyle/>
          <a:p>
            <a:r>
              <a:rPr lang="fa-IR" sz="4400" b="1" dirty="0">
                <a:latin typeface="IranNastaliq" pitchFamily="18" charset="0"/>
                <a:cs typeface="IranNastaliq" pitchFamily="18" charset="0"/>
              </a:rPr>
              <a:t>نشریه : آموزشی و سلامت جامعه </a:t>
            </a:r>
            <a:endParaRPr lang="en-US" sz="4400" b="1" dirty="0">
              <a:latin typeface="IranNastaliq" pitchFamily="18" charset="0"/>
              <a:cs typeface="IranNastaliq"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154" y="1499150"/>
            <a:ext cx="3048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566" y="4584258"/>
            <a:ext cx="7115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466" y="4136472"/>
            <a:ext cx="28352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056" y="761447"/>
            <a:ext cx="279082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053058"/>
      </p:ext>
    </p:extLst>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093" y="1961454"/>
            <a:ext cx="10509161" cy="5106472"/>
          </a:xfrm>
        </p:spPr>
        <p:txBody>
          <a:bodyPr>
            <a:normAutofit/>
          </a:bodyPr>
          <a:lstStyle/>
          <a:p>
            <a:pPr algn="r" rtl="1"/>
            <a:r>
              <a:rPr lang="fa-IR" sz="1800" dirty="0">
                <a:cs typeface="B Titr" panose="00000700000000000000" pitchFamily="2" charset="-78"/>
              </a:rPr>
              <a:t>دسته بندی موضوع </a:t>
            </a:r>
            <a:r>
              <a:rPr lang="fa-IR" sz="1800" dirty="0" smtClean="0">
                <a:cs typeface="B Titr" panose="00000700000000000000" pitchFamily="2" charset="-78"/>
              </a:rPr>
              <a:t>کلی :آموزشی </a:t>
            </a:r>
            <a:r>
              <a:rPr lang="fa-IR" sz="1800" dirty="0">
                <a:cs typeface="B Titr" panose="00000700000000000000" pitchFamily="2" charset="-78"/>
              </a:rPr>
              <a:t>(آموزش بهداشت و ارتقاء سلامت)</a:t>
            </a:r>
          </a:p>
          <a:p>
            <a:pPr algn="r" rtl="1"/>
            <a:r>
              <a:rPr lang="fa-IR" sz="1800" dirty="0">
                <a:cs typeface="B Titr" panose="00000700000000000000" pitchFamily="2" charset="-78"/>
              </a:rPr>
              <a:t>موضوع اختصاصی : رفتار های مرتبط با سبک زندگی سالم</a:t>
            </a:r>
          </a:p>
          <a:p>
            <a:pPr algn="r" rtl="1"/>
            <a:r>
              <a:rPr lang="fa-IR" sz="1800" dirty="0">
                <a:cs typeface="B Titr" panose="00000700000000000000" pitchFamily="2" charset="-78"/>
              </a:rPr>
              <a:t>مدیر مسئول : سید محمد مهدی هزاره ای </a:t>
            </a:r>
          </a:p>
          <a:p>
            <a:pPr algn="r" rtl="1"/>
            <a:r>
              <a:rPr lang="fa-IR" sz="1800" dirty="0">
                <a:cs typeface="B Titr" panose="00000700000000000000" pitchFamily="2" charset="-78"/>
              </a:rPr>
              <a:t>سردبیر :سعید بشیریان</a:t>
            </a:r>
          </a:p>
          <a:p>
            <a:pPr algn="r" rtl="1"/>
            <a:r>
              <a:rPr lang="fa-IR" sz="1800" dirty="0">
                <a:cs typeface="B Titr" panose="00000700000000000000" pitchFamily="2" charset="-78"/>
              </a:rPr>
              <a:t>مشاوره آماری : </a:t>
            </a:r>
            <a:r>
              <a:rPr lang="fa-IR" sz="1800" dirty="0" smtClean="0">
                <a:cs typeface="B Titr" panose="00000700000000000000" pitchFamily="2" charset="-78"/>
              </a:rPr>
              <a:t>مریم فرهادیان</a:t>
            </a:r>
            <a:endParaRPr lang="fa-IR" sz="1800" dirty="0">
              <a:cs typeface="B Titr" panose="00000700000000000000" pitchFamily="2" charset="-78"/>
            </a:endParaRPr>
          </a:p>
          <a:p>
            <a:pPr algn="r" rtl="1"/>
            <a:r>
              <a:rPr lang="fa-IR" sz="1800" dirty="0">
                <a:cs typeface="B Titr" panose="00000700000000000000" pitchFamily="2" charset="-78"/>
              </a:rPr>
              <a:t>مدیر اجرایی : دکتر مجید براتی </a:t>
            </a:r>
          </a:p>
          <a:p>
            <a:pPr algn="r" rtl="1"/>
            <a:r>
              <a:rPr lang="fa-IR" sz="1800" dirty="0">
                <a:cs typeface="B Titr" panose="00000700000000000000" pitchFamily="2" charset="-78"/>
              </a:rPr>
              <a:t>نشانی : همدان – خیابان شهید فهمیده – معاونت تحقیقات و فناوری اداره توسعه و هماهنگی </a:t>
            </a:r>
            <a:r>
              <a:rPr lang="fa-IR" sz="1800" dirty="0" smtClean="0">
                <a:cs typeface="B Titr" panose="00000700000000000000" pitchFamily="2" charset="-78"/>
              </a:rPr>
              <a:t>مجلات علمی</a:t>
            </a:r>
            <a:endParaRPr lang="en-US" sz="1800" dirty="0">
              <a:cs typeface="B Titr" panose="00000700000000000000" pitchFamily="2" charset="-78"/>
            </a:endParaRPr>
          </a:p>
        </p:txBody>
      </p:sp>
      <p:sp>
        <p:nvSpPr>
          <p:cNvPr id="4" name="Title 3"/>
          <p:cNvSpPr>
            <a:spLocks noGrp="1"/>
          </p:cNvSpPr>
          <p:nvPr>
            <p:ph type="title"/>
          </p:nvPr>
        </p:nvSpPr>
        <p:spPr/>
        <p:txBody>
          <a:bodyPr/>
          <a:lstStyle/>
          <a:p>
            <a:pPr algn="r" rtl="1"/>
            <a:r>
              <a:rPr lang="fa-IR" sz="4400" b="1" dirty="0" smtClean="0">
                <a:latin typeface="IranNastaliq" pitchFamily="18" charset="0"/>
                <a:cs typeface="IranNastaliq" pitchFamily="18" charset="0"/>
              </a:rPr>
              <a:t>نشریه :آموزش و سلامت جامعه</a:t>
            </a:r>
            <a:endParaRPr lang="en-US" sz="4400" b="1" dirty="0">
              <a:latin typeface="IranNastaliq" pitchFamily="18" charset="0"/>
              <a:cs typeface="IranNastaliq" pitchFamily="18" charset="0"/>
            </a:endParaRPr>
          </a:p>
        </p:txBody>
      </p:sp>
    </p:spTree>
    <p:extLst>
      <p:ext uri="{BB962C8B-B14F-4D97-AF65-F5344CB8AC3E}">
        <p14:creationId xmlns:p14="http://schemas.microsoft.com/office/powerpoint/2010/main" val="201521248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2861" y="1988524"/>
            <a:ext cx="9366139" cy="4195481"/>
          </a:xfrm>
        </p:spPr>
        <p:txBody>
          <a:bodyPr>
            <a:normAutofit/>
          </a:bodyPr>
          <a:lstStyle/>
          <a:p>
            <a:pPr algn="r" rtl="1"/>
            <a:r>
              <a:rPr lang="fa-IR" sz="2400" dirty="0">
                <a:cs typeface="B Titr" panose="00000700000000000000" pitchFamily="2" charset="-78"/>
              </a:rPr>
              <a:t>پایگاه نمایه کننده :</a:t>
            </a:r>
          </a:p>
          <a:p>
            <a:pPr algn="r" rtl="1"/>
            <a:r>
              <a:rPr lang="fa-IR" sz="2400" dirty="0">
                <a:cs typeface="B Titr" panose="00000700000000000000" pitchFamily="2" charset="-78"/>
              </a:rPr>
              <a:t>استوپرس </a:t>
            </a:r>
            <a:r>
              <a:rPr lang="en-US" sz="2400" dirty="0">
                <a:cs typeface="B Titr" panose="00000700000000000000" pitchFamily="2" charset="-78"/>
              </a:rPr>
              <a:t>scopus</a:t>
            </a:r>
            <a:r>
              <a:rPr lang="fa-IR" sz="2400" dirty="0">
                <a:cs typeface="B Titr" panose="00000700000000000000" pitchFamily="2" charset="-78"/>
              </a:rPr>
              <a:t> از آغاز سال 2020 شروع شده است پایگاه اطلاعات علمی جهاد دانشگاهی (</a:t>
            </a:r>
            <a:r>
              <a:rPr lang="en-US" sz="2400" dirty="0">
                <a:cs typeface="B Titr" panose="00000700000000000000" pitchFamily="2" charset="-78"/>
              </a:rPr>
              <a:t>SID</a:t>
            </a:r>
            <a:r>
              <a:rPr lang="fa-IR" sz="2400" dirty="0">
                <a:cs typeface="B Titr" panose="00000700000000000000" pitchFamily="2" charset="-78"/>
              </a:rPr>
              <a:t> ) </a:t>
            </a:r>
          </a:p>
          <a:p>
            <a:pPr algn="r" rtl="1"/>
            <a:r>
              <a:rPr lang="fa-IR" sz="2400" dirty="0">
                <a:cs typeface="B Titr" panose="00000700000000000000" pitchFamily="2" charset="-78"/>
              </a:rPr>
              <a:t>پایگاه استناد علوم جهان اسلام (</a:t>
            </a:r>
            <a:r>
              <a:rPr lang="en-US" sz="2400" dirty="0">
                <a:cs typeface="B Titr" panose="00000700000000000000" pitchFamily="2" charset="-78"/>
              </a:rPr>
              <a:t>ISC</a:t>
            </a:r>
            <a:r>
              <a:rPr lang="fa-IR" sz="2400" dirty="0">
                <a:cs typeface="B Titr" panose="00000700000000000000" pitchFamily="2" charset="-78"/>
              </a:rPr>
              <a:t> )</a:t>
            </a:r>
          </a:p>
          <a:p>
            <a:pPr algn="r" rtl="1"/>
            <a:r>
              <a:rPr lang="fa-IR" sz="2400" dirty="0">
                <a:cs typeface="B Titr" panose="00000700000000000000" pitchFamily="2" charset="-78"/>
              </a:rPr>
              <a:t>بانک اطلاعات نشریات کشور (</a:t>
            </a:r>
            <a:r>
              <a:rPr lang="en-US" sz="2400" dirty="0">
                <a:cs typeface="B Titr" panose="00000700000000000000" pitchFamily="2" charset="-78"/>
              </a:rPr>
              <a:t>Magiran </a:t>
            </a:r>
            <a:r>
              <a:rPr lang="fa-IR" sz="2400" dirty="0">
                <a:cs typeface="B Titr" panose="00000700000000000000" pitchFamily="2" charset="-78"/>
              </a:rPr>
              <a:t> )</a:t>
            </a:r>
          </a:p>
          <a:p>
            <a:pPr algn="r" rtl="1"/>
            <a:r>
              <a:rPr lang="en-US" sz="2400" dirty="0">
                <a:cs typeface="B Titr" panose="00000700000000000000" pitchFamily="2" charset="-78"/>
              </a:rPr>
              <a:t>Seiencclibrary index embase – Googlr scholar</a:t>
            </a:r>
          </a:p>
          <a:p>
            <a:pPr algn="r" rtl="1"/>
            <a:endParaRPr lang="fa-IR" sz="2400" dirty="0">
              <a:cs typeface="B Titr" panose="00000700000000000000" pitchFamily="2" charset="-78"/>
            </a:endParaRPr>
          </a:p>
        </p:txBody>
      </p:sp>
    </p:spTree>
    <p:extLst>
      <p:ext uri="{BB962C8B-B14F-4D97-AF65-F5344CB8AC3E}">
        <p14:creationId xmlns:p14="http://schemas.microsoft.com/office/powerpoint/2010/main" val="2289170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233" y="511065"/>
            <a:ext cx="9404723" cy="1400530"/>
          </a:xfrm>
        </p:spPr>
        <p:txBody>
          <a:bodyPr/>
          <a:lstStyle/>
          <a:p>
            <a:pPr algn="ctr" rtl="1"/>
            <a:r>
              <a:rPr lang="en-US" dirty="0">
                <a:solidFill>
                  <a:schemeClr val="tx1"/>
                </a:solidFill>
              </a:rPr>
              <a:t/>
            </a:r>
            <a:br>
              <a:rPr lang="en-US" dirty="0">
                <a:solidFill>
                  <a:schemeClr val="tx1"/>
                </a:solidFill>
              </a:rPr>
            </a:br>
            <a:r>
              <a:rPr lang="fa-IR" sz="4400" b="1" dirty="0" smtClean="0">
                <a:solidFill>
                  <a:schemeClr val="tx1"/>
                </a:solidFill>
                <a:latin typeface="IranNastaliq" pitchFamily="18" charset="0"/>
                <a:cs typeface="IranNastaliq" pitchFamily="18" charset="0"/>
              </a:rPr>
              <a:t>نشریه:آموزش و سلامت جامعه</a:t>
            </a:r>
            <a:r>
              <a:rPr lang="fa-IR" dirty="0" smtClean="0">
                <a:solidFill>
                  <a:schemeClr val="tx1"/>
                </a:solidFill>
              </a:rPr>
              <a:t/>
            </a:r>
            <a:br>
              <a:rPr lang="fa-IR"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513789" y="1743825"/>
            <a:ext cx="9405910" cy="4713668"/>
          </a:xfrm>
        </p:spPr>
        <p:txBody>
          <a:bodyPr>
            <a:normAutofit/>
          </a:bodyPr>
          <a:lstStyle/>
          <a:p>
            <a:pPr algn="just" rtl="1" fontAlgn="base">
              <a:lnSpc>
                <a:spcPct val="150000"/>
              </a:lnSpc>
            </a:pPr>
            <a:r>
              <a:rPr lang="fa-IR" sz="2800" b="1" dirty="0">
                <a:cs typeface="B Titr" panose="00000700000000000000" pitchFamily="2" charset="-78"/>
              </a:rPr>
              <a:t>اهداف:</a:t>
            </a:r>
          </a:p>
          <a:p>
            <a:pPr algn="just" rtl="1">
              <a:lnSpc>
                <a:spcPct val="150000"/>
              </a:lnSpc>
            </a:pPr>
            <a:r>
              <a:rPr lang="fa-IR" dirty="0">
                <a:cs typeface="B Titr" panose="00000700000000000000" pitchFamily="2" charset="-78"/>
              </a:rPr>
              <a:t>اهداف و زمینه ها : مجله آموزشی و سلامت جامعه است وابسته به دانشگاه علوم پزشکی و خدمات بهداشت درمانی همدان است هدف این مجله ارتقاء دانش علوم پزشکی با توجه ه زیر ساخت های موجود آموزشی و پژوهشی دانشگاه در زمینه های آموزش بهداشت و ارتقاء سلامت در جامعه است این نشریه از مطالعات مداخله ای که در جهت پیشگیری و کنترل بیماریها واگیر و غیر واگیر انجام می گردد استقبال می کند . همچنین ان مجله مطالعات تحلیلی حوزه رفتار های مرتبط سبک زندگی سالم منتشر می کند . دامنه مطالب </a:t>
            </a:r>
            <a:r>
              <a:rPr lang="fa-IR" dirty="0" smtClean="0">
                <a:cs typeface="B Titr" panose="00000700000000000000" pitchFamily="2" charset="-78"/>
              </a:rPr>
              <a:t>موردنظردر </a:t>
            </a:r>
            <a:r>
              <a:rPr lang="fa-IR" dirty="0">
                <a:cs typeface="B Titr" panose="00000700000000000000" pitchFamily="2" charset="-78"/>
              </a:rPr>
              <a:t>این </a:t>
            </a:r>
            <a:r>
              <a:rPr lang="fa-IR" dirty="0" smtClean="0">
                <a:cs typeface="B Titr" panose="00000700000000000000" pitchFamily="2" charset="-78"/>
              </a:rPr>
              <a:t>بخش شامل </a:t>
            </a:r>
            <a:r>
              <a:rPr lang="fa-IR" dirty="0">
                <a:cs typeface="B Titr" panose="00000700000000000000" pitchFamily="2" charset="-78"/>
              </a:rPr>
              <a:t>است </a:t>
            </a:r>
            <a:r>
              <a:rPr lang="fa-IR" dirty="0" smtClean="0">
                <a:cs typeface="B Titr" panose="00000700000000000000" pitchFamily="2" charset="-78"/>
              </a:rPr>
              <a:t>.</a:t>
            </a:r>
            <a:endParaRPr lang="fa-IR" dirty="0">
              <a:cs typeface="B Titr" panose="00000700000000000000" pitchFamily="2" charset="-78"/>
            </a:endParaRPr>
          </a:p>
        </p:txBody>
      </p:sp>
    </p:spTree>
    <p:extLst>
      <p:ext uri="{BB962C8B-B14F-4D97-AF65-F5344CB8AC3E}">
        <p14:creationId xmlns:p14="http://schemas.microsoft.com/office/powerpoint/2010/main" val="27775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1209" y="1238250"/>
            <a:ext cx="10086841" cy="4982323"/>
          </a:xfrm>
        </p:spPr>
        <p:txBody>
          <a:bodyPr>
            <a:normAutofit/>
          </a:bodyPr>
          <a:lstStyle/>
          <a:p>
            <a:pPr algn="r" rtl="1">
              <a:lnSpc>
                <a:spcPct val="120000"/>
              </a:lnSpc>
            </a:pPr>
            <a:r>
              <a:rPr lang="fa-IR" dirty="0" smtClean="0">
                <a:cs typeface="B Titr" panose="00000700000000000000" pitchFamily="2" charset="-78"/>
              </a:rPr>
              <a:t>.سوادسلامت </a:t>
            </a:r>
            <a:r>
              <a:rPr lang="fa-IR" dirty="0">
                <a:cs typeface="B Titr" panose="00000700000000000000" pitchFamily="2" charset="-78"/>
              </a:rPr>
              <a:t>– رفتاری ها تغذیه ای – فعالیت های فیزیکی – رفتار ای اعتیاد آور – سلامت جنسی – خود مراقبتی بیماری های مزمن – سلامت روان – سلامت معنوی – سلامت دهان و دندان –تعیین کننده های اجتماعی سلامت – پیشگیری از </a:t>
            </a:r>
            <a:r>
              <a:rPr lang="fa-IR" dirty="0" smtClean="0">
                <a:cs typeface="B Titr" panose="00000700000000000000" pitchFamily="2" charset="-78"/>
              </a:rPr>
              <a:t>آسیب ها- </a:t>
            </a:r>
            <a:r>
              <a:rPr lang="fa-IR" dirty="0">
                <a:cs typeface="B Titr" panose="00000700000000000000" pitchFamily="2" charset="-78"/>
              </a:rPr>
              <a:t>کیفیت زندگی – پیشگیری از </a:t>
            </a:r>
            <a:r>
              <a:rPr lang="fa-IR" dirty="0" smtClean="0">
                <a:cs typeface="B Titr" panose="00000700000000000000" pitchFamily="2" charset="-78"/>
              </a:rPr>
              <a:t>سرطانها.</a:t>
            </a:r>
            <a:endParaRPr lang="fa-IR" dirty="0">
              <a:cs typeface="B Titr" panose="00000700000000000000" pitchFamily="2" charset="-78"/>
            </a:endParaRPr>
          </a:p>
          <a:p>
            <a:pPr algn="r" rtl="1">
              <a:lnSpc>
                <a:spcPct val="120000"/>
              </a:lnSpc>
            </a:pPr>
            <a:r>
              <a:rPr lang="fa-IR" dirty="0">
                <a:cs typeface="B Titr" panose="00000700000000000000" pitchFamily="2" charset="-78"/>
              </a:rPr>
              <a:t>لازم به ذکر است مقالات </a:t>
            </a:r>
            <a:r>
              <a:rPr lang="fa-IR" dirty="0" smtClean="0">
                <a:cs typeface="B Titr" panose="00000700000000000000" pitchFamily="2" charset="-78"/>
              </a:rPr>
              <a:t>.صرفاتوصیفی که </a:t>
            </a:r>
            <a:r>
              <a:rPr lang="fa-IR" dirty="0">
                <a:cs typeface="B Titr" panose="00000700000000000000" pitchFamily="2" charset="-78"/>
              </a:rPr>
              <a:t>با استفاده از نظام ثبت اطلاعاتی و بدون تحلیل کاربردی مناسب ارائه شوند در اولویت بررسی و چاپ قرار می گیرند.</a:t>
            </a:r>
          </a:p>
          <a:p>
            <a:pPr algn="r" rtl="1">
              <a:lnSpc>
                <a:spcPct val="120000"/>
              </a:lnSpc>
            </a:pPr>
            <a:r>
              <a:rPr lang="fa-IR" dirty="0">
                <a:cs typeface="B Titr" panose="00000700000000000000" pitchFamily="2" charset="-78"/>
              </a:rPr>
              <a:t>توجه : بنابر تصمیم اعضای هیئت تحریریه  از ابتدای  سال 2021 مجله به زبان انگلیسی منتشر خواهد شد.لذا از ابتدای مرداد 1399 </a:t>
            </a:r>
            <a:r>
              <a:rPr lang="fa-IR" dirty="0" smtClean="0">
                <a:cs typeface="B Titr" panose="00000700000000000000" pitchFamily="2" charset="-78"/>
              </a:rPr>
              <a:t>.صرفا مقالات </a:t>
            </a:r>
            <a:r>
              <a:rPr lang="fa-IR" dirty="0">
                <a:cs typeface="B Titr" panose="00000700000000000000" pitchFamily="2" charset="-78"/>
              </a:rPr>
              <a:t>ارسالی به زبان انگلیسی </a:t>
            </a:r>
            <a:r>
              <a:rPr lang="fa-IR" dirty="0" smtClean="0">
                <a:cs typeface="B Titr" panose="00000700000000000000" pitchFamily="2" charset="-78"/>
              </a:rPr>
              <a:t>موردبررسی </a:t>
            </a:r>
            <a:r>
              <a:rPr lang="fa-IR" dirty="0">
                <a:cs typeface="B Titr" panose="00000700000000000000" pitchFamily="2" charset="-78"/>
              </a:rPr>
              <a:t>و داور پذیری قرار خواهد گرفت .</a:t>
            </a:r>
          </a:p>
          <a:p>
            <a:pPr algn="r" rtl="1">
              <a:lnSpc>
                <a:spcPct val="120000"/>
              </a:lnSpc>
            </a:pPr>
            <a:r>
              <a:rPr lang="fa-IR" dirty="0">
                <a:cs typeface="B Titr" panose="00000700000000000000" pitchFamily="2" charset="-78"/>
              </a:rPr>
              <a:t>عضویت </a:t>
            </a:r>
            <a:r>
              <a:rPr lang="en-US" dirty="0">
                <a:cs typeface="B Titr" panose="00000700000000000000" pitchFamily="2" charset="-78"/>
              </a:rPr>
              <a:t>cope</a:t>
            </a:r>
            <a:r>
              <a:rPr lang="fa-IR" dirty="0">
                <a:cs typeface="B Titr" panose="00000700000000000000" pitchFamily="2" charset="-78"/>
              </a:rPr>
              <a:t> (</a:t>
            </a:r>
            <a:r>
              <a:rPr lang="en-US" dirty="0">
                <a:cs typeface="B Titr" panose="00000700000000000000" pitchFamily="2" charset="-78"/>
              </a:rPr>
              <a:t>  Committeeon  publicatiethics </a:t>
            </a:r>
            <a:r>
              <a:rPr lang="fa-IR" dirty="0">
                <a:cs typeface="B Titr" panose="00000700000000000000" pitchFamily="2" charset="-78"/>
              </a:rPr>
              <a:t> )</a:t>
            </a:r>
          </a:p>
          <a:p>
            <a:pPr algn="r" rtl="1">
              <a:lnSpc>
                <a:spcPct val="120000"/>
              </a:lnSpc>
            </a:pPr>
            <a:r>
              <a:rPr lang="fa-IR" dirty="0">
                <a:cs typeface="B Titr" panose="00000700000000000000" pitchFamily="2" charset="-78"/>
              </a:rPr>
              <a:t>(کمیته اخلاق نشر )</a:t>
            </a:r>
          </a:p>
          <a:p>
            <a:pPr algn="r" rtl="1">
              <a:lnSpc>
                <a:spcPct val="120000"/>
              </a:lnSpc>
            </a:pPr>
            <a:r>
              <a:rPr lang="fa-IR" dirty="0">
                <a:cs typeface="B Titr" panose="00000700000000000000" pitchFamily="2" charset="-78"/>
              </a:rPr>
              <a:t>  این مجله عضو کمیته بین المللی اخلاق در انتشار و متعهد به رعایت اصول آن است.</a:t>
            </a:r>
          </a:p>
        </p:txBody>
      </p:sp>
    </p:spTree>
    <p:extLst>
      <p:ext uri="{BB962C8B-B14F-4D97-AF65-F5344CB8AC3E}">
        <p14:creationId xmlns:p14="http://schemas.microsoft.com/office/powerpoint/2010/main" val="45245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76" y="326194"/>
            <a:ext cx="9404723" cy="1400530"/>
          </a:xfrm>
        </p:spPr>
        <p:txBody>
          <a:bodyPr anchor="ctr"/>
          <a:lstStyle/>
          <a:p>
            <a:r>
              <a:rPr lang="en-US" dirty="0"/>
              <a:t>Journal Expert Review of Vaccines </a:t>
            </a:r>
          </a:p>
        </p:txBody>
      </p:sp>
      <p:sp>
        <p:nvSpPr>
          <p:cNvPr id="8" name="Rectangle 7"/>
          <p:cNvSpPr/>
          <p:nvPr/>
        </p:nvSpPr>
        <p:spPr>
          <a:xfrm>
            <a:off x="5120978" y="2052918"/>
            <a:ext cx="6096000" cy="1754326"/>
          </a:xfrm>
          <a:prstGeom prst="rect">
            <a:avLst/>
          </a:prstGeom>
        </p:spPr>
        <p:txBody>
          <a:bodyPr>
            <a:spAutoFit/>
          </a:bodyPr>
          <a:lstStyle/>
          <a:p>
            <a:r>
              <a:rPr lang="en-US" dirty="0"/>
              <a:t>Journal Expert Review of Vaccines </a:t>
            </a:r>
          </a:p>
          <a:p>
            <a:r>
              <a:rPr lang="en-US" dirty="0"/>
              <a:t>. Journal information</a:t>
            </a:r>
          </a:p>
          <a:p>
            <a:r>
              <a:rPr lang="en-US" dirty="0"/>
              <a:t>Print ISSN: 1476-0584 Online ISSN: 1744-8395</a:t>
            </a:r>
          </a:p>
          <a:p>
            <a:r>
              <a:rPr lang="en-US" dirty="0"/>
              <a:t>12 issues per year</a:t>
            </a:r>
          </a:p>
          <a:p>
            <a:r>
              <a:rPr lang="en-US" dirty="0"/>
              <a:t>H hndex=81</a:t>
            </a:r>
          </a:p>
          <a:p>
            <a:r>
              <a:rPr lang="en-US" dirty="0"/>
              <a:t>Coverage=2002-2020</a:t>
            </a:r>
          </a:p>
        </p:txBody>
      </p:sp>
      <p:pic>
        <p:nvPicPr>
          <p:cNvPr id="7" name="Picture 6" descr="Publication Cover"/>
          <p:cNvPicPr/>
          <p:nvPr/>
        </p:nvPicPr>
        <p:blipFill>
          <a:blip r:embed="rId2">
            <a:extLst>
              <a:ext uri="{28A0092B-C50C-407E-A947-70E740481C1C}">
                <a14:useLocalDpi xmlns:a14="http://schemas.microsoft.com/office/drawing/2010/main" val="0"/>
              </a:ext>
            </a:extLst>
          </a:blip>
          <a:srcRect/>
          <a:stretch>
            <a:fillRect/>
          </a:stretch>
        </p:blipFill>
        <p:spPr bwMode="auto">
          <a:xfrm>
            <a:off x="1317696" y="2052918"/>
            <a:ext cx="2636157" cy="3810648"/>
          </a:xfrm>
          <a:prstGeom prst="rect">
            <a:avLst/>
          </a:prstGeom>
          <a:noFill/>
          <a:ln>
            <a:noFill/>
          </a:ln>
        </p:spPr>
      </p:pic>
    </p:spTree>
    <p:extLst>
      <p:ext uri="{BB962C8B-B14F-4D97-AF65-F5344CB8AC3E}">
        <p14:creationId xmlns:p14="http://schemas.microsoft.com/office/powerpoint/2010/main" val="1271313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438" y="1162050"/>
            <a:ext cx="9404723" cy="1400530"/>
          </a:xfrm>
        </p:spPr>
        <p:txBody>
          <a:bodyPr anchor="ctr"/>
          <a:lstStyle/>
          <a:p>
            <a:r>
              <a:rPr lang="en-US" sz="2800" dirty="0"/>
              <a:t>Expert Review of Vaccines  is included in the following abstracting and </a:t>
            </a:r>
            <a:r>
              <a:rPr lang="en-US" sz="2000" dirty="0"/>
              <a:t>indexing</a:t>
            </a:r>
            <a:r>
              <a:rPr lang="en-US" sz="2800" dirty="0"/>
              <a:t> services:</a:t>
            </a:r>
          </a:p>
        </p:txBody>
      </p:sp>
      <p:sp>
        <p:nvSpPr>
          <p:cNvPr id="6" name="Content Placeholder 5"/>
          <p:cNvSpPr>
            <a:spLocks noGrp="1"/>
          </p:cNvSpPr>
          <p:nvPr>
            <p:ph idx="1"/>
          </p:nvPr>
        </p:nvSpPr>
        <p:spPr>
          <a:xfrm>
            <a:off x="861312" y="2771373"/>
            <a:ext cx="9478849" cy="4509751"/>
          </a:xfrm>
        </p:spPr>
        <p:txBody>
          <a:bodyPr>
            <a:normAutofit/>
          </a:bodyPr>
          <a:lstStyle/>
          <a:p>
            <a:r>
              <a:rPr lang="en-US" dirty="0"/>
              <a:t>Biobase; Chemical Abstracts; Current Contents®/Clinical Medicine; EMBASE/Excerpta Medica; Journal Citation Reports/Science Edition®; MEDLINE/Index Medicus; Science Citation Index Expanded™ (SciSearch®); Scopus.</a:t>
            </a:r>
          </a:p>
          <a:p>
            <a:r>
              <a:rPr lang="en-US" dirty="0"/>
              <a:t> </a:t>
            </a:r>
          </a:p>
          <a:p>
            <a:r>
              <a:rPr lang="en-US" dirty="0"/>
              <a:t>2019 Impact Factor: 4.362</a:t>
            </a:r>
          </a:p>
          <a:p>
            <a:r>
              <a:rPr lang="en-US" dirty="0"/>
              <a:t>Ranking: 51/158 Immunology</a:t>
            </a:r>
          </a:p>
          <a:p>
            <a:r>
              <a:rPr lang="en-US" dirty="0"/>
              <a:t>© 2020 Journal Citation Reports® (Clarivate Analytics, 2020)</a:t>
            </a:r>
          </a:p>
        </p:txBody>
      </p:sp>
      <p:sp>
        <p:nvSpPr>
          <p:cNvPr id="7" name="Title 1"/>
          <p:cNvSpPr txBox="1">
            <a:spLocks/>
          </p:cNvSpPr>
          <p:nvPr/>
        </p:nvSpPr>
        <p:spPr>
          <a:xfrm>
            <a:off x="935438" y="0"/>
            <a:ext cx="9404723" cy="14005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Journal Expert Review of Vaccines </a:t>
            </a:r>
          </a:p>
        </p:txBody>
      </p:sp>
    </p:spTree>
    <p:extLst>
      <p:ext uri="{BB962C8B-B14F-4D97-AF65-F5344CB8AC3E}">
        <p14:creationId xmlns:p14="http://schemas.microsoft.com/office/powerpoint/2010/main" val="21122038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399</TotalTime>
  <Words>1526</Words>
  <Application>Microsoft Office PowerPoint</Application>
  <PresentationFormat>Widescreen</PresentationFormat>
  <Paragraphs>173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 Titr</vt:lpstr>
      <vt:lpstr>Century Gothic</vt:lpstr>
      <vt:lpstr>IranNastaliq</vt:lpstr>
      <vt:lpstr>Times New Roman</vt:lpstr>
      <vt:lpstr>Wingdings 3</vt:lpstr>
      <vt:lpstr>Ion</vt:lpstr>
      <vt:lpstr>JOURNAL WATCH</vt:lpstr>
      <vt:lpstr>PowerPoint Presentation</vt:lpstr>
      <vt:lpstr>PowerPoint Presentation</vt:lpstr>
      <vt:lpstr>نشریه :آموزش و سلامت جامعه</vt:lpstr>
      <vt:lpstr>PowerPoint Presentation</vt:lpstr>
      <vt:lpstr> نشریه:آموزش و سلامت جامعه </vt:lpstr>
      <vt:lpstr>PowerPoint Presentation</vt:lpstr>
      <vt:lpstr>Journal Expert Review of Vaccines </vt:lpstr>
      <vt:lpstr>Expert Review of Vaccines  is included in the following abstracting and indexing services:</vt:lpstr>
      <vt:lpstr>Journal Expert Review of Vaccines  </vt:lpstr>
      <vt:lpstr>Journal Expert Review of Vaccines </vt:lpstr>
      <vt:lpstr>Journal Expert Review of Vaccines  </vt:lpstr>
      <vt:lpstr>Journal Expert Review of Vaccines  </vt:lpstr>
      <vt:lpstr>Journal Expert Review of Vaccines  </vt:lpstr>
      <vt:lpstr>Journal Expert Review of Vaccines  </vt:lpstr>
      <vt:lpstr>Journal Expert Review of Vaccines  </vt:lpstr>
      <vt:lpstr>PowerPoint Presentation</vt:lpstr>
      <vt:lpstr>Human Vaccines &amp; Immunotherapeutics</vt:lpstr>
      <vt:lpstr>Human Vaccines &amp; Immunotherapeutics</vt:lpstr>
      <vt:lpstr>Human Vaccines &amp; Immunotherapeutics</vt:lpstr>
      <vt:lpstr>Human Vaccines &amp; Immunotherapeutics</vt:lpstr>
      <vt:lpstr>Human Vaccines &amp; Immunotherapeutics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WATCH</dc:title>
  <dc:creator>mahsa mohammadian</dc:creator>
  <cp:lastModifiedBy>kameli</cp:lastModifiedBy>
  <cp:revision>55</cp:revision>
  <dcterms:created xsi:type="dcterms:W3CDTF">2020-08-03T07:20:12Z</dcterms:created>
  <dcterms:modified xsi:type="dcterms:W3CDTF">2021-11-20T08:01:14Z</dcterms:modified>
</cp:coreProperties>
</file>