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0" r:id="rId2"/>
    <p:sldId id="256" r:id="rId3"/>
    <p:sldId id="259" r:id="rId4"/>
    <p:sldId id="258" r:id="rId5"/>
    <p:sldId id="283" r:id="rId6"/>
    <p:sldId id="260" r:id="rId7"/>
    <p:sldId id="282" r:id="rId8"/>
    <p:sldId id="284" r:id="rId9"/>
    <p:sldId id="286" r:id="rId10"/>
    <p:sldId id="285" r:id="rId11"/>
    <p:sldId id="287" r:id="rId12"/>
    <p:sldId id="261" r:id="rId13"/>
    <p:sldId id="281" r:id="rId14"/>
    <p:sldId id="262" r:id="rId15"/>
    <p:sldId id="263" r:id="rId16"/>
    <p:sldId id="277" r:id="rId17"/>
    <p:sldId id="278" r:id="rId18"/>
    <p:sldId id="264" r:id="rId19"/>
    <p:sldId id="265" r:id="rId20"/>
    <p:sldId id="288" r:id="rId21"/>
    <p:sldId id="292" r:id="rId22"/>
    <p:sldId id="293" r:id="rId23"/>
    <p:sldId id="267" r:id="rId24"/>
    <p:sldId id="268" r:id="rId25"/>
    <p:sldId id="269" r:id="rId26"/>
    <p:sldId id="272" r:id="rId27"/>
    <p:sldId id="276" r:id="rId28"/>
    <p:sldId id="294" r:id="rId29"/>
    <p:sldId id="295"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157FFF"/>
    <a:srgbClr val="F7E289"/>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46438-887F-4C60-8BE1-EAF2A28275B8}" type="datetimeFigureOut">
              <a:rPr lang="en-US" smtClean="0"/>
              <a:t>5/10/2021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C3BEA-79B3-473D-A007-89A9021E42F1}" type="slidenum">
              <a:rPr lang="en-US" smtClean="0"/>
              <a:t>‹#›</a:t>
            </a:fld>
            <a:endParaRPr lang="en-US"/>
          </a:p>
        </p:txBody>
      </p:sp>
    </p:spTree>
    <p:extLst>
      <p:ext uri="{BB962C8B-B14F-4D97-AF65-F5344CB8AC3E}">
        <p14:creationId xmlns:p14="http://schemas.microsoft.com/office/powerpoint/2010/main" val="270993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C3BEA-79B3-473D-A007-89A9021E42F1}" type="slidenum">
              <a:rPr lang="en-US" smtClean="0"/>
              <a:t>20</a:t>
            </a:fld>
            <a:endParaRPr lang="en-US"/>
          </a:p>
        </p:txBody>
      </p:sp>
    </p:spTree>
    <p:extLst>
      <p:ext uri="{BB962C8B-B14F-4D97-AF65-F5344CB8AC3E}">
        <p14:creationId xmlns:p14="http://schemas.microsoft.com/office/powerpoint/2010/main" val="122330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jph.ir/%D8%AA%D9%87%DB%8C%D9%87-%DA%A9%D9%86%D9%86%D8%AF%D9%87/marcia-stanhope-dsn-faa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lsevier.com/permissio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lsevier.com/permissio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hyperlink" Target="https://medsmart.shop/product_brand/%d8%a7%d9%86%d8%aa%d8%b4%d8%a7%d8%b1%d8%a7%d8%aa-%d8%ac%d8%a7%d9%85%d8%b9%d9%87-%d9%86%da%af%d8%b1-jamenegar/"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a.wikipedia.org/wiki/%D8%A7%D8%B9%D8%AA%DB%8C%D8%A7%D8%A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Slide Title</a:t>
            </a:r>
            <a:endParaRPr lang="en-US" dirty="0"/>
          </a:p>
        </p:txBody>
      </p:sp>
      <p:sp>
        <p:nvSpPr>
          <p:cNvPr id="3" name="Content Placeholder 2"/>
          <p:cNvSpPr>
            <a:spLocks noGrp="1"/>
          </p:cNvSpPr>
          <p:nvPr>
            <p:ph idx="1"/>
          </p:nvPr>
        </p:nvSpPr>
        <p:spPr/>
        <p:txBody>
          <a:bodyPr/>
          <a:lstStyle/>
          <a:p>
            <a:r>
              <a:rPr lang="en-US" dirty="0" smtClean="0"/>
              <a:t>Make Effective Presentations</a:t>
            </a:r>
          </a:p>
          <a:p>
            <a:r>
              <a:rPr lang="en-US" dirty="0" smtClean="0"/>
              <a:t>Using Awesome Backgrounds</a:t>
            </a:r>
          </a:p>
          <a:p>
            <a:r>
              <a:rPr lang="en-US" dirty="0" smtClean="0"/>
              <a:t>Engage your Audience</a:t>
            </a:r>
          </a:p>
          <a:p>
            <a:r>
              <a:rPr lang="en-US" dirty="0" smtClean="0"/>
              <a:t>Capture Audience Attention</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3348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5719"/>
          </a:xfrm>
        </p:spPr>
        <p:txBody>
          <a:bodyPr>
            <a:normAutofit/>
          </a:bodyPr>
          <a:lstStyle/>
          <a:p>
            <a:pPr algn="ctr"/>
            <a:r>
              <a:rPr lang="ar-SA" b="1" i="1" dirty="0">
                <a:solidFill>
                  <a:schemeClr val="accent2">
                    <a:lumMod val="75000"/>
                  </a:schemeClr>
                </a:solidFill>
              </a:rPr>
              <a:t>پرستاری سلامت جامعه </a:t>
            </a:r>
            <a:endParaRPr lang="en-US" dirty="0"/>
          </a:p>
        </p:txBody>
      </p:sp>
      <p:sp>
        <p:nvSpPr>
          <p:cNvPr id="3" name="Content Placeholder 2"/>
          <p:cNvSpPr>
            <a:spLocks noGrp="1"/>
          </p:cNvSpPr>
          <p:nvPr>
            <p:ph idx="1"/>
          </p:nvPr>
        </p:nvSpPr>
        <p:spPr>
          <a:xfrm>
            <a:off x="1" y="680309"/>
            <a:ext cx="9144000" cy="5191971"/>
          </a:xfrm>
        </p:spPr>
        <p:txBody>
          <a:bodyPr>
            <a:normAutofit/>
          </a:bodyPr>
          <a:lstStyle/>
          <a:p>
            <a:pPr marL="0" indent="0" algn="r" rtl="1">
              <a:buNone/>
            </a:pPr>
            <a:endParaRPr lang="fa-IR" sz="2400" b="1" dirty="0" smtClean="0">
              <a:latin typeface="+mj-lt"/>
            </a:endParaRPr>
          </a:p>
          <a:p>
            <a:pPr marL="0" indent="0" algn="r" rtl="1">
              <a:buNone/>
            </a:pPr>
            <a:r>
              <a:rPr lang="fa-IR" sz="2400" b="1" dirty="0" smtClean="0">
                <a:latin typeface="+mj-lt"/>
              </a:rPr>
              <a:t>بخش </a:t>
            </a:r>
            <a:r>
              <a:rPr lang="fa-IR" sz="2400" b="1" dirty="0">
                <a:latin typeface="+mj-lt"/>
              </a:rPr>
              <a:t>سوم: پرستاری بهداشت محیط </a:t>
            </a:r>
            <a:endParaRPr lang="fa-IR" sz="2400" dirty="0">
              <a:latin typeface="+mj-lt"/>
            </a:endParaRPr>
          </a:p>
          <a:p>
            <a:pPr marL="0" indent="0" algn="r" rtl="1">
              <a:buNone/>
            </a:pPr>
            <a:r>
              <a:rPr lang="fa-IR" sz="1800" dirty="0">
                <a:latin typeface="+mj-lt"/>
              </a:rPr>
              <a:t>فصل 28 اکوسیستم و بحران محیط زیست</a:t>
            </a:r>
            <a:br>
              <a:rPr lang="fa-IR" sz="1800" dirty="0">
                <a:latin typeface="+mj-lt"/>
              </a:rPr>
            </a:br>
            <a:r>
              <a:rPr lang="fa-IR" sz="1800" dirty="0">
                <a:latin typeface="+mj-lt"/>
              </a:rPr>
              <a:t>فصل 29 بهداشت آب</a:t>
            </a:r>
            <a:br>
              <a:rPr lang="fa-IR" sz="1800" dirty="0">
                <a:latin typeface="+mj-lt"/>
              </a:rPr>
            </a:br>
            <a:r>
              <a:rPr lang="fa-IR" sz="1800" dirty="0">
                <a:latin typeface="+mj-lt"/>
              </a:rPr>
              <a:t>فصل 30 بهداشت فاضلاب</a:t>
            </a:r>
            <a:br>
              <a:rPr lang="fa-IR" sz="1800" dirty="0">
                <a:latin typeface="+mj-lt"/>
              </a:rPr>
            </a:br>
            <a:r>
              <a:rPr lang="fa-IR" sz="1800" dirty="0">
                <a:latin typeface="+mj-lt"/>
              </a:rPr>
              <a:t>فصل 31 بهداشت مراکز بهداشتی و درمانی و کنترل عفونت و بهداشت زباله </a:t>
            </a:r>
            <a:br>
              <a:rPr lang="fa-IR" sz="1800" dirty="0">
                <a:latin typeface="+mj-lt"/>
              </a:rPr>
            </a:br>
            <a:r>
              <a:rPr lang="fa-IR" sz="1800" dirty="0">
                <a:latin typeface="+mj-lt"/>
              </a:rPr>
              <a:t>فصل 32 بهداشت هوا</a:t>
            </a:r>
            <a:br>
              <a:rPr lang="fa-IR" sz="1800" dirty="0">
                <a:latin typeface="+mj-lt"/>
              </a:rPr>
            </a:br>
            <a:r>
              <a:rPr lang="fa-IR" sz="1800" dirty="0">
                <a:latin typeface="+mj-lt"/>
              </a:rPr>
              <a:t>فصل 33 مبارزه با جوندگان، بندپایان و حشرات</a:t>
            </a:r>
            <a:br>
              <a:rPr lang="fa-IR" sz="1800" dirty="0">
                <a:latin typeface="+mj-lt"/>
              </a:rPr>
            </a:br>
            <a:r>
              <a:rPr lang="fa-IR" sz="1800" dirty="0">
                <a:latin typeface="+mj-lt"/>
              </a:rPr>
              <a:t>فصل 34 بهداشت اماکن عمومی و مسکن</a:t>
            </a:r>
            <a:br>
              <a:rPr lang="fa-IR" sz="1800" dirty="0">
                <a:latin typeface="+mj-lt"/>
              </a:rPr>
            </a:br>
            <a:r>
              <a:rPr lang="fa-IR" sz="1800" dirty="0">
                <a:latin typeface="+mj-lt"/>
              </a:rPr>
              <a:t>فصل 35 بلایای طبیعی و اقدامات در شرایط اضطراری</a:t>
            </a:r>
            <a:br>
              <a:rPr lang="fa-IR" sz="1800" dirty="0">
                <a:latin typeface="+mj-lt"/>
              </a:rPr>
            </a:br>
            <a:r>
              <a:rPr lang="fa-IR" sz="1800" dirty="0">
                <a:latin typeface="+mj-lt"/>
              </a:rPr>
              <a:t>فصل 36 بهداشت پرتوها</a:t>
            </a:r>
            <a:br>
              <a:rPr lang="fa-IR" sz="1800" dirty="0">
                <a:latin typeface="+mj-lt"/>
              </a:rPr>
            </a:br>
            <a:r>
              <a:rPr lang="fa-IR" sz="1800" dirty="0">
                <a:latin typeface="+mj-lt"/>
              </a:rPr>
              <a:t>فصل 37 آلودگی صوتی</a:t>
            </a:r>
            <a:br>
              <a:rPr lang="fa-IR" sz="1800" dirty="0">
                <a:latin typeface="+mj-lt"/>
              </a:rPr>
            </a:br>
            <a:r>
              <a:rPr lang="fa-IR" sz="1800" dirty="0">
                <a:latin typeface="+mj-lt"/>
              </a:rPr>
              <a:t>فصل 38 پیشگیری از سوانح و حوادث</a:t>
            </a:r>
            <a:br>
              <a:rPr lang="fa-IR" sz="1800" dirty="0">
                <a:latin typeface="+mj-lt"/>
              </a:rPr>
            </a:br>
            <a:r>
              <a:rPr lang="fa-IR" sz="1800" dirty="0">
                <a:latin typeface="+mj-lt"/>
              </a:rPr>
              <a:t>فصل 39 بهداشت حرفه­ای و آسیب­های شیمیایی</a:t>
            </a:r>
            <a:br>
              <a:rPr lang="fa-IR" sz="1800" dirty="0">
                <a:latin typeface="+mj-lt"/>
              </a:rPr>
            </a:br>
            <a:r>
              <a:rPr lang="fa-IR" sz="1800" dirty="0">
                <a:latin typeface="+mj-lt"/>
              </a:rPr>
              <a:t>فصل 40 تغذیه و بهداشت مواد </a:t>
            </a:r>
            <a:r>
              <a:rPr lang="fa-IR" sz="1800" dirty="0" smtClean="0">
                <a:latin typeface="+mj-lt"/>
              </a:rPr>
              <a:t>غذایی                              فصل </a:t>
            </a:r>
            <a:r>
              <a:rPr lang="fa-IR" sz="1800" dirty="0">
                <a:latin typeface="+mj-lt"/>
              </a:rPr>
              <a:t>41 بهداشت </a:t>
            </a:r>
            <a:r>
              <a:rPr lang="fa-IR" sz="1800" dirty="0" smtClean="0">
                <a:latin typeface="+mj-lt"/>
              </a:rPr>
              <a:t>خاک</a:t>
            </a:r>
            <a:endParaRPr lang="fa-IR" sz="1800" dirty="0">
              <a:latin typeface="+mj-lt"/>
            </a:endParaRPr>
          </a:p>
        </p:txBody>
      </p:sp>
    </p:spTree>
    <p:extLst>
      <p:ext uri="{BB962C8B-B14F-4D97-AF65-F5344CB8AC3E}">
        <p14:creationId xmlns:p14="http://schemas.microsoft.com/office/powerpoint/2010/main" val="160622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425"/>
          </a:xfrm>
        </p:spPr>
        <p:txBody>
          <a:bodyPr>
            <a:normAutofit/>
          </a:bodyPr>
          <a:lstStyle/>
          <a:p>
            <a:pPr algn="ctr"/>
            <a:r>
              <a:rPr lang="ar-SA" b="1" i="1" dirty="0">
                <a:solidFill>
                  <a:schemeClr val="accent2">
                    <a:lumMod val="75000"/>
                  </a:schemeClr>
                </a:solidFill>
              </a:rPr>
              <a:t>پرستاری سلامت جامعه </a:t>
            </a:r>
            <a:endParaRPr lang="en-US" dirty="0"/>
          </a:p>
        </p:txBody>
      </p:sp>
      <p:sp>
        <p:nvSpPr>
          <p:cNvPr id="3" name="Content Placeholder 2"/>
          <p:cNvSpPr>
            <a:spLocks noGrp="1"/>
          </p:cNvSpPr>
          <p:nvPr>
            <p:ph idx="1"/>
          </p:nvPr>
        </p:nvSpPr>
        <p:spPr>
          <a:xfrm>
            <a:off x="0" y="985720"/>
            <a:ext cx="9143999" cy="4886560"/>
          </a:xfrm>
        </p:spPr>
        <p:txBody>
          <a:bodyPr/>
          <a:lstStyle/>
          <a:p>
            <a:pPr marL="0" indent="0" algn="r" rtl="1">
              <a:buNone/>
            </a:pPr>
            <a:r>
              <a:rPr lang="fa-IR" b="1" dirty="0"/>
              <a:t>بخش چهارم: مطالب متفرقه مورد نیاز در کارآموزی ها و آزمون های ارشد </a:t>
            </a:r>
            <a:endParaRPr lang="fa-IR" b="1" dirty="0" smtClean="0"/>
          </a:p>
          <a:p>
            <a:pPr marL="0" indent="0" algn="r" rtl="1">
              <a:buNone/>
            </a:pPr>
            <a:endParaRPr lang="fa-IR" dirty="0"/>
          </a:p>
          <a:p>
            <a:pPr marL="0" indent="0" algn="r" rtl="1">
              <a:buNone/>
            </a:pPr>
            <a:r>
              <a:rPr lang="fa-IR" sz="2000" dirty="0">
                <a:latin typeface="+mj-lt"/>
              </a:rPr>
              <a:t>فصل 42 شاخص ­های بهداشتی</a:t>
            </a:r>
            <a:br>
              <a:rPr lang="fa-IR" sz="2000" dirty="0">
                <a:latin typeface="+mj-lt"/>
              </a:rPr>
            </a:br>
            <a:r>
              <a:rPr lang="fa-IR" sz="2000" dirty="0">
                <a:latin typeface="+mj-lt"/>
              </a:rPr>
              <a:t>فصل 43 پیشگیری و کنترل بیماری­ ها</a:t>
            </a:r>
            <a:br>
              <a:rPr lang="fa-IR" sz="2000" dirty="0">
                <a:latin typeface="+mj-lt"/>
              </a:rPr>
            </a:br>
            <a:r>
              <a:rPr lang="fa-IR" sz="2000" dirty="0">
                <a:latin typeface="+mj-lt"/>
              </a:rPr>
              <a:t>فصل 44 زیج حیاتی</a:t>
            </a:r>
            <a:br>
              <a:rPr lang="fa-IR" sz="2000" dirty="0">
                <a:latin typeface="+mj-lt"/>
              </a:rPr>
            </a:br>
            <a:r>
              <a:rPr lang="fa-IR" sz="2000" dirty="0">
                <a:latin typeface="+mj-lt"/>
              </a:rPr>
              <a:t>فصل 45 غربالگری</a:t>
            </a:r>
            <a:br>
              <a:rPr lang="fa-IR" sz="2000" dirty="0">
                <a:latin typeface="+mj-lt"/>
              </a:rPr>
            </a:br>
            <a:r>
              <a:rPr lang="fa-IR" sz="2000" dirty="0">
                <a:latin typeface="+mj-lt"/>
              </a:rPr>
              <a:t>فصل 46 مطالعات اپیدمیولوژی</a:t>
            </a:r>
          </a:p>
          <a:p>
            <a:endParaRPr lang="en-US" dirty="0"/>
          </a:p>
          <a:p>
            <a:pPr marL="0" indent="0">
              <a:buNone/>
            </a:pPr>
            <a:endParaRPr lang="en-US" dirty="0"/>
          </a:p>
        </p:txBody>
      </p:sp>
    </p:spTree>
    <p:extLst>
      <p:ext uri="{BB962C8B-B14F-4D97-AF65-F5344CB8AC3E}">
        <p14:creationId xmlns:p14="http://schemas.microsoft.com/office/powerpoint/2010/main" val="194769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425"/>
          </a:xfrm>
        </p:spPr>
        <p:txBody>
          <a:bodyPr>
            <a:normAutofit/>
          </a:bodyPr>
          <a:lstStyle/>
          <a:p>
            <a:pPr algn="ctr"/>
            <a:r>
              <a:rPr lang="ar-SA" b="1" i="1" dirty="0">
                <a:solidFill>
                  <a:schemeClr val="accent2">
                    <a:lumMod val="75000"/>
                  </a:schemeClr>
                </a:solidFill>
              </a:rPr>
              <a:t>پرستاری سلامت جامعه </a:t>
            </a:r>
            <a:endParaRPr lang="en-US" dirty="0"/>
          </a:p>
        </p:txBody>
      </p:sp>
      <p:sp>
        <p:nvSpPr>
          <p:cNvPr id="3" name="Content Placeholder 2"/>
          <p:cNvSpPr>
            <a:spLocks noGrp="1"/>
          </p:cNvSpPr>
          <p:nvPr>
            <p:ph idx="1"/>
          </p:nvPr>
        </p:nvSpPr>
        <p:spPr>
          <a:xfrm>
            <a:off x="0" y="1138425"/>
            <a:ext cx="9143999" cy="4733855"/>
          </a:xfrm>
        </p:spPr>
        <p:txBody>
          <a:bodyPr>
            <a:normAutofit/>
          </a:bodyPr>
          <a:lstStyle/>
          <a:p>
            <a:pPr marL="0" indent="0" algn="r">
              <a:buNone/>
            </a:pPr>
            <a:r>
              <a:rPr lang="fa-IR" sz="2200" b="1" dirty="0" smtClean="0"/>
              <a:t>بررسی کوتاه و سرفصلهای این کتاب :</a:t>
            </a:r>
          </a:p>
          <a:p>
            <a:pPr marL="0" indent="0" algn="r">
              <a:buNone/>
            </a:pPr>
            <a:endParaRPr lang="fa-IR" sz="2000" b="1" dirty="0" smtClean="0">
              <a:latin typeface="+mj-lt"/>
            </a:endParaRPr>
          </a:p>
          <a:p>
            <a:pPr lvl="0" algn="r" rtl="1">
              <a:buFont typeface="Wingdings" panose="05000000000000000000" pitchFamily="2" charset="2"/>
              <a:buChar char="Ø"/>
            </a:pPr>
            <a:r>
              <a:rPr lang="ar-SA" altLang="en-US" sz="2000" dirty="0">
                <a:latin typeface="Arial" panose="020B0604020202020204" pitchFamily="34" charset="0"/>
              </a:rPr>
              <a:t>براساس سر فصل دروس کارشناسی و آمادگی ارشد پرستاری</a:t>
            </a:r>
            <a:r>
              <a:rPr lang="en-US" altLang="en-US"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rPr>
              <a:t> </a:t>
            </a:r>
          </a:p>
          <a:p>
            <a:pPr lvl="0" algn="r" rtl="1">
              <a:buFont typeface="Wingdings" panose="05000000000000000000" pitchFamily="2" charset="2"/>
              <a:buChar char="Ø"/>
            </a:pPr>
            <a:r>
              <a:rPr lang="ar-SA" altLang="en-US" sz="2000" dirty="0" smtClean="0">
                <a:latin typeface="Arial" panose="020B0604020202020204" pitchFamily="34" charset="0"/>
              </a:rPr>
              <a:t>سلامت </a:t>
            </a:r>
            <a:r>
              <a:rPr lang="ar-SA" altLang="en-US" sz="2000" dirty="0">
                <a:latin typeface="Arial" panose="020B0604020202020204" pitchFamily="34" charset="0"/>
              </a:rPr>
              <a:t>جامعه، سلامت فرد و خانواده و بهداشت محیط</a:t>
            </a:r>
            <a:r>
              <a:rPr lang="en-US" altLang="en-US" sz="2000" dirty="0">
                <a:latin typeface="Arial" panose="020B0604020202020204" pitchFamily="34" charset="0"/>
              </a:rPr>
              <a:t> </a:t>
            </a:r>
          </a:p>
          <a:p>
            <a:pPr lvl="0" algn="r" rtl="1">
              <a:buFont typeface="Wingdings" panose="05000000000000000000" pitchFamily="2" charset="2"/>
              <a:buChar char="Ø"/>
            </a:pPr>
            <a:r>
              <a:rPr lang="ar-SA" altLang="en-US" sz="2000" dirty="0" smtClean="0">
                <a:latin typeface="Arial" panose="020B0604020202020204" pitchFamily="34" charset="0"/>
              </a:rPr>
              <a:t>شامل </a:t>
            </a:r>
            <a:r>
              <a:rPr lang="ar-SA" altLang="en-US" sz="2000" dirty="0">
                <a:latin typeface="Arial" panose="020B0604020202020204" pitchFamily="34" charset="0"/>
              </a:rPr>
              <a:t>توضیح مفصل مطالب کاربردی</a:t>
            </a:r>
            <a:r>
              <a:rPr lang="en-US" altLang="en-US" sz="2000" dirty="0">
                <a:latin typeface="Arial" panose="020B0604020202020204" pitchFamily="34" charset="0"/>
              </a:rPr>
              <a:t> </a:t>
            </a:r>
          </a:p>
          <a:p>
            <a:pPr lvl="0" algn="r" rtl="1">
              <a:buFont typeface="Wingdings" panose="05000000000000000000" pitchFamily="2" charset="2"/>
              <a:buChar char="Ø"/>
            </a:pPr>
            <a:r>
              <a:rPr lang="ar-SA" altLang="en-US" sz="2000" dirty="0" smtClean="0">
                <a:latin typeface="Arial" panose="020B0604020202020204" pitchFamily="34" charset="0"/>
              </a:rPr>
              <a:t>پوشش </a:t>
            </a:r>
            <a:r>
              <a:rPr lang="ar-SA" altLang="en-US" sz="2000" dirty="0">
                <a:latin typeface="Arial" panose="020B0604020202020204" pitchFamily="34" charset="0"/>
              </a:rPr>
              <a:t>حداکثری سوالات آزمون های کارشناسی ارشد</a:t>
            </a:r>
            <a:r>
              <a:rPr lang="en-US" altLang="en-US" sz="2000" dirty="0">
                <a:latin typeface="Arial" panose="020B0604020202020204" pitchFamily="34" charset="0"/>
              </a:rPr>
              <a:t> </a:t>
            </a:r>
          </a:p>
          <a:p>
            <a:pPr lvl="0" algn="r" rtl="1">
              <a:buFont typeface="Wingdings" panose="05000000000000000000" pitchFamily="2" charset="2"/>
              <a:buChar char="Ø"/>
            </a:pPr>
            <a:r>
              <a:rPr lang="ar-SA" altLang="en-US" sz="2000" dirty="0" smtClean="0">
                <a:latin typeface="Arial" panose="020B0604020202020204" pitchFamily="34" charset="0"/>
              </a:rPr>
              <a:t>حاوی </a:t>
            </a:r>
            <a:r>
              <a:rPr lang="ar-SA" altLang="en-US" sz="2000" dirty="0">
                <a:latin typeface="Arial" panose="020B0604020202020204" pitchFamily="34" charset="0"/>
              </a:rPr>
              <a:t>مطالب کاربردی در کارآموزی های بهداشت</a:t>
            </a:r>
            <a:r>
              <a:rPr lang="en-US" altLang="en-US" sz="2000" dirty="0">
                <a:latin typeface="Arial" panose="020B0604020202020204" pitchFamily="34" charset="0"/>
              </a:rPr>
              <a:t> </a:t>
            </a:r>
          </a:p>
          <a:p>
            <a:pPr marL="0" indent="0" algn="r" rtl="1">
              <a:buNone/>
            </a:pPr>
            <a:endParaRPr lang="en-US" sz="2000" b="1" dirty="0">
              <a:latin typeface="+mj-lt"/>
            </a:endParaRPr>
          </a:p>
        </p:txBody>
      </p:sp>
    </p:spTree>
    <p:extLst>
      <p:ext uri="{BB962C8B-B14F-4D97-AF65-F5344CB8AC3E}">
        <p14:creationId xmlns:p14="http://schemas.microsoft.com/office/powerpoint/2010/main" val="160841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425"/>
          </a:xfrm>
        </p:spPr>
        <p:txBody>
          <a:bodyPr>
            <a:normAutofit/>
          </a:bodyPr>
          <a:lstStyle/>
          <a:p>
            <a:pPr algn="ctr"/>
            <a:r>
              <a:rPr lang="ar-SA" b="1" i="1" dirty="0">
                <a:solidFill>
                  <a:schemeClr val="accent2">
                    <a:lumMod val="75000"/>
                  </a:schemeClr>
                </a:solidFill>
              </a:rPr>
              <a:t>پرستاری سلامت جامعه </a:t>
            </a:r>
            <a:endParaRPr lang="en-US" dirty="0"/>
          </a:p>
        </p:txBody>
      </p:sp>
      <p:sp>
        <p:nvSpPr>
          <p:cNvPr id="3" name="Content Placeholder 2"/>
          <p:cNvSpPr>
            <a:spLocks noGrp="1"/>
          </p:cNvSpPr>
          <p:nvPr>
            <p:ph idx="1"/>
          </p:nvPr>
        </p:nvSpPr>
        <p:spPr>
          <a:xfrm>
            <a:off x="0" y="1138425"/>
            <a:ext cx="9143999" cy="4733855"/>
          </a:xfrm>
        </p:spPr>
        <p:txBody>
          <a:bodyPr>
            <a:normAutofit/>
          </a:bodyPr>
          <a:lstStyle/>
          <a:p>
            <a:pPr marL="0" indent="0" algn="r">
              <a:buNone/>
            </a:pPr>
            <a:r>
              <a:rPr lang="fa-IR" sz="2000" dirty="0">
                <a:latin typeface="+mj-lt"/>
              </a:rPr>
              <a:t>عناوین و موضوعات مندرج در کتاب" </a:t>
            </a:r>
            <a:r>
              <a:rPr lang="fa-IR" sz="2000" b="1" dirty="0">
                <a:latin typeface="+mj-lt"/>
              </a:rPr>
              <a:t>پرستاری سلامت جامعه ایلدرآبادی </a:t>
            </a:r>
            <a:r>
              <a:rPr lang="fa-IR" sz="2000" dirty="0" smtClean="0">
                <a:latin typeface="+mj-lt"/>
              </a:rPr>
              <a:t>"</a:t>
            </a:r>
          </a:p>
          <a:p>
            <a:pPr marL="0" indent="0" algn="r">
              <a:buNone/>
            </a:pPr>
            <a:endParaRPr lang="fa-IR" sz="2000" dirty="0" smtClean="0">
              <a:latin typeface="+mj-lt"/>
            </a:endParaRPr>
          </a:p>
          <a:p>
            <a:pPr marL="0" indent="0" algn="r">
              <a:buNone/>
            </a:pPr>
            <a:r>
              <a:rPr lang="fa-IR" sz="2000" dirty="0" smtClean="0">
                <a:latin typeface="+mj-lt"/>
              </a:rPr>
              <a:t> </a:t>
            </a:r>
            <a:r>
              <a:rPr lang="fa-IR" sz="2000" dirty="0">
                <a:latin typeface="+mj-lt"/>
              </a:rPr>
              <a:t>مشتمل بر 46 فصل و مطابق با مصوبات شورای انقلاب فرهنگی برای تدریس واحدهای پرستاری سلامت جامعه می‌باشد. علاوه بر این رفرنسی جامع جهت شرکت در امتحانات کارشناسی ارشد است. </a:t>
            </a:r>
            <a:endParaRPr lang="fa-IR" sz="2000" dirty="0" smtClean="0">
              <a:latin typeface="+mj-lt"/>
            </a:endParaRPr>
          </a:p>
          <a:p>
            <a:pPr marL="0" indent="0" algn="r">
              <a:buNone/>
            </a:pPr>
            <a:r>
              <a:rPr lang="fa-IR" sz="2000" dirty="0" smtClean="0">
                <a:latin typeface="+mj-lt"/>
              </a:rPr>
              <a:t>مؤلف </a:t>
            </a:r>
            <a:r>
              <a:rPr lang="fa-IR" sz="2000" dirty="0">
                <a:latin typeface="+mj-lt"/>
              </a:rPr>
              <a:t>سعی نموده است که علاوه بر رعایت سرفصل دروس، مطالب مطرح در آزمون های کارشناسی ارشد را نیز اضافه نماید، به عنوان مثال فصل 46 (مطالعات اپیدمیولوژی) به همین جهت جز مباحث کتاب انتخاب شده است. </a:t>
            </a:r>
            <a:endParaRPr lang="fa-IR" sz="2000" dirty="0" smtClean="0">
              <a:latin typeface="+mj-lt"/>
            </a:endParaRPr>
          </a:p>
          <a:p>
            <a:pPr marL="0" indent="0" algn="r">
              <a:buNone/>
            </a:pPr>
            <a:endParaRPr lang="fa-IR" sz="2000" dirty="0" smtClean="0">
              <a:latin typeface="+mj-lt"/>
            </a:endParaRPr>
          </a:p>
          <a:p>
            <a:pPr marL="0" indent="0" algn="ctr">
              <a:buNone/>
            </a:pPr>
            <a:r>
              <a:rPr lang="fa-IR" sz="2000" dirty="0" smtClean="0">
                <a:latin typeface="+mj-lt"/>
              </a:rPr>
              <a:t>مطالب </a:t>
            </a:r>
            <a:r>
              <a:rPr lang="fa-IR" sz="2000" dirty="0">
                <a:latin typeface="+mj-lt"/>
              </a:rPr>
              <a:t>این کتاب علاوه بر دانشجویان کارشناسی و کارشناسی ارشد پرستاری برای سایر دانشجویان گروه پزشکی نیز قابل استفاده می باشد.</a:t>
            </a:r>
            <a:endParaRPr lang="en-US" sz="2000" dirty="0">
              <a:latin typeface="+mj-lt"/>
            </a:endParaRPr>
          </a:p>
        </p:txBody>
      </p:sp>
    </p:spTree>
    <p:extLst>
      <p:ext uri="{BB962C8B-B14F-4D97-AF65-F5344CB8AC3E}">
        <p14:creationId xmlns:p14="http://schemas.microsoft.com/office/powerpoint/2010/main" val="426136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425"/>
          </a:xfrm>
        </p:spPr>
        <p:txBody>
          <a:bodyPr>
            <a:normAutofit/>
          </a:bodyPr>
          <a:lstStyle/>
          <a:p>
            <a:pPr algn="ctr"/>
            <a:r>
              <a:rPr lang="en-US" i="1" dirty="0" smtClean="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public </a:t>
            </a:r>
            <a:r>
              <a:rPr lang="en-US"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Health nursing 2016</a:t>
            </a:r>
            <a:r>
              <a:rPr lang="fa-IR"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 </a:t>
            </a:r>
            <a:endParaRPr lang="en-US"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endParaRPr>
          </a:p>
        </p:txBody>
      </p:sp>
      <p:pic>
        <p:nvPicPr>
          <p:cNvPr id="4" name="Content Placeholder 3" descr="public Health nursing 201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38238"/>
            <a:ext cx="9143999" cy="5719762"/>
          </a:xfrm>
          <a:prstGeom prst="rect">
            <a:avLst/>
          </a:prstGeom>
          <a:noFill/>
          <a:ln>
            <a:noFill/>
          </a:ln>
        </p:spPr>
      </p:pic>
    </p:spTree>
    <p:extLst>
      <p:ext uri="{BB962C8B-B14F-4D97-AF65-F5344CB8AC3E}">
        <p14:creationId xmlns:p14="http://schemas.microsoft.com/office/powerpoint/2010/main" val="208111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425"/>
          </a:xfrm>
        </p:spPr>
        <p:txBody>
          <a:bodyPr>
            <a:normAutofit/>
          </a:bodyPr>
          <a:lstStyle/>
          <a:p>
            <a:pPr algn="ctr"/>
            <a:r>
              <a:rPr lang="en-US"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public Health nursing 2016</a:t>
            </a:r>
            <a:r>
              <a:rPr lang="fa-IR"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 </a:t>
            </a:r>
            <a:endParaRPr lang="en-US" dirty="0"/>
          </a:p>
        </p:txBody>
      </p:sp>
      <p:sp>
        <p:nvSpPr>
          <p:cNvPr id="3" name="Content Placeholder 2"/>
          <p:cNvSpPr>
            <a:spLocks noGrp="1"/>
          </p:cNvSpPr>
          <p:nvPr>
            <p:ph idx="1"/>
          </p:nvPr>
        </p:nvSpPr>
        <p:spPr>
          <a:xfrm>
            <a:off x="1" y="985720"/>
            <a:ext cx="9144000" cy="4886560"/>
          </a:xfrm>
        </p:spPr>
        <p:txBody>
          <a:bodyPr>
            <a:normAutofit/>
          </a:bodyPr>
          <a:lstStyle/>
          <a:p>
            <a:pPr marL="0" indent="0" algn="r" rtl="1">
              <a:buNone/>
            </a:pPr>
            <a:endParaRPr lang="en-US" dirty="0"/>
          </a:p>
          <a:p>
            <a:pPr marL="0" indent="0" algn="r" rtl="1">
              <a:buNone/>
            </a:pPr>
            <a:r>
              <a:rPr lang="ar-SA" sz="2000" b="1" dirty="0" smtClean="0"/>
              <a:t>نویسندگان</a:t>
            </a:r>
            <a:r>
              <a:rPr lang="en-US" sz="2000" b="1" dirty="0" smtClean="0">
                <a:solidFill>
                  <a:schemeClr val="tx2"/>
                </a:solidFill>
              </a:rPr>
              <a:t> </a:t>
            </a:r>
            <a:r>
              <a:rPr lang="en-US" sz="2000" dirty="0" smtClean="0">
                <a:solidFill>
                  <a:schemeClr val="tx2"/>
                </a:solidFill>
                <a:hlinkClick r:id="rId2" tooltip="Marcia Stanhope  DSN FAAN"/>
              </a:rPr>
              <a:t>Marcia Stanhope</a:t>
            </a:r>
            <a:r>
              <a:rPr lang="en-US" sz="2000" dirty="0" smtClean="0">
                <a:solidFill>
                  <a:schemeClr val="tx2"/>
                </a:solidFill>
              </a:rPr>
              <a:t>, </a:t>
            </a:r>
            <a:r>
              <a:rPr lang="en-US" sz="2000" dirty="0">
                <a:solidFill>
                  <a:schemeClr val="tx2"/>
                </a:solidFill>
              </a:rPr>
              <a:t>Jeanette </a:t>
            </a:r>
            <a:r>
              <a:rPr lang="en-US" sz="2000" dirty="0" smtClean="0">
                <a:solidFill>
                  <a:schemeClr val="tx2"/>
                </a:solidFill>
              </a:rPr>
              <a:t>Lancaster  </a:t>
            </a:r>
            <a:r>
              <a:rPr lang="en-US" sz="2000" dirty="0" smtClean="0"/>
              <a:t>:</a:t>
            </a:r>
            <a:endParaRPr lang="fa-IR" sz="2000" dirty="0" smtClean="0"/>
          </a:p>
          <a:p>
            <a:pPr marL="0" indent="0" algn="ctr">
              <a:buNone/>
            </a:pPr>
            <a:r>
              <a:rPr lang="en-US" sz="2000" b="1" dirty="0"/>
              <a:t> Marcia Stanhope</a:t>
            </a:r>
            <a:r>
              <a:rPr lang="fa-IR" sz="2000" b="1" dirty="0"/>
              <a:t>، </a:t>
            </a:r>
            <a:r>
              <a:rPr lang="en-US" sz="2000" b="1" dirty="0"/>
              <a:t>PhD</a:t>
            </a:r>
            <a:r>
              <a:rPr lang="fa-IR" sz="2000" b="1" dirty="0"/>
              <a:t>، </a:t>
            </a:r>
            <a:r>
              <a:rPr lang="en-US" sz="2000" b="1" dirty="0"/>
              <a:t>RN</a:t>
            </a:r>
            <a:r>
              <a:rPr lang="fa-IR" sz="2000" b="1" dirty="0"/>
              <a:t>، </a:t>
            </a:r>
            <a:r>
              <a:rPr lang="en-US" sz="2000" b="1" dirty="0" smtClean="0"/>
              <a:t>FAAN</a:t>
            </a:r>
            <a:endParaRPr lang="fa-IR" sz="2000" b="1" dirty="0" smtClean="0"/>
          </a:p>
          <a:p>
            <a:pPr marL="0" indent="0" algn="ctr">
              <a:buNone/>
            </a:pPr>
            <a:r>
              <a:rPr lang="fa-IR" sz="2000" b="1" dirty="0" smtClean="0">
                <a:solidFill>
                  <a:srgbClr val="FF0000"/>
                </a:solidFill>
              </a:rPr>
              <a:t> مشاور </a:t>
            </a:r>
            <a:r>
              <a:rPr lang="fa-IR" sz="2000" b="1" dirty="0">
                <a:solidFill>
                  <a:srgbClr val="FF0000"/>
                </a:solidFill>
              </a:rPr>
              <a:t>آموزش و تمرین و استاد کالج امریتا دانشگاه پرستاری کنتاکی لکسینگتون ، </a:t>
            </a:r>
            <a:r>
              <a:rPr lang="fa-IR" sz="2000" b="1" dirty="0" smtClean="0">
                <a:solidFill>
                  <a:srgbClr val="FF0000"/>
                </a:solidFill>
              </a:rPr>
              <a:t>کنتاکی</a:t>
            </a:r>
            <a:endParaRPr lang="en-US" sz="2000" b="1" dirty="0">
              <a:solidFill>
                <a:srgbClr val="FF0000"/>
              </a:solidFill>
            </a:endParaRPr>
          </a:p>
          <a:p>
            <a:pPr marL="0" indent="0" algn="r" rtl="1">
              <a:buNone/>
            </a:pPr>
            <a:endParaRPr lang="fa-IR" sz="2000" b="1" dirty="0"/>
          </a:p>
          <a:p>
            <a:pPr marL="0" indent="0" algn="ctr" rtl="1">
              <a:buNone/>
            </a:pPr>
            <a:r>
              <a:rPr lang="en-US" sz="2000" b="1" dirty="0"/>
              <a:t>Jeanette Lancaster </a:t>
            </a:r>
            <a:r>
              <a:rPr lang="fa-IR" sz="2000" b="1" dirty="0"/>
              <a:t>، </a:t>
            </a:r>
            <a:r>
              <a:rPr lang="en-US" sz="2000" b="1" dirty="0"/>
              <a:t>PhD </a:t>
            </a:r>
            <a:r>
              <a:rPr lang="fa-IR" sz="2000" b="1" dirty="0"/>
              <a:t>، </a:t>
            </a:r>
            <a:r>
              <a:rPr lang="en-US" sz="2000" b="1" dirty="0"/>
              <a:t>RN </a:t>
            </a:r>
            <a:r>
              <a:rPr lang="fa-IR" sz="2000" b="1" dirty="0"/>
              <a:t>، </a:t>
            </a:r>
            <a:r>
              <a:rPr lang="en-US" sz="2000" b="1" dirty="0"/>
              <a:t>FAAN</a:t>
            </a:r>
            <a:r>
              <a:rPr lang="fa-IR" sz="2000" b="1" dirty="0"/>
              <a:t> </a:t>
            </a:r>
            <a:endParaRPr lang="fa-IR" sz="2000" b="1" dirty="0" smtClean="0"/>
          </a:p>
          <a:p>
            <a:pPr marL="0" indent="0" algn="ctr" rtl="1">
              <a:buNone/>
            </a:pPr>
            <a:r>
              <a:rPr lang="fa-IR" sz="2000" b="1" dirty="0" smtClean="0">
                <a:solidFill>
                  <a:srgbClr val="FF0000"/>
                </a:solidFill>
              </a:rPr>
              <a:t>استاد </a:t>
            </a:r>
            <a:r>
              <a:rPr lang="fa-IR" sz="2000" b="1" dirty="0">
                <a:solidFill>
                  <a:srgbClr val="FF0000"/>
                </a:solidFill>
              </a:rPr>
              <a:t>و رئیس دانشکده پرستاری دانشگاه پرستاری ویرجینیا شارلوتسویل ، </a:t>
            </a:r>
            <a:r>
              <a:rPr lang="fa-IR" sz="2000" b="1" dirty="0" smtClean="0">
                <a:solidFill>
                  <a:srgbClr val="FF0000"/>
                </a:solidFill>
              </a:rPr>
              <a:t>ویرجینیا</a:t>
            </a:r>
            <a:endParaRPr lang="en-US" sz="2000" b="1" dirty="0" smtClean="0"/>
          </a:p>
          <a:p>
            <a:pPr marL="0" indent="0" algn="r" rtl="1">
              <a:buNone/>
            </a:pPr>
            <a:r>
              <a:rPr lang="ar-SA" sz="2000" b="1" dirty="0" smtClean="0"/>
              <a:t>شمارگان</a:t>
            </a:r>
            <a:r>
              <a:rPr lang="en-US" sz="2000" b="1" dirty="0" smtClean="0"/>
              <a:t> 100  :</a:t>
            </a:r>
            <a:r>
              <a:rPr lang="fa-IR" sz="2000" b="1" dirty="0" smtClean="0"/>
              <a:t>        </a:t>
            </a:r>
            <a:r>
              <a:rPr lang="ar-SA" sz="2000" b="1" dirty="0" smtClean="0"/>
              <a:t>ویراست</a:t>
            </a:r>
            <a:r>
              <a:rPr lang="en-US" sz="2000" b="1" dirty="0"/>
              <a:t>: </a:t>
            </a:r>
            <a:r>
              <a:rPr lang="ar-SA" sz="2000" dirty="0" smtClean="0"/>
              <a:t>نهم </a:t>
            </a:r>
            <a:r>
              <a:rPr lang="fa-IR" sz="2000" dirty="0" smtClean="0"/>
              <a:t>           </a:t>
            </a:r>
          </a:p>
          <a:p>
            <a:pPr marL="0" indent="0" algn="r" rtl="1">
              <a:buNone/>
            </a:pPr>
            <a:r>
              <a:rPr lang="fa-IR" sz="2000" dirty="0" smtClean="0"/>
              <a:t> </a:t>
            </a:r>
            <a:r>
              <a:rPr lang="ar-SA" sz="2000" b="1" dirty="0" smtClean="0"/>
              <a:t>سال </a:t>
            </a:r>
            <a:r>
              <a:rPr lang="ar-SA" sz="2000" b="1" dirty="0"/>
              <a:t>و نوبت چاپ</a:t>
            </a:r>
            <a:r>
              <a:rPr lang="en-US" sz="2000" b="1" dirty="0"/>
              <a:t>: </a:t>
            </a:r>
            <a:r>
              <a:rPr lang="ar-SA" sz="2000" dirty="0" smtClean="0"/>
              <a:t>اول </a:t>
            </a:r>
            <a:r>
              <a:rPr lang="en-US" sz="2000" dirty="0" smtClean="0"/>
              <a:t>2016 </a:t>
            </a:r>
            <a:r>
              <a:rPr lang="ar-SA" sz="2000" dirty="0" smtClean="0"/>
              <a:t>چاپ </a:t>
            </a:r>
            <a:r>
              <a:rPr lang="ar-SA" sz="2000" dirty="0"/>
              <a:t>تمام رنگی لیزری </a:t>
            </a:r>
            <a:endParaRPr lang="fa-IR" sz="2000" dirty="0" smtClean="0"/>
          </a:p>
          <a:p>
            <a:pPr marL="0" indent="0" algn="r" rtl="1">
              <a:buNone/>
            </a:pPr>
            <a:r>
              <a:rPr lang="ar-SA" sz="2000" dirty="0" smtClean="0"/>
              <a:t> </a:t>
            </a:r>
            <a:endParaRPr lang="fa-IR" sz="2000" dirty="0" smtClean="0"/>
          </a:p>
          <a:p>
            <a:pPr marL="0" indent="0" algn="r" rtl="1">
              <a:buNone/>
            </a:pPr>
            <a:endParaRPr lang="en-US" sz="2000" dirty="0" smtClean="0"/>
          </a:p>
          <a:p>
            <a:pPr marL="0" indent="0" algn="r" rtl="1">
              <a:buNone/>
            </a:pPr>
            <a:endParaRPr lang="en-US" dirty="0"/>
          </a:p>
          <a:p>
            <a:pPr marL="0" indent="0">
              <a:buNone/>
            </a:pPr>
            <a:endParaRPr lang="en-US" dirty="0"/>
          </a:p>
        </p:txBody>
      </p:sp>
    </p:spTree>
    <p:extLst>
      <p:ext uri="{BB962C8B-B14F-4D97-AF65-F5344CB8AC3E}">
        <p14:creationId xmlns:p14="http://schemas.microsoft.com/office/powerpoint/2010/main" val="272640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5720"/>
          </a:xfrm>
        </p:spPr>
        <p:txBody>
          <a:bodyPr>
            <a:normAutofit/>
          </a:bodyPr>
          <a:lstStyle/>
          <a:p>
            <a:pPr algn="ctr"/>
            <a:r>
              <a:rPr lang="en-US"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public Health nursing 2016</a:t>
            </a:r>
            <a:r>
              <a:rPr lang="fa-IR"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 </a:t>
            </a:r>
            <a:endParaRPr lang="en-US" dirty="0"/>
          </a:p>
        </p:txBody>
      </p:sp>
      <p:sp>
        <p:nvSpPr>
          <p:cNvPr id="3" name="Content Placeholder 2"/>
          <p:cNvSpPr>
            <a:spLocks noGrp="1"/>
          </p:cNvSpPr>
          <p:nvPr>
            <p:ph idx="1"/>
          </p:nvPr>
        </p:nvSpPr>
        <p:spPr>
          <a:xfrm>
            <a:off x="1" y="1138425"/>
            <a:ext cx="9144000" cy="4733855"/>
          </a:xfrm>
        </p:spPr>
        <p:txBody>
          <a:bodyPr>
            <a:normAutofit/>
          </a:bodyPr>
          <a:lstStyle/>
          <a:p>
            <a:pPr marL="0" indent="0" algn="r">
              <a:buNone/>
            </a:pPr>
            <a:r>
              <a:rPr lang="fa-IR" sz="2000" dirty="0">
                <a:latin typeface="+mj-lt"/>
              </a:rPr>
              <a:t>کلیه حقوق محفوظ است هیچ بخشی از این نشریه بدون اجازه کتبی ناشر ، به هیچ وجه یا به هر طریق الکترونیکی یا مکانیکی ، از جمله فتوکپی ، ضبط ، یا هرگونه سیستم ذخیره و بازیابی اطلاعات ، قابل تولید یا انتقال نیست</a:t>
            </a:r>
            <a:r>
              <a:rPr lang="fa-IR" sz="2000" dirty="0" smtClean="0">
                <a:latin typeface="+mj-lt"/>
              </a:rPr>
              <a:t>. </a:t>
            </a:r>
            <a:r>
              <a:rPr lang="fa-IR" sz="2000" dirty="0">
                <a:latin typeface="+mj-lt"/>
              </a:rPr>
              <a:t>در وب سایت ما پیدا کنید: </a:t>
            </a:r>
            <a:endParaRPr lang="fa-IR" sz="2000" dirty="0" smtClean="0">
              <a:latin typeface="+mj-lt"/>
            </a:endParaRPr>
          </a:p>
          <a:p>
            <a:pPr marL="0" indent="0" algn="ctr">
              <a:buNone/>
            </a:pPr>
            <a:r>
              <a:rPr lang="en-US" sz="2000" dirty="0">
                <a:hlinkClick r:id="rId2"/>
              </a:rPr>
              <a:t>www.elsevier.com/permissions</a:t>
            </a:r>
            <a:r>
              <a:rPr lang="en-US" sz="2000" dirty="0" smtClean="0"/>
              <a:t>.</a:t>
            </a:r>
            <a:endParaRPr lang="fa-IR" sz="2000" dirty="0" smtClean="0"/>
          </a:p>
          <a:p>
            <a:pPr marL="0" indent="0" algn="ctr">
              <a:buNone/>
            </a:pPr>
            <a:endParaRPr lang="fa-IR" sz="2000" b="1" dirty="0">
              <a:latin typeface="+mj-lt"/>
            </a:endParaRPr>
          </a:p>
          <a:p>
            <a:pPr marL="0" indent="0" algn="r">
              <a:buNone/>
            </a:pPr>
            <a:r>
              <a:rPr lang="fa-IR" sz="2000" b="1" dirty="0"/>
              <a:t>چاپ شده در ایالات متحده </a:t>
            </a:r>
            <a:r>
              <a:rPr lang="fa-IR" sz="2000" b="1" dirty="0" smtClean="0"/>
              <a:t>آمریکا</a:t>
            </a:r>
          </a:p>
          <a:p>
            <a:pPr marL="0" indent="0" algn="r">
              <a:buNone/>
            </a:pPr>
            <a:endParaRPr lang="en-US" sz="2000" b="1" dirty="0"/>
          </a:p>
          <a:p>
            <a:pPr marL="0" indent="0" algn="ctr">
              <a:buNone/>
            </a:pPr>
            <a:r>
              <a:rPr lang="fa-IR" sz="2000" b="1" dirty="0"/>
              <a:t>حق چاپ نسخه های قبلی 2014 ، 2008 ، 2004 ، 2000 ، 1996 ، 1992 ، 1988 ، 1984</a:t>
            </a:r>
            <a:endParaRPr lang="en-US" sz="2000" b="1" dirty="0"/>
          </a:p>
          <a:p>
            <a:pPr marL="0" indent="0" algn="ctr">
              <a:buNone/>
            </a:pPr>
            <a:endParaRPr lang="en-US" sz="2000" b="1" dirty="0">
              <a:latin typeface="+mj-lt"/>
            </a:endParaRPr>
          </a:p>
        </p:txBody>
      </p:sp>
    </p:spTree>
    <p:extLst>
      <p:ext uri="{BB962C8B-B14F-4D97-AF65-F5344CB8AC3E}">
        <p14:creationId xmlns:p14="http://schemas.microsoft.com/office/powerpoint/2010/main" val="246886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3015"/>
          </a:xfrm>
        </p:spPr>
        <p:txBody>
          <a:bodyPr>
            <a:normAutofit/>
          </a:bodyPr>
          <a:lstStyle/>
          <a:p>
            <a:pPr algn="ctr"/>
            <a:r>
              <a:rPr lang="en-US"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public Health nursing 2016</a:t>
            </a:r>
            <a:r>
              <a:rPr lang="fa-IR"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 </a:t>
            </a:r>
            <a:endParaRPr lang="en-US" dirty="0"/>
          </a:p>
        </p:txBody>
      </p:sp>
      <p:sp>
        <p:nvSpPr>
          <p:cNvPr id="3" name="Content Placeholder 2"/>
          <p:cNvSpPr>
            <a:spLocks noGrp="1"/>
          </p:cNvSpPr>
          <p:nvPr>
            <p:ph idx="1"/>
          </p:nvPr>
        </p:nvSpPr>
        <p:spPr>
          <a:xfrm>
            <a:off x="1" y="833015"/>
            <a:ext cx="9144000" cy="5039265"/>
          </a:xfrm>
        </p:spPr>
        <p:txBody>
          <a:bodyPr>
            <a:normAutofit/>
          </a:bodyPr>
          <a:lstStyle/>
          <a:p>
            <a:pPr marL="0" indent="0" algn="ctr">
              <a:buNone/>
            </a:pPr>
            <a:r>
              <a:rPr lang="fa-IR" sz="1900" dirty="0" smtClean="0">
                <a:latin typeface="+mj-lt"/>
              </a:rPr>
              <a:t> بیوگرافی :(جنت لنکستر )</a:t>
            </a:r>
          </a:p>
          <a:p>
            <a:pPr marL="0" indent="0" algn="r">
              <a:buNone/>
            </a:pPr>
            <a:r>
              <a:rPr lang="fa-IR" sz="2000" dirty="0" smtClean="0">
                <a:latin typeface="+mj-lt"/>
              </a:rPr>
              <a:t>استاد</a:t>
            </a:r>
            <a:r>
              <a:rPr lang="fa-IR" sz="2000" dirty="0" smtClean="0"/>
              <a:t> </a:t>
            </a:r>
            <a:r>
              <a:rPr lang="fa-IR" sz="2000" dirty="0"/>
              <a:t>دانشگاه ویرجینیا ، دانشکده پرستاری در </a:t>
            </a:r>
            <a:r>
              <a:rPr lang="fa-IR" sz="2000" dirty="0" smtClean="0"/>
              <a:t>شارلوتزویل</a:t>
            </a:r>
            <a:r>
              <a:rPr lang="fa-IR" sz="2000" dirty="0"/>
              <a:t> </a:t>
            </a:r>
            <a:r>
              <a:rPr lang="fa-IR" sz="2000" dirty="0" smtClean="0"/>
              <a:t>در</a:t>
            </a:r>
            <a:r>
              <a:rPr lang="fa-IR" sz="2000" dirty="0">
                <a:latin typeface="+mj-lt"/>
              </a:rPr>
              <a:t> </a:t>
            </a:r>
            <a:r>
              <a:rPr lang="fa-IR" sz="2000" dirty="0" smtClean="0">
                <a:latin typeface="+mj-lt"/>
              </a:rPr>
              <a:t>ویرجینیا </a:t>
            </a:r>
            <a:r>
              <a:rPr lang="fa-IR" sz="2000" dirty="0">
                <a:latin typeface="+mj-lt"/>
              </a:rPr>
              <a:t>او از 1989 تا 2008 به عنوان رئیس دانشکده پرستاری دانشگاه ویرجینیا خدمت کرد</a:t>
            </a:r>
            <a:r>
              <a:rPr lang="fa-IR" sz="2000" dirty="0" smtClean="0">
                <a:latin typeface="+mj-lt"/>
              </a:rPr>
              <a:t>.</a:t>
            </a:r>
          </a:p>
          <a:p>
            <a:pPr marL="0" indent="0" algn="r">
              <a:buNone/>
            </a:pPr>
            <a:r>
              <a:rPr lang="fa-IR" sz="2000" dirty="0" smtClean="0">
                <a:latin typeface="+mj-lt"/>
              </a:rPr>
              <a:t> </a:t>
            </a:r>
            <a:r>
              <a:rPr lang="fa-IR" sz="2000" dirty="0">
                <a:latin typeface="+mj-lt"/>
              </a:rPr>
              <a:t>از 2008 تا 2009 به عنوان استاد مدعو در دانشگاه هنگ کنگ خدمت می کرد و در آنجا دوره های پرستاری بهداشت عمومی را تدریس می کرد و برای توسعه آنها با اعضای هیئت علمی همکاری می کرد. برنامه های بورس تحصیلی وی سپس از سال 2010 تا 2012 در دانشگاه ویرجینیا تدریس می کرد. وی همچنین در دانشگاه وندربیلت تدریس می کرد </a:t>
            </a:r>
            <a:r>
              <a:rPr lang="fa-IR" sz="2000" dirty="0" smtClean="0">
                <a:latin typeface="+mj-lt"/>
              </a:rPr>
              <a:t>.</a:t>
            </a:r>
          </a:p>
          <a:p>
            <a:pPr marL="0" indent="0" algn="r">
              <a:buNone/>
            </a:pPr>
            <a:r>
              <a:rPr lang="fa-IR" sz="2000" dirty="0" smtClean="0">
                <a:latin typeface="+mj-lt"/>
              </a:rPr>
              <a:t> </a:t>
            </a:r>
            <a:r>
              <a:rPr lang="fa-IR" sz="2000" dirty="0">
                <a:latin typeface="+mj-lt"/>
              </a:rPr>
              <a:t>دوره کارشناسی ارشد را در پرستاری بهداشت جامعه در دانشگاه آلاباما ، بیرمنگام </a:t>
            </a:r>
            <a:r>
              <a:rPr lang="fa-IR" sz="2000" dirty="0" smtClean="0">
                <a:latin typeface="+mj-lt"/>
              </a:rPr>
              <a:t>اداره </a:t>
            </a:r>
            <a:r>
              <a:rPr lang="fa-IR" sz="2000" dirty="0">
                <a:latin typeface="+mj-lt"/>
              </a:rPr>
              <a:t>می کرد و به عنوان رئیس دانشکده پرستاری در دانشگاه ایالتی رایت در دیتون ، اوهایو خدمت می کرد. </a:t>
            </a:r>
            <a:endParaRPr lang="fa-IR" sz="2000" dirty="0" smtClean="0">
              <a:latin typeface="+mj-lt"/>
            </a:endParaRPr>
          </a:p>
          <a:p>
            <a:pPr marL="0" indent="0" algn="r">
              <a:buNone/>
            </a:pPr>
            <a:r>
              <a:rPr lang="fa-IR" sz="2000" dirty="0" smtClean="0">
                <a:latin typeface="+mj-lt"/>
              </a:rPr>
              <a:t>نشریات </a:t>
            </a:r>
            <a:r>
              <a:rPr lang="fa-IR" sz="2000" dirty="0">
                <a:latin typeface="+mj-lt"/>
              </a:rPr>
              <a:t>و سخنرانی های وی عمدتاً در زمینه های جامعه و مدیریت پرستاری بهداشت عمومی و تغییر و اهمیت پرستاران برای مراقبت های بهداشتی اولیه موثر بوده است</a:t>
            </a:r>
            <a:r>
              <a:rPr lang="fa-IR" sz="2000" dirty="0" smtClean="0">
                <a:latin typeface="+mj-lt"/>
              </a:rPr>
              <a:t>.</a:t>
            </a:r>
          </a:p>
          <a:p>
            <a:pPr marL="0" indent="0" algn="r">
              <a:buNone/>
            </a:pPr>
            <a:r>
              <a:rPr lang="fa-IR" sz="2000" dirty="0" smtClean="0">
                <a:latin typeface="+mj-lt"/>
              </a:rPr>
              <a:t> </a:t>
            </a:r>
            <a:r>
              <a:rPr lang="fa-IR" sz="2000" dirty="0">
                <a:latin typeface="+mj-lt"/>
              </a:rPr>
              <a:t>دکتر لنکستر فارغ التحصیل مرکز علوم بهداشتی دانشگاه تنسی ممفیس است. وی دارای مدرک کارشناسی ارشد در رشته پرستاری </a:t>
            </a:r>
            <a:r>
              <a:rPr lang="fa-IR" sz="2000" dirty="0" smtClean="0">
                <a:latin typeface="+mj-lt"/>
              </a:rPr>
              <a:t>روانپزشکی و </a:t>
            </a:r>
            <a:r>
              <a:rPr lang="fa-IR" sz="2000" dirty="0">
                <a:latin typeface="+mj-lt"/>
              </a:rPr>
              <a:t>دکترای بهداشت عمومی از دانشگاه اوکلاهما است. </a:t>
            </a:r>
            <a:r>
              <a:rPr lang="en-US" sz="1900" dirty="0">
                <a:latin typeface="+mj-lt"/>
              </a:rPr>
              <a:t> </a:t>
            </a:r>
          </a:p>
        </p:txBody>
      </p:sp>
    </p:spTree>
    <p:extLst>
      <p:ext uri="{BB962C8B-B14F-4D97-AF65-F5344CB8AC3E}">
        <p14:creationId xmlns:p14="http://schemas.microsoft.com/office/powerpoint/2010/main" val="2720322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38425"/>
          </a:xfrm>
        </p:spPr>
        <p:txBody>
          <a:bodyPr>
            <a:normAutofit/>
          </a:bodyPr>
          <a:lstStyle/>
          <a:p>
            <a:pPr algn="ctr"/>
            <a:r>
              <a:rPr lang="en-US"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public Health nursing 2016</a:t>
            </a:r>
            <a:r>
              <a:rPr lang="fa-IR"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 </a:t>
            </a:r>
            <a:endParaRPr lang="en-US" dirty="0"/>
          </a:p>
        </p:txBody>
      </p:sp>
      <p:sp>
        <p:nvSpPr>
          <p:cNvPr id="3" name="Content Placeholder 2"/>
          <p:cNvSpPr>
            <a:spLocks noGrp="1"/>
          </p:cNvSpPr>
          <p:nvPr>
            <p:ph idx="1"/>
          </p:nvPr>
        </p:nvSpPr>
        <p:spPr>
          <a:xfrm>
            <a:off x="0" y="1138425"/>
            <a:ext cx="9143999" cy="4733855"/>
          </a:xfrm>
        </p:spPr>
        <p:txBody>
          <a:bodyPr>
            <a:normAutofit/>
          </a:bodyPr>
          <a:lstStyle/>
          <a:p>
            <a:pPr marL="0" indent="0" algn="ctr">
              <a:buNone/>
            </a:pPr>
            <a:r>
              <a:rPr lang="fa-IR" b="1" dirty="0" smtClean="0">
                <a:latin typeface="+mj-lt"/>
              </a:rPr>
              <a:t>فهرست مطالب و ویژگیهای کتاب :</a:t>
            </a:r>
          </a:p>
          <a:p>
            <a:pPr marL="0" indent="0" algn="r">
              <a:buNone/>
            </a:pPr>
            <a:r>
              <a:rPr lang="fa-IR" sz="2000" dirty="0" smtClean="0">
                <a:latin typeface="+mj-lt"/>
              </a:rPr>
              <a:t>پرستاری سلامت جامعه: </a:t>
            </a:r>
            <a:r>
              <a:rPr lang="fa-IR" sz="2000" dirty="0">
                <a:latin typeface="+mj-lt"/>
              </a:rPr>
              <a:t>مراقبت های بهداشتی جمعیت محور در جامعه ، ویرایش نهم ، اطلاعات به روز در مورد موضوعاتی </a:t>
            </a:r>
            <a:r>
              <a:rPr lang="fa-IR" sz="2000" dirty="0" smtClean="0">
                <a:latin typeface="+mj-lt"/>
              </a:rPr>
              <a:t>که </a:t>
            </a:r>
            <a:r>
              <a:rPr lang="fa-IR" sz="2000" dirty="0">
                <a:latin typeface="+mj-lt"/>
              </a:rPr>
              <a:t>بر پرستاری </a:t>
            </a:r>
            <a:r>
              <a:rPr lang="fa-IR" sz="2000" dirty="0" smtClean="0">
                <a:latin typeface="+mj-lt"/>
              </a:rPr>
              <a:t>سلامت جامعه </a:t>
            </a:r>
            <a:r>
              <a:rPr lang="fa-IR" sz="2000" dirty="0">
                <a:latin typeface="+mj-lt"/>
              </a:rPr>
              <a:t>تأثیر می گذارد ، مانند بیماری های عفونی ، بلایای طبیعی و مصنوعی و سیاست های مراقبت های بهداشتی که بر افراد ، خانواده </a:t>
            </a:r>
            <a:r>
              <a:rPr lang="fa-IR" sz="2000" dirty="0" smtClean="0">
                <a:latin typeface="+mj-lt"/>
              </a:rPr>
              <a:t>ها و جوامع  </a:t>
            </a:r>
            <a:r>
              <a:rPr lang="fa-IR" sz="2000" dirty="0">
                <a:latin typeface="+mj-lt"/>
              </a:rPr>
              <a:t>تأثیر می گذارد ، </a:t>
            </a:r>
            <a:r>
              <a:rPr lang="fa-IR" sz="2000" dirty="0" smtClean="0">
                <a:latin typeface="+mj-lt"/>
              </a:rPr>
              <a:t> را ارائه </a:t>
            </a:r>
            <a:r>
              <a:rPr lang="fa-IR" sz="2000" dirty="0">
                <a:latin typeface="+mj-lt"/>
              </a:rPr>
              <a:t>می دهد. ، </a:t>
            </a:r>
            <a:r>
              <a:rPr lang="fa-IR" sz="2000" dirty="0" smtClean="0">
                <a:latin typeface="+mj-lt"/>
              </a:rPr>
              <a:t>و در </a:t>
            </a:r>
            <a:r>
              <a:rPr lang="fa-IR" sz="2000" dirty="0">
                <a:latin typeface="+mj-lt"/>
              </a:rPr>
              <a:t>زندگی واقعی نمونه هایی از ارتقا </a:t>
            </a:r>
            <a:r>
              <a:rPr lang="fa-IR" sz="2000" dirty="0" smtClean="0">
                <a:latin typeface="+mj-lt"/>
              </a:rPr>
              <a:t>سلامت </a:t>
            </a:r>
            <a:r>
              <a:rPr lang="fa-IR" sz="2000" dirty="0">
                <a:latin typeface="+mj-lt"/>
              </a:rPr>
              <a:t>و مداخلات بهداشت عمومی را نشان می دهد. </a:t>
            </a:r>
          </a:p>
          <a:p>
            <a:pPr marL="0" indent="0" algn="r">
              <a:buNone/>
            </a:pPr>
            <a:endParaRPr lang="fa-IR" sz="2000" dirty="0" smtClean="0">
              <a:latin typeface="+mj-lt"/>
            </a:endParaRPr>
          </a:p>
          <a:p>
            <a:pPr marL="0" indent="0" algn="r">
              <a:buNone/>
            </a:pPr>
            <a:r>
              <a:rPr lang="fa-IR" sz="2000" dirty="0" smtClean="0">
                <a:latin typeface="+mj-lt"/>
              </a:rPr>
              <a:t>در </a:t>
            </a:r>
            <a:r>
              <a:rPr lang="fa-IR" sz="2000" dirty="0">
                <a:latin typeface="+mj-lt"/>
              </a:rPr>
              <a:t>این نسخه </a:t>
            </a:r>
            <a:r>
              <a:rPr lang="fa-IR" sz="2000" dirty="0" smtClean="0">
                <a:latin typeface="+mj-lt"/>
              </a:rPr>
              <a:t> جدید تأکید </a:t>
            </a:r>
            <a:r>
              <a:rPr lang="fa-IR" sz="2000" dirty="0">
                <a:latin typeface="+mj-lt"/>
              </a:rPr>
              <a:t>بر مهارت </a:t>
            </a:r>
            <a:r>
              <a:rPr lang="fa-IR" sz="2000" dirty="0" smtClean="0">
                <a:latin typeface="+mj-lt"/>
              </a:rPr>
              <a:t>ها و </a:t>
            </a:r>
            <a:r>
              <a:rPr lang="fa-IR" sz="2000" dirty="0">
                <a:latin typeface="+mj-lt"/>
              </a:rPr>
              <a:t>توضیح تأثیر قانون مراقبت مقرون به صرفه بر سلامت </a:t>
            </a:r>
            <a:r>
              <a:rPr lang="fa-IR" sz="2000" dirty="0" smtClean="0">
                <a:latin typeface="+mj-lt"/>
              </a:rPr>
              <a:t>عمومی بیشتر مطرح </a:t>
            </a:r>
            <a:r>
              <a:rPr lang="fa-IR" sz="2000" dirty="0">
                <a:latin typeface="+mj-lt"/>
              </a:rPr>
              <a:t>است. این </a:t>
            </a:r>
            <a:r>
              <a:rPr lang="fa-IR" sz="2000" dirty="0" smtClean="0">
                <a:latin typeface="+mj-lt"/>
              </a:rPr>
              <a:t>کتاب </a:t>
            </a:r>
            <a:r>
              <a:rPr lang="fa-IR" sz="2000" dirty="0">
                <a:latin typeface="+mj-lt"/>
              </a:rPr>
              <a:t>جامع و </a:t>
            </a:r>
            <a:r>
              <a:rPr lang="fa-IR" sz="2000" dirty="0" smtClean="0">
                <a:latin typeface="+mj-lt"/>
              </a:rPr>
              <a:t>پرفروش  </a:t>
            </a:r>
            <a:r>
              <a:rPr lang="fa-IR" sz="2000" dirty="0">
                <a:latin typeface="+mj-lt"/>
              </a:rPr>
              <a:t>توسط مربیان مشهور پرستاری ، مارسیا استنهوپ و ژانت لنکستر نوشته شده است </a:t>
            </a:r>
            <a:endParaRPr lang="en-US" sz="2000" dirty="0" smtClean="0">
              <a:latin typeface="+mj-lt"/>
            </a:endParaRPr>
          </a:p>
          <a:p>
            <a:pPr marL="0" indent="0" algn="ctr" rtl="1">
              <a:buNone/>
            </a:pPr>
            <a:r>
              <a:rPr lang="fa-IR" sz="2000" dirty="0" smtClean="0">
                <a:latin typeface="+mj-lt"/>
              </a:rPr>
              <a:t>این کتاب برای دانشجویان در هر دو برنامه </a:t>
            </a:r>
            <a:r>
              <a:rPr lang="en-US" sz="2000" dirty="0" smtClean="0">
                <a:latin typeface="+mj-lt"/>
              </a:rPr>
              <a:t>BSN</a:t>
            </a:r>
            <a:r>
              <a:rPr lang="fa-IR" sz="2000" dirty="0" smtClean="0">
                <a:latin typeface="+mj-lt"/>
              </a:rPr>
              <a:t> و </a:t>
            </a:r>
            <a:r>
              <a:rPr lang="en-US" sz="2000" dirty="0" smtClean="0">
                <a:latin typeface="+mj-lt"/>
              </a:rPr>
              <a:t>Advanced Practice Nursing</a:t>
            </a:r>
            <a:r>
              <a:rPr lang="fa-IR" sz="2000" dirty="0" smtClean="0">
                <a:latin typeface="+mj-lt"/>
              </a:rPr>
              <a:t> ایده آل است.</a:t>
            </a:r>
            <a:endParaRPr lang="en-US" sz="2000" dirty="0" smtClean="0">
              <a:latin typeface="+mj-lt"/>
            </a:endParaRPr>
          </a:p>
          <a:p>
            <a:pPr marL="0" indent="0" algn="ctr" rtl="1">
              <a:buNone/>
            </a:pPr>
            <a:r>
              <a:rPr lang="fa-IR" sz="2000" dirty="0" smtClean="0">
                <a:latin typeface="+mj-lt"/>
              </a:rPr>
              <a:t>از موارد مبتنی </a:t>
            </a:r>
            <a:r>
              <a:rPr lang="fa-IR" sz="2000" dirty="0">
                <a:latin typeface="+mj-lt"/>
              </a:rPr>
              <a:t>بر شواهد </a:t>
            </a:r>
            <a:r>
              <a:rPr lang="fa-IR" sz="2000" dirty="0" smtClean="0">
                <a:latin typeface="+mj-lt"/>
              </a:rPr>
              <a:t>استفاده شده و </a:t>
            </a:r>
            <a:r>
              <a:rPr lang="fa-IR" sz="2000" dirty="0">
                <a:latin typeface="+mj-lt"/>
              </a:rPr>
              <a:t>کاربرد آخرین یافته های تحقیق در پرستاری بهداشت عمومی / جامعه را نشان می دهد</a:t>
            </a:r>
            <a:r>
              <a:rPr lang="fa-IR" sz="2000" dirty="0" smtClean="0">
                <a:latin typeface="+mj-lt"/>
              </a:rPr>
              <a:t>.</a:t>
            </a:r>
            <a:endParaRPr lang="en-US" sz="2000" dirty="0">
              <a:latin typeface="+mj-lt"/>
            </a:endParaRPr>
          </a:p>
        </p:txBody>
      </p:sp>
    </p:spTree>
    <p:extLst>
      <p:ext uri="{BB962C8B-B14F-4D97-AF65-F5344CB8AC3E}">
        <p14:creationId xmlns:p14="http://schemas.microsoft.com/office/powerpoint/2010/main" val="394285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425"/>
          </a:xfrm>
        </p:spPr>
        <p:txBody>
          <a:bodyPr>
            <a:normAutofit/>
          </a:bodyPr>
          <a:lstStyle/>
          <a:p>
            <a:pPr algn="ctr"/>
            <a:r>
              <a:rPr lang="en-US"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public Health nursing 2016</a:t>
            </a:r>
            <a:r>
              <a:rPr lang="fa-IR"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 </a:t>
            </a:r>
            <a:endParaRPr lang="en-US" dirty="0"/>
          </a:p>
        </p:txBody>
      </p:sp>
      <p:sp>
        <p:nvSpPr>
          <p:cNvPr id="3" name="Content Placeholder 2"/>
          <p:cNvSpPr>
            <a:spLocks noGrp="1"/>
          </p:cNvSpPr>
          <p:nvPr>
            <p:ph idx="1"/>
          </p:nvPr>
        </p:nvSpPr>
        <p:spPr>
          <a:xfrm>
            <a:off x="1" y="1138425"/>
            <a:ext cx="9144000" cy="4733855"/>
          </a:xfrm>
        </p:spPr>
        <p:txBody>
          <a:bodyPr>
            <a:normAutofit fontScale="70000" lnSpcReduction="20000"/>
          </a:bodyPr>
          <a:lstStyle/>
          <a:p>
            <a:pPr marL="0" indent="0" algn="r" rtl="1">
              <a:buNone/>
            </a:pPr>
            <a:r>
              <a:rPr lang="fa-IR" dirty="0" smtClean="0">
                <a:latin typeface="+mj-lt"/>
              </a:rPr>
              <a:t>بسته های افراد سالم 2020 اهداف </a:t>
            </a:r>
            <a:r>
              <a:rPr lang="fa-IR" dirty="0">
                <a:latin typeface="+mj-lt"/>
              </a:rPr>
              <a:t>و مقاصدی را برای ارتقا سلامت و سلامتی کشور طی دهه آینده برجسته می کند.</a:t>
            </a:r>
            <a:endParaRPr lang="en-US" dirty="0">
              <a:latin typeface="+mj-lt"/>
            </a:endParaRPr>
          </a:p>
          <a:p>
            <a:pPr marL="0" indent="0" algn="r" rtl="1">
              <a:buNone/>
            </a:pPr>
            <a:r>
              <a:rPr lang="fa-IR" dirty="0">
                <a:latin typeface="+mj-lt"/>
              </a:rPr>
              <a:t>سطوح </a:t>
            </a:r>
            <a:r>
              <a:rPr lang="fa-IR" dirty="0" smtClean="0">
                <a:latin typeface="+mj-lt"/>
              </a:rPr>
              <a:t>بسته های پیشگیری </a:t>
            </a:r>
            <a:r>
              <a:rPr lang="fa-IR" dirty="0">
                <a:latin typeface="+mj-lt"/>
              </a:rPr>
              <a:t>مداخلات خاص پرستاری را در سطوح اولیه ، ثانویه و سوم مشخص می کند.</a:t>
            </a:r>
            <a:endParaRPr lang="en-US" dirty="0">
              <a:latin typeface="+mj-lt"/>
            </a:endParaRPr>
          </a:p>
          <a:p>
            <a:pPr marL="0" indent="0" algn="r" rtl="1">
              <a:buNone/>
            </a:pPr>
            <a:r>
              <a:rPr lang="fa-IR" dirty="0">
                <a:latin typeface="+mj-lt"/>
              </a:rPr>
              <a:t>سناریوهای برنامه کاربردی با تجزیه و تحلیل موقعیت های موردی و پاسخ به </a:t>
            </a:r>
            <a:r>
              <a:rPr lang="fa-IR" dirty="0" smtClean="0">
                <a:latin typeface="+mj-lt"/>
              </a:rPr>
              <a:t>سوالات </a:t>
            </a:r>
            <a:r>
              <a:rPr lang="fa-IR" dirty="0">
                <a:latin typeface="+mj-lt"/>
              </a:rPr>
              <a:t>تفکر انتقادی به شما کمک می کند تا محتوای فصل را در تنظیمات تمرین اعمال کنید.</a:t>
            </a:r>
            <a:endParaRPr lang="en-US" dirty="0">
              <a:latin typeface="+mj-lt"/>
            </a:endParaRPr>
          </a:p>
          <a:p>
            <a:pPr marL="0" indent="0" algn="r" rtl="1">
              <a:buNone/>
            </a:pPr>
            <a:r>
              <a:rPr lang="fa-IR" dirty="0" smtClean="0">
                <a:latin typeface="+mj-lt"/>
              </a:rPr>
              <a:t> </a:t>
            </a:r>
            <a:r>
              <a:rPr lang="fa-IR" dirty="0">
                <a:latin typeface="+mj-lt"/>
              </a:rPr>
              <a:t>پیوند دادن محتوا به تمرین نمونه هایی از نقش پرستار در مراقبت از افراد ، خانواده ها و جمعیت ها در محیط های بهداشت جامعه را ارائه می دهد.</a:t>
            </a:r>
            <a:endParaRPr lang="en-US" dirty="0">
              <a:latin typeface="+mj-lt"/>
            </a:endParaRPr>
          </a:p>
          <a:p>
            <a:pPr marL="0" indent="0" algn="r" rtl="1">
              <a:buNone/>
            </a:pPr>
            <a:r>
              <a:rPr lang="fa-IR" dirty="0" smtClean="0">
                <a:latin typeface="+mj-lt"/>
              </a:rPr>
              <a:t>م </a:t>
            </a:r>
            <a:r>
              <a:rPr lang="fa-IR" dirty="0">
                <a:latin typeface="+mj-lt"/>
              </a:rPr>
              <a:t>فصل های جداگانه ای در مورد شهرهای سالم ، </a:t>
            </a:r>
            <a:r>
              <a:rPr lang="fa-IR" dirty="0" smtClean="0">
                <a:latin typeface="+mj-lt"/>
              </a:rPr>
              <a:t>چرخه مداخله </a:t>
            </a:r>
            <a:r>
              <a:rPr lang="fa-IR" dirty="0">
                <a:latin typeface="+mj-lt"/>
              </a:rPr>
              <a:t>مینه سوتا و مراکز پرستاری روش های مختلفی را در زمینه ابتکارات بهداشت جامعه توصیف می کنند.</a:t>
            </a:r>
            <a:endParaRPr lang="en-US" dirty="0">
              <a:latin typeface="+mj-lt"/>
            </a:endParaRPr>
          </a:p>
          <a:p>
            <a:pPr marL="0" indent="0" algn="r" rtl="1">
              <a:buNone/>
            </a:pPr>
            <a:endParaRPr lang="en-US" dirty="0">
              <a:latin typeface="+mj-lt"/>
            </a:endParaRPr>
          </a:p>
          <a:p>
            <a:pPr marL="0" indent="0" algn="r" rtl="1">
              <a:buNone/>
            </a:pPr>
            <a:r>
              <a:rPr lang="fa-IR" dirty="0" smtClean="0">
                <a:latin typeface="+mj-lt"/>
              </a:rPr>
              <a:t>جدیدا </a:t>
            </a:r>
            <a:r>
              <a:rPr lang="fa-IR" dirty="0">
                <a:latin typeface="+mj-lt"/>
              </a:rPr>
              <a:t>پوشش اصلاحات مراقبت های بهداشتی درباره تأثیر قانون حمایت از بیمار و مراقبت مقرون به صرفه </a:t>
            </a:r>
            <a:r>
              <a:rPr lang="fa-IR" dirty="0" smtClean="0">
                <a:latin typeface="+mj-lt"/>
              </a:rPr>
              <a:t>در </a:t>
            </a:r>
            <a:r>
              <a:rPr lang="fa-IR" dirty="0">
                <a:latin typeface="+mj-lt"/>
              </a:rPr>
              <a:t>پرستاری بهداشت عمومی بحث می کند.</a:t>
            </a:r>
            <a:endParaRPr lang="en-US" dirty="0">
              <a:latin typeface="+mj-lt"/>
            </a:endParaRPr>
          </a:p>
          <a:p>
            <a:pPr marL="0" indent="0" algn="r" rtl="1">
              <a:buNone/>
            </a:pPr>
            <a:r>
              <a:rPr lang="fa-IR" dirty="0" smtClean="0">
                <a:latin typeface="+mj-lt"/>
              </a:rPr>
              <a:t> </a:t>
            </a:r>
            <a:r>
              <a:rPr lang="fa-IR" dirty="0">
                <a:latin typeface="+mj-lt"/>
              </a:rPr>
              <a:t>تمرکز بر روی آموزش کیفیت و ایمنی برای پرستاران نمونه هایی از چگونگی استفاده از اهداف ، دانش ، شایستگی ها و مهارت ها و نگرش های کیفی و ایمنی را می توان در مورد پرستار در جامعه به کار برد.</a:t>
            </a:r>
            <a:endParaRPr lang="en-US" dirty="0">
              <a:latin typeface="+mj-lt"/>
            </a:endParaRPr>
          </a:p>
          <a:p>
            <a:pPr marL="0" indent="0" algn="r" rtl="1">
              <a:buNone/>
            </a:pPr>
            <a:endParaRPr lang="en-US" sz="2000" dirty="0">
              <a:latin typeface="+mj-lt"/>
            </a:endParaRPr>
          </a:p>
          <a:p>
            <a:pPr marL="0" indent="0" algn="r" rtl="1">
              <a:buNone/>
            </a:pPr>
            <a:endParaRPr lang="en-US" dirty="0">
              <a:solidFill>
                <a:schemeClr val="tx2"/>
              </a:solidFill>
              <a:latin typeface="+mj-lt"/>
            </a:endParaRPr>
          </a:p>
        </p:txBody>
      </p:sp>
    </p:spTree>
    <p:extLst>
      <p:ext uri="{BB962C8B-B14F-4D97-AF65-F5344CB8AC3E}">
        <p14:creationId xmlns:p14="http://schemas.microsoft.com/office/powerpoint/2010/main" val="271583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3999" cy="680309"/>
          </a:xfrm>
        </p:spPr>
        <p:txBody>
          <a:bodyPr>
            <a:noAutofit/>
          </a:bodyPr>
          <a:lstStyle/>
          <a:p>
            <a:pPr algn="ctr"/>
            <a:r>
              <a:rPr lang="en-US" sz="6000" b="1" dirty="0" smtClean="0">
                <a:latin typeface="Thames New" pitchFamily="2" charset="0"/>
              </a:rPr>
              <a:t>TEXT REVIEW</a:t>
            </a:r>
            <a:endParaRPr lang="en-US" sz="6000" b="1" dirty="0">
              <a:latin typeface="Thames New" pitchFamily="2" charset="0"/>
            </a:endParaRPr>
          </a:p>
        </p:txBody>
      </p:sp>
      <p:sp>
        <p:nvSpPr>
          <p:cNvPr id="3" name="Subtitle 2"/>
          <p:cNvSpPr>
            <a:spLocks noGrp="1"/>
          </p:cNvSpPr>
          <p:nvPr>
            <p:ph type="subTitle" idx="1"/>
          </p:nvPr>
        </p:nvSpPr>
        <p:spPr>
          <a:xfrm>
            <a:off x="0" y="680310"/>
            <a:ext cx="9143999" cy="1221639"/>
          </a:xfrm>
        </p:spPr>
        <p:txBody>
          <a:bodyPr>
            <a:normAutofit fontScale="92500" lnSpcReduction="20000"/>
          </a:bodyPr>
          <a:lstStyle/>
          <a:p>
            <a:pPr algn="r"/>
            <a:r>
              <a:rPr lang="fa-IR" b="1" i="1" dirty="0" smtClean="0">
                <a:solidFill>
                  <a:schemeClr val="accent2">
                    <a:lumMod val="75000"/>
                  </a:schemeClr>
                </a:solidFill>
              </a:rPr>
              <a:t>استاد محترم :اقای دکتر منصوریان</a:t>
            </a:r>
          </a:p>
          <a:p>
            <a:pPr algn="r"/>
            <a:r>
              <a:rPr lang="fa-IR" b="1" i="1" dirty="0" smtClean="0">
                <a:solidFill>
                  <a:schemeClr val="accent2">
                    <a:lumMod val="75000"/>
                  </a:schemeClr>
                </a:solidFill>
              </a:rPr>
              <a:t>استاد محترم مشاور : اقای نوری</a:t>
            </a:r>
          </a:p>
          <a:p>
            <a:pPr algn="r"/>
            <a:r>
              <a:rPr lang="fa-IR" b="1" i="1" dirty="0" smtClean="0">
                <a:solidFill>
                  <a:schemeClr val="accent2">
                    <a:lumMod val="75000"/>
                  </a:schemeClr>
                </a:solidFill>
              </a:rPr>
              <a:t>تهیه و تنظیم : مریم تواضعی . ارشد سلامت جامعه . بهار 1400</a:t>
            </a:r>
            <a:endParaRPr lang="en-US" b="1" i="1" dirty="0">
              <a:solidFill>
                <a:schemeClr val="accent2">
                  <a:lumMod val="75000"/>
                </a:schemeClr>
              </a:solidFill>
            </a:endParaRPr>
          </a:p>
        </p:txBody>
      </p:sp>
    </p:spTree>
    <p:extLst>
      <p:ext uri="{BB962C8B-B14F-4D97-AF65-F5344CB8AC3E}">
        <p14:creationId xmlns:p14="http://schemas.microsoft.com/office/powerpoint/2010/main" val="36392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3014"/>
          </a:xfrm>
        </p:spPr>
        <p:txBody>
          <a:bodyPr>
            <a:normAutofit fontScale="90000"/>
          </a:bodyPr>
          <a:lstStyle/>
          <a:p>
            <a:pPr algn="ctr"/>
            <a:r>
              <a:rPr lang="en-US" b="1" i="1" dirty="0">
                <a:solidFill>
                  <a:schemeClr val="accent2">
                    <a:lumMod val="75000"/>
                  </a:schemeClr>
                </a:solidFill>
              </a:rPr>
              <a:t>CONTENTS</a:t>
            </a:r>
            <a:br>
              <a:rPr lang="en-US" b="1" i="1" dirty="0">
                <a:solidFill>
                  <a:schemeClr val="accent2">
                    <a:lumMod val="75000"/>
                  </a:schemeClr>
                </a:solidFill>
              </a:rPr>
            </a:br>
            <a:endParaRPr lang="en-US" b="1" i="1" dirty="0">
              <a:solidFill>
                <a:schemeClr val="accent2">
                  <a:lumMod val="75000"/>
                </a:schemeClr>
              </a:solidFill>
            </a:endParaRPr>
          </a:p>
        </p:txBody>
      </p:sp>
      <p:sp>
        <p:nvSpPr>
          <p:cNvPr id="3" name="Content Placeholder 2"/>
          <p:cNvSpPr>
            <a:spLocks noGrp="1"/>
          </p:cNvSpPr>
          <p:nvPr>
            <p:ph idx="1"/>
          </p:nvPr>
        </p:nvSpPr>
        <p:spPr>
          <a:xfrm>
            <a:off x="0" y="833015"/>
            <a:ext cx="9143999" cy="5039265"/>
          </a:xfrm>
        </p:spPr>
        <p:txBody>
          <a:bodyPr>
            <a:normAutofit/>
          </a:bodyPr>
          <a:lstStyle/>
          <a:p>
            <a:pPr marL="0" indent="0">
              <a:buNone/>
            </a:pPr>
            <a:r>
              <a:rPr lang="en-US" sz="2000" b="1" dirty="0">
                <a:latin typeface="A Banoo Thin" panose="020B0800040000020004" pitchFamily="34" charset="-78"/>
                <a:ea typeface="A Banoo Thin" panose="020B0800040000020004" pitchFamily="34" charset="-78"/>
                <a:cs typeface="A Banoo Thin" panose="020B0800040000020004" pitchFamily="34" charset="-78"/>
              </a:rPr>
              <a:t>PART 1	</a:t>
            </a:r>
            <a:r>
              <a:rPr lang="en-US" sz="2000" b="1" dirty="0" smtClean="0">
                <a:latin typeface="A Banoo Thin" panose="020B0800040000020004" pitchFamily="34" charset="-78"/>
                <a:ea typeface="A Banoo Thin" panose="020B0800040000020004" pitchFamily="34" charset="-78"/>
                <a:cs typeface="A Banoo Thin" panose="020B0800040000020004" pitchFamily="34" charset="-78"/>
              </a:rPr>
              <a:t>Influencing</a:t>
            </a:r>
            <a:r>
              <a:rPr lang="fa-IR" sz="2000" b="1"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b="1" dirty="0" err="1" smtClean="0">
                <a:latin typeface="A Banoo Thin" panose="020B0800040000020004" pitchFamily="34" charset="-78"/>
                <a:ea typeface="A Banoo Thin" panose="020B0800040000020004" pitchFamily="34" charset="-78"/>
                <a:cs typeface="A Banoo Thin" panose="020B0800040000020004" pitchFamily="34" charset="-78"/>
              </a:rPr>
              <a:t>Factorsin</a:t>
            </a:r>
            <a:r>
              <a:rPr lang="fa-IR" sz="2000" b="1"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b="1" dirty="0" smtClean="0">
                <a:latin typeface="A Banoo Thin" panose="020B0800040000020004" pitchFamily="34" charset="-78"/>
                <a:ea typeface="A Banoo Thin" panose="020B0800040000020004" pitchFamily="34" charset="-78"/>
                <a:cs typeface="A Banoo Thin" panose="020B0800040000020004" pitchFamily="34" charset="-78"/>
              </a:rPr>
              <a:t>Health</a:t>
            </a:r>
            <a:r>
              <a:rPr lang="fa-IR" sz="2000" b="1"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b="1" dirty="0" smtClean="0">
                <a:latin typeface="A Banoo Thin" panose="020B0800040000020004" pitchFamily="34" charset="-78"/>
                <a:ea typeface="A Banoo Thin" panose="020B0800040000020004" pitchFamily="34" charset="-78"/>
                <a:cs typeface="A Banoo Thin" panose="020B0800040000020004" pitchFamily="34" charset="-78"/>
              </a:rPr>
              <a:t>Care</a:t>
            </a:r>
            <a:r>
              <a:rPr lang="fa-IR" sz="2000" b="1"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b="1" dirty="0" smtClean="0">
                <a:latin typeface="A Banoo Thin" panose="020B0800040000020004" pitchFamily="34" charset="-78"/>
                <a:ea typeface="A Banoo Thin" panose="020B0800040000020004" pitchFamily="34" charset="-78"/>
                <a:cs typeface="A Banoo Thin" panose="020B0800040000020004" pitchFamily="34" charset="-78"/>
              </a:rPr>
              <a:t>and</a:t>
            </a:r>
            <a:r>
              <a:rPr lang="fa-IR" sz="2000" b="1"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b="1" dirty="0" smtClean="0">
                <a:latin typeface="A Banoo Thin" panose="020B0800040000020004" pitchFamily="34" charset="-78"/>
                <a:ea typeface="A Banoo Thin" panose="020B0800040000020004" pitchFamily="34" charset="-78"/>
                <a:cs typeface="A Banoo Thin" panose="020B0800040000020004" pitchFamily="34" charset="-78"/>
              </a:rPr>
              <a:t>Population-Centered</a:t>
            </a:r>
            <a:r>
              <a:rPr lang="en-US" sz="2000" b="1" dirty="0">
                <a:latin typeface="A Banoo Thin" panose="020B0800040000020004" pitchFamily="34" charset="-78"/>
                <a:ea typeface="A Banoo Thin" panose="020B0800040000020004" pitchFamily="34" charset="-78"/>
                <a:cs typeface="A Banoo Thin" panose="020B0800040000020004" pitchFamily="34" charset="-78"/>
              </a:rPr>
              <a:t>	</a:t>
            </a:r>
            <a:r>
              <a:rPr lang="en-US" sz="2000" b="1" dirty="0" smtClean="0">
                <a:latin typeface="A Banoo Thin" panose="020B0800040000020004" pitchFamily="34" charset="-78"/>
                <a:ea typeface="A Banoo Thin" panose="020B0800040000020004" pitchFamily="34" charset="-78"/>
                <a:cs typeface="A Banoo Thin" panose="020B0800040000020004" pitchFamily="34" charset="-78"/>
              </a:rPr>
              <a:t>Nursing</a:t>
            </a:r>
            <a:endParaRPr lang="fa-IR" sz="2000" b="1" dirty="0" smtClean="0">
              <a:latin typeface="A Banoo Thin" panose="020B0800040000020004" pitchFamily="34" charset="-78"/>
              <a:ea typeface="A Banoo Thin" panose="020B0800040000020004" pitchFamily="34" charset="-78"/>
              <a:cs typeface="A Banoo Thin" panose="020B0800040000020004" pitchFamily="34" charset="-78"/>
            </a:endParaRPr>
          </a:p>
          <a:p>
            <a:pPr marL="0" indent="0">
              <a:buNone/>
            </a:pPr>
            <a:r>
              <a:rPr lang="en-US" sz="2000" dirty="0" smtClean="0">
                <a:latin typeface="A Banoo Thin" panose="020B0800040000020004" pitchFamily="34" charset="-78"/>
                <a:ea typeface="A Banoo Thin" panose="020B0800040000020004" pitchFamily="34" charset="-78"/>
                <a:cs typeface="A Banoo Thin" panose="020B0800040000020004" pitchFamily="34" charset="-78"/>
              </a:rPr>
              <a:t>PART </a:t>
            </a:r>
            <a:r>
              <a:rPr lang="en-US" sz="2000" dirty="0">
                <a:latin typeface="A Banoo Thin" panose="020B0800040000020004" pitchFamily="34" charset="-78"/>
                <a:ea typeface="A Banoo Thin" panose="020B0800040000020004" pitchFamily="34" charset="-78"/>
                <a:cs typeface="A Banoo Thin" panose="020B0800040000020004" pitchFamily="34" charset="-78"/>
              </a:rPr>
              <a:t>2	Forces	</a:t>
            </a:r>
            <a:r>
              <a:rPr lang="en-US" sz="2000" dirty="0" smtClean="0">
                <a:latin typeface="A Banoo Thin" panose="020B0800040000020004" pitchFamily="34" charset="-78"/>
                <a:ea typeface="A Banoo Thin" panose="020B0800040000020004" pitchFamily="34" charset="-78"/>
                <a:cs typeface="A Banoo Thin" panose="020B0800040000020004" pitchFamily="34" charset="-78"/>
              </a:rPr>
              <a:t>Affecting</a:t>
            </a:r>
            <a:r>
              <a:rPr lang="fa-IR" sz="2000"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dirty="0" smtClean="0">
                <a:latin typeface="A Banoo Thin" panose="020B0800040000020004" pitchFamily="34" charset="-78"/>
                <a:ea typeface="A Banoo Thin" panose="020B0800040000020004" pitchFamily="34" charset="-78"/>
                <a:cs typeface="A Banoo Thin" panose="020B0800040000020004" pitchFamily="34" charset="-78"/>
              </a:rPr>
              <a:t>Health</a:t>
            </a:r>
            <a:r>
              <a:rPr lang="fa-IR" sz="2000"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dirty="0" smtClean="0">
                <a:latin typeface="A Banoo Thin" panose="020B0800040000020004" pitchFamily="34" charset="-78"/>
                <a:ea typeface="A Banoo Thin" panose="020B0800040000020004" pitchFamily="34" charset="-78"/>
                <a:cs typeface="A Banoo Thin" panose="020B0800040000020004" pitchFamily="34" charset="-78"/>
              </a:rPr>
              <a:t>Care</a:t>
            </a:r>
            <a:r>
              <a:rPr lang="en-US" sz="2000" dirty="0">
                <a:latin typeface="A Banoo Thin" panose="020B0800040000020004" pitchFamily="34" charset="-78"/>
                <a:ea typeface="A Banoo Thin" panose="020B0800040000020004" pitchFamily="34" charset="-78"/>
                <a:cs typeface="A Banoo Thin" panose="020B0800040000020004" pitchFamily="34" charset="-78"/>
              </a:rPr>
              <a:t>	</a:t>
            </a:r>
            <a:r>
              <a:rPr lang="en-US" sz="2000" dirty="0" smtClean="0">
                <a:latin typeface="A Banoo Thin" panose="020B0800040000020004" pitchFamily="34" charset="-78"/>
                <a:ea typeface="A Banoo Thin" panose="020B0800040000020004" pitchFamily="34" charset="-78"/>
                <a:cs typeface="A Banoo Thin" panose="020B0800040000020004" pitchFamily="34" charset="-78"/>
              </a:rPr>
              <a:t>Delivery</a:t>
            </a:r>
            <a:r>
              <a:rPr lang="fa-IR" sz="2000"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dirty="0" smtClean="0">
                <a:latin typeface="A Banoo Thin" panose="020B0800040000020004" pitchFamily="34" charset="-78"/>
                <a:ea typeface="A Banoo Thin" panose="020B0800040000020004" pitchFamily="34" charset="-78"/>
                <a:cs typeface="A Banoo Thin" panose="020B0800040000020004" pitchFamily="34" charset="-78"/>
              </a:rPr>
              <a:t>and</a:t>
            </a:r>
            <a:r>
              <a:rPr lang="fa-IR" sz="2000"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dirty="0" smtClean="0">
                <a:latin typeface="A Banoo Thin" panose="020B0800040000020004" pitchFamily="34" charset="-78"/>
                <a:ea typeface="A Banoo Thin" panose="020B0800040000020004" pitchFamily="34" charset="-78"/>
                <a:cs typeface="A Banoo Thin" panose="020B0800040000020004" pitchFamily="34" charset="-78"/>
              </a:rPr>
              <a:t>Population-Centered</a:t>
            </a:r>
            <a:r>
              <a:rPr lang="en-US" sz="2000" dirty="0">
                <a:latin typeface="A Banoo Thin" panose="020B0800040000020004" pitchFamily="34" charset="-78"/>
                <a:ea typeface="A Banoo Thin" panose="020B0800040000020004" pitchFamily="34" charset="-78"/>
                <a:cs typeface="A Banoo Thin" panose="020B0800040000020004" pitchFamily="34" charset="-78"/>
              </a:rPr>
              <a:t>	</a:t>
            </a:r>
            <a:r>
              <a:rPr lang="en-US" sz="2000" dirty="0" smtClean="0">
                <a:latin typeface="A Banoo Thin" panose="020B0800040000020004" pitchFamily="34" charset="-78"/>
                <a:ea typeface="A Banoo Thin" panose="020B0800040000020004" pitchFamily="34" charset="-78"/>
                <a:cs typeface="A Banoo Thin" panose="020B0800040000020004" pitchFamily="34" charset="-78"/>
              </a:rPr>
              <a:t>Nursing</a:t>
            </a:r>
            <a:endParaRPr lang="fa-IR" sz="2000" dirty="0" smtClean="0">
              <a:latin typeface="A Banoo Thin" panose="020B0800040000020004" pitchFamily="34" charset="-78"/>
              <a:ea typeface="A Banoo Thin" panose="020B0800040000020004" pitchFamily="34" charset="-78"/>
              <a:cs typeface="A Banoo Thin" panose="020B0800040000020004" pitchFamily="34" charset="-78"/>
            </a:endParaRPr>
          </a:p>
          <a:p>
            <a:pPr marL="0" indent="0">
              <a:buNone/>
            </a:pPr>
            <a:r>
              <a:rPr lang="en-US" sz="2000" i="1" dirty="0">
                <a:latin typeface="A Banoo Thin" panose="020B0800040000020004" pitchFamily="34" charset="-78"/>
                <a:ea typeface="A Banoo Thin" panose="020B0800040000020004" pitchFamily="34" charset="-78"/>
                <a:cs typeface="A Banoo Thin" panose="020B0800040000020004" pitchFamily="34" charset="-78"/>
              </a:rPr>
              <a:t>PART 3	Conceptual</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and</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Scientific</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Frameworks</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Applied</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to</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Population-Centered</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Nursing</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Practice</a:t>
            </a:r>
            <a:endParaRPr lang="fa-IR" sz="2000" i="1" dirty="0">
              <a:latin typeface="A Banoo Thin" panose="020B0800040000020004" pitchFamily="34" charset="-78"/>
              <a:ea typeface="A Banoo Thin" panose="020B0800040000020004" pitchFamily="34" charset="-78"/>
              <a:cs typeface="A Banoo Thin" panose="020B0800040000020004" pitchFamily="34" charset="-78"/>
            </a:endParaRPr>
          </a:p>
          <a:p>
            <a:pPr marL="0" indent="0">
              <a:buNone/>
            </a:pPr>
            <a:r>
              <a:rPr lang="en-US" sz="2000" i="1" dirty="0">
                <a:latin typeface="A Banoo Thin" panose="020B0800040000020004" pitchFamily="34" charset="-78"/>
                <a:ea typeface="A Banoo Thin" panose="020B0800040000020004" pitchFamily="34" charset="-78"/>
                <a:cs typeface="A Banoo Thin" panose="020B0800040000020004" pitchFamily="34" charset="-78"/>
              </a:rPr>
              <a:t>PART 4</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fa-IR" sz="2000" i="1"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smtClean="0">
                <a:latin typeface="A Banoo Thin" panose="020B0800040000020004" pitchFamily="34" charset="-78"/>
                <a:ea typeface="A Banoo Thin" panose="020B0800040000020004" pitchFamily="34" charset="-78"/>
                <a:cs typeface="A Banoo Thin" panose="020B0800040000020004" pitchFamily="34" charset="-78"/>
              </a:rPr>
              <a:t>Issues</a:t>
            </a:r>
            <a:r>
              <a:rPr lang="fa-IR" sz="2000" i="1"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and</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Approaches</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in</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Population-Centered</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Nursing</a:t>
            </a:r>
            <a:endParaRPr lang="fa-IR" sz="2000" i="1" dirty="0">
              <a:latin typeface="A Banoo Thin" panose="020B0800040000020004" pitchFamily="34" charset="-78"/>
              <a:ea typeface="A Banoo Thin" panose="020B0800040000020004" pitchFamily="34" charset="-78"/>
              <a:cs typeface="A Banoo Thin" panose="020B0800040000020004" pitchFamily="34" charset="-78"/>
            </a:endParaRPr>
          </a:p>
          <a:p>
            <a:pPr marL="0" indent="0">
              <a:buNone/>
            </a:pPr>
            <a:r>
              <a:rPr lang="en-US" sz="2000" i="1" dirty="0">
                <a:latin typeface="A Banoo Thin" panose="020B0800040000020004" pitchFamily="34" charset="-78"/>
                <a:ea typeface="A Banoo Thin" panose="020B0800040000020004" pitchFamily="34" charset="-78"/>
                <a:cs typeface="A Banoo Thin" panose="020B0800040000020004" pitchFamily="34" charset="-78"/>
              </a:rPr>
              <a:t>PART 5	Health	Promotion</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with</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Target	Populations</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Across</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the	Life</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Span </a:t>
            </a:r>
            <a:endParaRPr lang="fa-IR" sz="2000" i="1" dirty="0">
              <a:latin typeface="A Banoo Thin" panose="020B0800040000020004" pitchFamily="34" charset="-78"/>
              <a:ea typeface="A Banoo Thin" panose="020B0800040000020004" pitchFamily="34" charset="-78"/>
              <a:cs typeface="A Banoo Thin" panose="020B0800040000020004" pitchFamily="34" charset="-78"/>
            </a:endParaRPr>
          </a:p>
          <a:p>
            <a:pPr marL="0" indent="0">
              <a:buNone/>
            </a:pPr>
            <a:r>
              <a:rPr lang="en-US" sz="2000" i="1" dirty="0">
                <a:latin typeface="A Banoo Thin" panose="020B0800040000020004" pitchFamily="34" charset="-78"/>
                <a:ea typeface="A Banoo Thin" panose="020B0800040000020004" pitchFamily="34" charset="-78"/>
                <a:cs typeface="A Banoo Thin" panose="020B0800040000020004" pitchFamily="34" charset="-78"/>
              </a:rPr>
              <a:t>PART 6	Promoting</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and</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Protecting</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the</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Health</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of</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err="1">
                <a:latin typeface="A Banoo Thin" panose="020B0800040000020004" pitchFamily="34" charset="-78"/>
                <a:ea typeface="A Banoo Thin" panose="020B0800040000020004" pitchFamily="34" charset="-78"/>
                <a:cs typeface="A Banoo Thin" panose="020B0800040000020004" pitchFamily="34" charset="-78"/>
              </a:rPr>
              <a:t>VulnerablePopulations</a:t>
            </a:r>
            <a:r>
              <a:rPr lang="en-US" sz="2000" i="1" dirty="0">
                <a:latin typeface="A Banoo Thin" panose="020B0800040000020004" pitchFamily="34" charset="-78"/>
                <a:ea typeface="A Banoo Thin" panose="020B0800040000020004" pitchFamily="34" charset="-78"/>
                <a:cs typeface="A Banoo Thin" panose="020B0800040000020004" pitchFamily="34" charset="-78"/>
              </a:rPr>
              <a:t> </a:t>
            </a:r>
            <a:endParaRPr lang="fa-IR" sz="2000" i="1" dirty="0">
              <a:latin typeface="A Banoo Thin" panose="020B0800040000020004" pitchFamily="34" charset="-78"/>
              <a:ea typeface="A Banoo Thin" panose="020B0800040000020004" pitchFamily="34" charset="-78"/>
              <a:cs typeface="A Banoo Thin" panose="020B0800040000020004" pitchFamily="34" charset="-78"/>
            </a:endParaRPr>
          </a:p>
          <a:p>
            <a:pPr marL="0" indent="0">
              <a:buNone/>
            </a:pPr>
            <a:r>
              <a:rPr lang="en-US" sz="2000" i="1" dirty="0">
                <a:latin typeface="A Banoo Thin" panose="020B0800040000020004" pitchFamily="34" charset="-78"/>
                <a:ea typeface="A Banoo Thin" panose="020B0800040000020004" pitchFamily="34" charset="-78"/>
                <a:cs typeface="A Banoo Thin" panose="020B0800040000020004" pitchFamily="34" charset="-78"/>
              </a:rPr>
              <a:t>PART 7	Nurses’</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Roles</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and</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Functions</a:t>
            </a:r>
            <a:r>
              <a:rPr lang="fa-IR" sz="2000" i="1" dirty="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smtClean="0">
                <a:latin typeface="A Banoo Thin" panose="020B0800040000020004" pitchFamily="34" charset="-78"/>
                <a:ea typeface="A Banoo Thin" panose="020B0800040000020004" pitchFamily="34" charset="-78"/>
                <a:cs typeface="A Banoo Thin" panose="020B0800040000020004" pitchFamily="34" charset="-78"/>
              </a:rPr>
              <a:t>in</a:t>
            </a:r>
            <a:r>
              <a:rPr lang="fa-IR" sz="2000" i="1"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smtClean="0">
                <a:latin typeface="A Banoo Thin" panose="020B0800040000020004" pitchFamily="34" charset="-78"/>
                <a:ea typeface="A Banoo Thin" panose="020B0800040000020004" pitchFamily="34" charset="-78"/>
                <a:cs typeface="A Banoo Thin" panose="020B0800040000020004" pitchFamily="34" charset="-78"/>
              </a:rPr>
              <a:t>the</a:t>
            </a:r>
            <a:r>
              <a:rPr lang="fa-IR" sz="2000" i="1" dirty="0" smtClean="0">
                <a:latin typeface="A Banoo Thin" panose="020B0800040000020004" pitchFamily="34" charset="-78"/>
                <a:ea typeface="A Banoo Thin" panose="020B0800040000020004" pitchFamily="34" charset="-78"/>
                <a:cs typeface="A Banoo Thin" panose="020B0800040000020004" pitchFamily="34" charset="-78"/>
              </a:rPr>
              <a:t> </a:t>
            </a:r>
            <a:r>
              <a:rPr lang="en-US" sz="2000" i="1" dirty="0">
                <a:latin typeface="A Banoo Thin" panose="020B0800040000020004" pitchFamily="34" charset="-78"/>
                <a:ea typeface="A Banoo Thin" panose="020B0800040000020004" pitchFamily="34" charset="-78"/>
                <a:cs typeface="A Banoo Thin" panose="020B0800040000020004" pitchFamily="34" charset="-78"/>
              </a:rPr>
              <a:t>Community</a:t>
            </a:r>
            <a:endParaRPr lang="fa-IR" sz="2000" i="1" dirty="0">
              <a:latin typeface="A Banoo Thin" panose="020B0800040000020004" pitchFamily="34" charset="-78"/>
              <a:ea typeface="A Banoo Thin" panose="020B0800040000020004" pitchFamily="34" charset="-78"/>
              <a:cs typeface="A Banoo Thin" panose="020B0800040000020004" pitchFamily="34" charset="-78"/>
            </a:endParaRPr>
          </a:p>
          <a:p>
            <a:pPr marL="0" indent="0">
              <a:buNone/>
            </a:pPr>
            <a:endParaRPr lang="en-US" dirty="0"/>
          </a:p>
        </p:txBody>
      </p:sp>
    </p:spTree>
    <p:extLst>
      <p:ext uri="{BB962C8B-B14F-4D97-AF65-F5344CB8AC3E}">
        <p14:creationId xmlns:p14="http://schemas.microsoft.com/office/powerpoint/2010/main" val="183312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3015"/>
          </a:xfrm>
        </p:spPr>
        <p:txBody>
          <a:bodyPr>
            <a:normAutofit fontScale="90000"/>
          </a:bodyPr>
          <a:lstStyle/>
          <a:p>
            <a:pPr algn="ctr"/>
            <a:r>
              <a:rPr lang="en-US" b="1" i="1" dirty="0">
                <a:solidFill>
                  <a:schemeClr val="accent2">
                    <a:lumMod val="75000"/>
                  </a:schemeClr>
                </a:solidFill>
              </a:rPr>
              <a:t>CONTENTS</a:t>
            </a:r>
            <a:br>
              <a:rPr lang="en-US" b="1" i="1" dirty="0">
                <a:solidFill>
                  <a:schemeClr val="accent2">
                    <a:lumMod val="75000"/>
                  </a:schemeClr>
                </a:solidFill>
              </a:rPr>
            </a:br>
            <a:endParaRPr lang="en-US" dirty="0"/>
          </a:p>
        </p:txBody>
      </p:sp>
      <p:sp>
        <p:nvSpPr>
          <p:cNvPr id="3" name="Content Placeholder 2"/>
          <p:cNvSpPr>
            <a:spLocks noGrp="1"/>
          </p:cNvSpPr>
          <p:nvPr>
            <p:ph idx="1"/>
          </p:nvPr>
        </p:nvSpPr>
        <p:spPr>
          <a:xfrm>
            <a:off x="0" y="833015"/>
            <a:ext cx="9143999" cy="5039266"/>
          </a:xfrm>
        </p:spPr>
        <p:txBody>
          <a:bodyPr>
            <a:normAutofit/>
          </a:bodyPr>
          <a:lstStyle/>
          <a:p>
            <a:pPr marL="0" indent="0">
              <a:buNone/>
            </a:pPr>
            <a:r>
              <a:rPr lang="en-US" sz="2000" dirty="0" smtClean="0">
                <a:latin typeface="A Banoo Thin" panose="020B0800040000020004" pitchFamily="34" charset="-78"/>
                <a:ea typeface="A Banoo Thin" panose="020B0800040000020004" pitchFamily="34" charset="-78"/>
                <a:cs typeface="A Banoo Thin" panose="020B0800040000020004" pitchFamily="34" charset="-78"/>
              </a:rPr>
              <a:t> </a:t>
            </a:r>
            <a:endParaRPr lang="en-US" dirty="0"/>
          </a:p>
        </p:txBody>
      </p:sp>
    </p:spTree>
    <p:extLst>
      <p:ext uri="{BB962C8B-B14F-4D97-AF65-F5344CB8AC3E}">
        <p14:creationId xmlns:p14="http://schemas.microsoft.com/office/powerpoint/2010/main" val="381968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3015"/>
          </a:xfrm>
        </p:spPr>
        <p:txBody>
          <a:bodyPr>
            <a:normAutofit/>
          </a:bodyPr>
          <a:lstStyle/>
          <a:p>
            <a:pPr algn="ctr"/>
            <a:r>
              <a:rPr lang="fa-IR" dirty="0" smtClean="0">
                <a:solidFill>
                  <a:schemeClr val="accent2">
                    <a:lumMod val="75000"/>
                  </a:schemeClr>
                </a:solidFill>
              </a:rPr>
              <a:t>ترجمه سر فصلها </a:t>
            </a:r>
            <a:endParaRPr lang="en-US" dirty="0">
              <a:solidFill>
                <a:schemeClr val="accent2">
                  <a:lumMod val="75000"/>
                </a:schemeClr>
              </a:solidFill>
            </a:endParaRPr>
          </a:p>
        </p:txBody>
      </p:sp>
      <p:sp>
        <p:nvSpPr>
          <p:cNvPr id="3" name="Content Placeholder 2"/>
          <p:cNvSpPr>
            <a:spLocks noGrp="1"/>
          </p:cNvSpPr>
          <p:nvPr>
            <p:ph idx="1"/>
          </p:nvPr>
        </p:nvSpPr>
        <p:spPr>
          <a:xfrm>
            <a:off x="1" y="833015"/>
            <a:ext cx="9144000" cy="5039265"/>
          </a:xfrm>
        </p:spPr>
        <p:txBody>
          <a:bodyPr>
            <a:normAutofit/>
          </a:bodyPr>
          <a:lstStyle/>
          <a:p>
            <a:pPr marL="0" indent="0" algn="r">
              <a:buNone/>
            </a:pPr>
            <a:r>
              <a:rPr lang="fa-IR" sz="2000" dirty="0" smtClean="0"/>
              <a:t>1- قسمت اول – عوامل موثر در مراقبتهای بهداشتی و پرستاری مبتنی بر جامعه</a:t>
            </a:r>
          </a:p>
          <a:p>
            <a:pPr marL="0" indent="0" algn="r">
              <a:buNone/>
            </a:pPr>
            <a:r>
              <a:rPr lang="fa-IR" sz="2000" dirty="0" smtClean="0"/>
              <a:t>2- قسمت دوم –نیروهای موثر بر زایمان و مراقبتهای بهداشتی و پرستاری مبتنی بر جامعه</a:t>
            </a:r>
          </a:p>
          <a:p>
            <a:pPr marL="0" indent="0" algn="r">
              <a:buNone/>
            </a:pPr>
            <a:r>
              <a:rPr lang="fa-IR" sz="2000" dirty="0" smtClean="0"/>
              <a:t>3- قسمت سوم – چهار چوبها (مدلهای ) مفهومی و علمی اعمال شده در پرستاری با محوریت جمعیت</a:t>
            </a:r>
          </a:p>
          <a:p>
            <a:pPr marL="0" indent="0" algn="r">
              <a:buNone/>
            </a:pPr>
            <a:r>
              <a:rPr lang="fa-IR" sz="2000" dirty="0" smtClean="0"/>
              <a:t>4- قسمت چهارم –رویکردهای پرستاری جمعیت محور </a:t>
            </a:r>
          </a:p>
          <a:p>
            <a:pPr marL="0" indent="0" algn="r">
              <a:buNone/>
            </a:pPr>
            <a:r>
              <a:rPr lang="fa-IR" sz="2000" dirty="0" smtClean="0"/>
              <a:t>5-قسمت پنجم –ارتقا سلامت جامعه . هدف سلامت در سراسر دوره زندگی</a:t>
            </a:r>
          </a:p>
          <a:p>
            <a:pPr marL="0" indent="0" algn="r">
              <a:buNone/>
            </a:pPr>
            <a:r>
              <a:rPr lang="fa-IR" sz="2000" dirty="0" smtClean="0"/>
              <a:t>6-قسمت ششم – ارتقا و محافظت از سلامت قشر اسیب پذیر</a:t>
            </a:r>
          </a:p>
          <a:p>
            <a:pPr marL="0" indent="0" algn="r">
              <a:buNone/>
            </a:pPr>
            <a:r>
              <a:rPr lang="fa-IR" sz="2000" dirty="0" smtClean="0"/>
              <a:t>7- قسمت هفتم –نقشها و عملکردهای پرستاران سلامت جامعه</a:t>
            </a:r>
            <a:endParaRPr lang="en-US" sz="2000" dirty="0"/>
          </a:p>
        </p:txBody>
      </p:sp>
    </p:spTree>
    <p:extLst>
      <p:ext uri="{BB962C8B-B14F-4D97-AF65-F5344CB8AC3E}">
        <p14:creationId xmlns:p14="http://schemas.microsoft.com/office/powerpoint/2010/main" val="398179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5720"/>
          </a:xfrm>
        </p:spPr>
        <p:txBody>
          <a:bodyPr>
            <a:normAutofit fontScale="90000"/>
          </a:bodyPr>
          <a:lstStyle/>
          <a:p>
            <a:pPr algn="ctr"/>
            <a:r>
              <a:rPr lang="en-US" b="1"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Community/Public Health Nursing: Promoting the Health of Populations</a:t>
            </a:r>
            <a:endParaRPr lang="en-US"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2513"/>
            <a:ext cx="9144000" cy="5805487"/>
          </a:xfrm>
        </p:spPr>
      </p:pic>
    </p:spTree>
    <p:extLst>
      <p:ext uri="{BB962C8B-B14F-4D97-AF65-F5344CB8AC3E}">
        <p14:creationId xmlns:p14="http://schemas.microsoft.com/office/powerpoint/2010/main" val="3787999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5720"/>
          </a:xfrm>
        </p:spPr>
        <p:txBody>
          <a:bodyPr>
            <a:normAutofit fontScale="90000"/>
          </a:bodyPr>
          <a:lstStyle/>
          <a:p>
            <a:pPr algn="ctr"/>
            <a:r>
              <a:rPr lang="en-US" b="1"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Community/Public Health Nursing: Promoting the Health of Populations</a:t>
            </a:r>
            <a:endParaRPr lang="en-US" dirty="0"/>
          </a:p>
        </p:txBody>
      </p:sp>
      <p:sp>
        <p:nvSpPr>
          <p:cNvPr id="3" name="Content Placeholder 2"/>
          <p:cNvSpPr>
            <a:spLocks noGrp="1"/>
          </p:cNvSpPr>
          <p:nvPr>
            <p:ph idx="1"/>
          </p:nvPr>
        </p:nvSpPr>
        <p:spPr>
          <a:xfrm>
            <a:off x="1" y="985721"/>
            <a:ext cx="9144000" cy="4886559"/>
          </a:xfrm>
        </p:spPr>
        <p:txBody>
          <a:bodyPr/>
          <a:lstStyle/>
          <a:p>
            <a:pPr marL="0" indent="0" algn="r" rtl="1">
              <a:buNone/>
            </a:pPr>
            <a:r>
              <a:rPr lang="fa-IR" sz="2000" b="1" dirty="0" smtClean="0">
                <a:latin typeface="+mj-lt"/>
              </a:rPr>
              <a:t>پرستاری سلامت جامعه: ارتقا </a:t>
            </a:r>
            <a:r>
              <a:rPr lang="fa-IR" sz="2000" b="1" dirty="0">
                <a:latin typeface="+mj-lt"/>
              </a:rPr>
              <a:t>سلامت </a:t>
            </a:r>
          </a:p>
          <a:p>
            <a:pPr marL="0" indent="0" algn="r" rtl="1">
              <a:buNone/>
            </a:pPr>
            <a:r>
              <a:rPr lang="fa-IR" sz="2000" b="1" dirty="0" smtClean="0">
                <a:latin typeface="+mj-lt"/>
              </a:rPr>
              <a:t>  </a:t>
            </a:r>
            <a:r>
              <a:rPr lang="fa-IR" sz="2000" b="1" dirty="0">
                <a:latin typeface="+mj-lt"/>
              </a:rPr>
              <a:t>نسخه 7 </a:t>
            </a:r>
            <a:r>
              <a:rPr lang="fa-IR" sz="2000" b="1" dirty="0" smtClean="0">
                <a:latin typeface="+mj-lt"/>
              </a:rPr>
              <a:t>هفتم</a:t>
            </a:r>
          </a:p>
          <a:p>
            <a:pPr marL="0" indent="0" algn="r" rtl="1">
              <a:buNone/>
            </a:pPr>
            <a:r>
              <a:rPr lang="fa-IR" sz="2000" b="1" dirty="0" smtClean="0">
                <a:latin typeface="+mj-lt"/>
              </a:rPr>
              <a:t>نویسندگان  :</a:t>
            </a:r>
            <a:r>
              <a:rPr lang="en-US" sz="2000" b="1" dirty="0"/>
              <a:t> Mary A. </a:t>
            </a:r>
            <a:r>
              <a:rPr lang="en-US" sz="2000" b="1" dirty="0" err="1"/>
              <a:t>Nies</a:t>
            </a:r>
            <a:r>
              <a:rPr lang="en-US" sz="2000" b="1" dirty="0"/>
              <a:t> PhD RN FAAN </a:t>
            </a:r>
            <a:r>
              <a:rPr lang="en-US" sz="2000" b="1" dirty="0" smtClean="0"/>
              <a:t>FAAHB</a:t>
            </a:r>
            <a:endParaRPr lang="fa-IR" sz="2000" b="1" dirty="0" smtClean="0"/>
          </a:p>
          <a:p>
            <a:pPr marL="0" indent="0" algn="r" rtl="1">
              <a:buNone/>
            </a:pPr>
            <a:r>
              <a:rPr lang="en-US" sz="2000" b="1" dirty="0" smtClean="0">
                <a:latin typeface="+mj-lt"/>
              </a:rPr>
              <a:t>                    </a:t>
            </a:r>
            <a:r>
              <a:rPr lang="fa-IR" sz="2000" b="1" dirty="0" smtClean="0">
                <a:latin typeface="+mj-lt"/>
              </a:rPr>
              <a:t> </a:t>
            </a:r>
            <a:r>
              <a:rPr lang="en-US" sz="2000" b="1" dirty="0"/>
              <a:t>McEwen PhD RN CNE</a:t>
            </a:r>
            <a:r>
              <a:rPr lang="fa-IR" sz="2000" b="1" dirty="0" smtClean="0">
                <a:latin typeface="+mj-lt"/>
              </a:rPr>
              <a:t>  </a:t>
            </a:r>
            <a:r>
              <a:rPr lang="en-US" sz="2000" b="1" dirty="0" smtClean="0">
                <a:latin typeface="+mj-lt"/>
              </a:rPr>
              <a:t>Melanie</a:t>
            </a:r>
            <a:endParaRPr lang="fa-IR" sz="2000" b="1" dirty="0" smtClean="0">
              <a:latin typeface="+mj-lt"/>
            </a:endParaRPr>
          </a:p>
          <a:p>
            <a:pPr marL="0" indent="0" algn="r" rtl="1">
              <a:buNone/>
            </a:pPr>
            <a:r>
              <a:rPr lang="fa-IR" sz="2000" b="1" dirty="0" smtClean="0"/>
              <a:t>قیمت در سایت امازون: </a:t>
            </a:r>
            <a:r>
              <a:rPr lang="fa-IR" sz="2000" dirty="0"/>
              <a:t>118.00 </a:t>
            </a:r>
            <a:r>
              <a:rPr lang="fa-IR" sz="2000" dirty="0" smtClean="0"/>
              <a:t>دلارو ارسال برای دانشجویان رایگان است</a:t>
            </a:r>
          </a:p>
          <a:p>
            <a:pPr marL="0" indent="0" algn="r">
              <a:buNone/>
            </a:pPr>
            <a:r>
              <a:rPr lang="fa-IR" sz="2000" dirty="0"/>
              <a:t>هیچ بخشی از این کتاب بدون اجازه ناشربه هیچ وجه قابل تولید یا انتقال نمیباشد</a:t>
            </a:r>
          </a:p>
          <a:p>
            <a:pPr marL="0" indent="0" algn="r">
              <a:buNone/>
            </a:pPr>
            <a:r>
              <a:rPr lang="fa-IR" sz="2000" dirty="0"/>
              <a:t>  از طریق وب سایت با ما در تماس </a:t>
            </a:r>
            <a:r>
              <a:rPr lang="fa-IR" sz="2000" dirty="0" smtClean="0"/>
              <a:t>باشید</a:t>
            </a:r>
          </a:p>
          <a:p>
            <a:pPr marL="0" indent="0" algn="ctr">
              <a:buNone/>
            </a:pPr>
            <a:r>
              <a:rPr lang="en-US" sz="2000" dirty="0" smtClean="0">
                <a:hlinkClick r:id="rId2"/>
              </a:rPr>
              <a:t>www.elsevier.com/permissions</a:t>
            </a:r>
            <a:endParaRPr lang="fa-IR" sz="2000" dirty="0"/>
          </a:p>
          <a:p>
            <a:pPr marL="0" indent="0" algn="ctr" rtl="1">
              <a:buNone/>
            </a:pPr>
            <a:r>
              <a:rPr lang="fa-IR" sz="2000" dirty="0"/>
              <a:t>چاپ شده در </a:t>
            </a:r>
            <a:r>
              <a:rPr lang="fa-IR" sz="2000" dirty="0" smtClean="0"/>
              <a:t>کانادا</a:t>
            </a:r>
          </a:p>
          <a:p>
            <a:pPr marL="0" indent="0" algn="ctr" rtl="1">
              <a:buNone/>
            </a:pPr>
            <a:r>
              <a:rPr lang="fa-IR" sz="2000" dirty="0"/>
              <a:t>این کتاب را به همسر و دخترم تقدیم میکنم .ملانی مک ایوان</a:t>
            </a:r>
            <a:endParaRPr lang="en-US" sz="2000" dirty="0"/>
          </a:p>
          <a:p>
            <a:pPr marL="0" indent="0" algn="r" rtl="1">
              <a:buNone/>
            </a:pPr>
            <a:endParaRPr lang="fa-IR" sz="2000" dirty="0"/>
          </a:p>
          <a:p>
            <a:pPr marL="0" indent="0" algn="r" rtl="1">
              <a:buNone/>
            </a:pPr>
            <a:endParaRPr lang="en-US" sz="2000" dirty="0">
              <a:solidFill>
                <a:schemeClr val="tx2"/>
              </a:solidFill>
              <a:latin typeface="+mj-lt"/>
            </a:endParaRPr>
          </a:p>
        </p:txBody>
      </p:sp>
    </p:spTree>
    <p:extLst>
      <p:ext uri="{BB962C8B-B14F-4D97-AF65-F5344CB8AC3E}">
        <p14:creationId xmlns:p14="http://schemas.microsoft.com/office/powerpoint/2010/main" val="281547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425"/>
          </a:xfrm>
        </p:spPr>
        <p:txBody>
          <a:bodyPr>
            <a:normAutofit fontScale="90000"/>
          </a:bodyPr>
          <a:lstStyle/>
          <a:p>
            <a:pPr algn="ctr"/>
            <a:r>
              <a:rPr lang="en-US" b="1"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Community/Public Health Nursing: Promoting the Health of Populations</a:t>
            </a:r>
            <a:endParaRPr lang="en-US" dirty="0"/>
          </a:p>
        </p:txBody>
      </p:sp>
      <p:sp>
        <p:nvSpPr>
          <p:cNvPr id="3" name="Content Placeholder 2"/>
          <p:cNvSpPr>
            <a:spLocks noGrp="1"/>
          </p:cNvSpPr>
          <p:nvPr>
            <p:ph idx="1"/>
          </p:nvPr>
        </p:nvSpPr>
        <p:spPr>
          <a:xfrm>
            <a:off x="0" y="1138425"/>
            <a:ext cx="9143999" cy="4733855"/>
          </a:xfrm>
        </p:spPr>
        <p:txBody>
          <a:bodyPr>
            <a:normAutofit/>
          </a:bodyPr>
          <a:lstStyle/>
          <a:p>
            <a:pPr marL="0" indent="0" algn="ctr" rtl="1">
              <a:buNone/>
            </a:pPr>
            <a:r>
              <a:rPr lang="fa-IR" b="1" dirty="0" smtClean="0">
                <a:latin typeface="+mj-lt"/>
              </a:rPr>
              <a:t>فهرست مطالب و ویژگیهای کتاب : </a:t>
            </a:r>
          </a:p>
          <a:p>
            <a:pPr marL="0" indent="0" algn="r" rtl="1">
              <a:buNone/>
            </a:pPr>
            <a:r>
              <a:rPr lang="fa-IR" sz="2000" dirty="0" smtClean="0">
                <a:latin typeface="+mj-lt"/>
              </a:rPr>
              <a:t> این کتاب به </a:t>
            </a:r>
            <a:r>
              <a:rPr lang="fa-IR" sz="2000" dirty="0">
                <a:latin typeface="+mj-lt"/>
              </a:rPr>
              <a:t>دانشجویان </a:t>
            </a:r>
            <a:r>
              <a:rPr lang="fa-IR" sz="2000" dirty="0" smtClean="0">
                <a:latin typeface="+mj-lt"/>
              </a:rPr>
              <a:t> </a:t>
            </a:r>
            <a:r>
              <a:rPr lang="fa-IR" sz="2000" dirty="0">
                <a:latin typeface="+mj-lt"/>
              </a:rPr>
              <a:t>راهنمای کاملی در زمینه پرستاری </a:t>
            </a:r>
            <a:r>
              <a:rPr lang="fa-IR" sz="2000" dirty="0" smtClean="0">
                <a:latin typeface="+mj-lt"/>
              </a:rPr>
              <a:t>سلامت </a:t>
            </a:r>
            <a:r>
              <a:rPr lang="fa-IR" sz="2000" dirty="0">
                <a:latin typeface="+mj-lt"/>
              </a:rPr>
              <a:t>جامعه </a:t>
            </a:r>
            <a:r>
              <a:rPr lang="fa-IR" sz="2000" dirty="0" smtClean="0">
                <a:latin typeface="+mj-lt"/>
              </a:rPr>
              <a:t>میدهد</a:t>
            </a:r>
          </a:p>
          <a:p>
            <a:pPr marL="0" indent="0" algn="r" rtl="1">
              <a:buNone/>
            </a:pPr>
            <a:endParaRPr lang="fa-IR" sz="2000" dirty="0" smtClean="0">
              <a:latin typeface="+mj-lt"/>
            </a:endParaRPr>
          </a:p>
          <a:p>
            <a:pPr marL="0" indent="0" algn="r" rtl="1">
              <a:buNone/>
            </a:pPr>
            <a:r>
              <a:rPr lang="fa-IR" sz="2000" dirty="0" smtClean="0">
                <a:latin typeface="+mj-lt"/>
              </a:rPr>
              <a:t> </a:t>
            </a:r>
            <a:r>
              <a:rPr lang="fa-IR" sz="2000" dirty="0">
                <a:latin typeface="+mj-lt"/>
              </a:rPr>
              <a:t>پرستاری جامعه / بهداشت عمومی ، نسخه هفتم ، تمرکز پیشگیرانه بالادستی و رویکرد عدالت اجتماعی قوی را ارائه می دهد ، همه در یک متن مختصر و آسان برای خواندن. با پوشش نقش پرستاران در ارتقا </a:t>
            </a:r>
            <a:r>
              <a:rPr lang="fa-IR" sz="2000" dirty="0" smtClean="0">
                <a:latin typeface="+mj-lt"/>
              </a:rPr>
              <a:t>سلامت </a:t>
            </a:r>
            <a:r>
              <a:rPr lang="fa-IR" sz="2000" dirty="0">
                <a:latin typeface="+mj-lt"/>
              </a:rPr>
              <a:t>جامعه </a:t>
            </a:r>
            <a:r>
              <a:rPr lang="fa-IR" sz="2000" dirty="0" smtClean="0">
                <a:latin typeface="+mj-lt"/>
              </a:rPr>
              <a:t>را </a:t>
            </a:r>
            <a:r>
              <a:rPr lang="fa-IR" sz="2000" dirty="0">
                <a:latin typeface="+mj-lt"/>
              </a:rPr>
              <a:t>نشان می دهد که چگونه دانشجویان می توانند نقش فعالی در اقدامات اجتماعی و سیاست های بهداشتی داشته باشند - تأکید بر مسئولیت جامعه در محافظت از زندگی انسان و اطمینان از تأمین نیازهای اساسی بهداشتی افراد متنوع و آسیب </a:t>
            </a:r>
            <a:r>
              <a:rPr lang="fa-IR" sz="2000" dirty="0" smtClean="0">
                <a:latin typeface="+mj-lt"/>
              </a:rPr>
              <a:t>پذیراز دیگر قسمتهای این کتاب است</a:t>
            </a:r>
          </a:p>
          <a:p>
            <a:pPr marL="0" indent="0" algn="r" rtl="1">
              <a:buNone/>
            </a:pPr>
            <a:endParaRPr lang="fa-IR" sz="2000" dirty="0" smtClean="0">
              <a:latin typeface="+mj-lt"/>
            </a:endParaRPr>
          </a:p>
          <a:p>
            <a:pPr marL="0" indent="0" algn="r" rtl="1">
              <a:buNone/>
            </a:pPr>
            <a:r>
              <a:rPr lang="fa-IR" sz="2000" dirty="0" smtClean="0">
                <a:latin typeface="+mj-lt"/>
              </a:rPr>
              <a:t>. </a:t>
            </a:r>
            <a:r>
              <a:rPr lang="fa-IR" sz="2000" dirty="0">
                <a:latin typeface="+mj-lt"/>
              </a:rPr>
              <a:t>نمونه های بالینی </a:t>
            </a:r>
            <a:r>
              <a:rPr lang="fa-IR" sz="2000" dirty="0" smtClean="0">
                <a:latin typeface="+mj-lt"/>
              </a:rPr>
              <a:t>وداستانهای مصور </a:t>
            </a:r>
            <a:r>
              <a:rPr lang="fa-IR" sz="2000" dirty="0">
                <a:latin typeface="+mj-lt"/>
              </a:rPr>
              <a:t>نشان می دهد که مفاهیم پرستاری چگونه در دنیای واقعی اعمال می شوند. این کتاب که توسط متخصصان پرستاری بهداشت جامعه نوشته شده است </a:t>
            </a:r>
            <a:r>
              <a:rPr lang="en-US" sz="2000" dirty="0">
                <a:latin typeface="+mj-lt"/>
              </a:rPr>
              <a:t>Mary A. </a:t>
            </a:r>
            <a:r>
              <a:rPr lang="en-US" sz="2000" dirty="0" err="1">
                <a:latin typeface="+mj-lt"/>
              </a:rPr>
              <a:t>Nies</a:t>
            </a:r>
            <a:r>
              <a:rPr lang="fa-IR" sz="2000" dirty="0">
                <a:latin typeface="+mj-lt"/>
              </a:rPr>
              <a:t> و </a:t>
            </a:r>
            <a:r>
              <a:rPr lang="en-US" sz="2000" dirty="0">
                <a:latin typeface="+mj-lt"/>
              </a:rPr>
              <a:t>Melanie McEwen</a:t>
            </a:r>
            <a:r>
              <a:rPr lang="fa-IR" sz="2000" dirty="0">
                <a:latin typeface="+mj-lt"/>
              </a:rPr>
              <a:t> ، مسائل و مسئولیت های امروز جامعه و پرستار </a:t>
            </a:r>
            <a:r>
              <a:rPr lang="fa-IR" sz="2000" dirty="0" smtClean="0">
                <a:latin typeface="+mj-lt"/>
              </a:rPr>
              <a:t>سلامت جامعه  </a:t>
            </a:r>
            <a:r>
              <a:rPr lang="fa-IR" sz="2000" dirty="0">
                <a:latin typeface="+mj-lt"/>
              </a:rPr>
              <a:t>را شرح می دهد</a:t>
            </a:r>
            <a:r>
              <a:rPr lang="fa-IR" sz="2000" dirty="0" smtClean="0">
                <a:latin typeface="+mj-lt"/>
              </a:rPr>
              <a:t>.</a:t>
            </a:r>
          </a:p>
          <a:p>
            <a:pPr marL="0" indent="0" algn="r" rtl="1">
              <a:buNone/>
            </a:pPr>
            <a:endParaRPr lang="en-US" sz="2000" dirty="0">
              <a:solidFill>
                <a:schemeClr val="tx2"/>
              </a:solidFill>
              <a:latin typeface="+mj-lt"/>
            </a:endParaRPr>
          </a:p>
          <a:p>
            <a:pPr marL="0" indent="0">
              <a:buNone/>
            </a:pPr>
            <a:endParaRPr lang="en-US" dirty="0"/>
          </a:p>
        </p:txBody>
      </p:sp>
    </p:spTree>
    <p:extLst>
      <p:ext uri="{BB962C8B-B14F-4D97-AF65-F5344CB8AC3E}">
        <p14:creationId xmlns:p14="http://schemas.microsoft.com/office/powerpoint/2010/main" val="161848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985719"/>
          </a:xfrm>
        </p:spPr>
        <p:txBody>
          <a:bodyPr>
            <a:normAutofit fontScale="90000"/>
          </a:bodyPr>
          <a:lstStyle/>
          <a:p>
            <a:pPr algn="ctr"/>
            <a:r>
              <a:rPr lang="en-US" b="1"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Community/Public Health Nursing: Promoting the Health of Populations</a:t>
            </a:r>
            <a:endParaRPr lang="en-US" dirty="0"/>
          </a:p>
        </p:txBody>
      </p:sp>
      <p:sp>
        <p:nvSpPr>
          <p:cNvPr id="3" name="Content Placeholder 2"/>
          <p:cNvSpPr>
            <a:spLocks noGrp="1"/>
          </p:cNvSpPr>
          <p:nvPr>
            <p:ph idx="1"/>
          </p:nvPr>
        </p:nvSpPr>
        <p:spPr>
          <a:xfrm>
            <a:off x="1" y="985720"/>
            <a:ext cx="9143999" cy="4886560"/>
          </a:xfrm>
        </p:spPr>
        <p:txBody>
          <a:bodyPr>
            <a:noAutofit/>
          </a:bodyPr>
          <a:lstStyle/>
          <a:p>
            <a:pPr marL="0" indent="0" algn="r" rtl="1">
              <a:buNone/>
            </a:pPr>
            <a:r>
              <a:rPr lang="fa-IR" sz="2000" dirty="0" smtClean="0">
                <a:latin typeface="+mj-lt"/>
              </a:rPr>
              <a:t>رویکرد </a:t>
            </a:r>
            <a:r>
              <a:rPr lang="fa-IR" sz="2000" dirty="0">
                <a:latin typeface="+mj-lt"/>
              </a:rPr>
              <a:t>"عدالت اجتماعی" سلامتی را برای همه مردم ، از جمله جمعیت های آسیب پذیر ، ارتقا می دهد.</a:t>
            </a:r>
            <a:endParaRPr lang="en-US" sz="2000" dirty="0">
              <a:latin typeface="+mj-lt"/>
            </a:endParaRPr>
          </a:p>
          <a:p>
            <a:pPr marL="0" indent="0" algn="r" rtl="1">
              <a:buNone/>
            </a:pPr>
            <a:r>
              <a:rPr lang="fa-IR" sz="2000" dirty="0" smtClean="0">
                <a:latin typeface="+mj-lt"/>
              </a:rPr>
              <a:t> </a:t>
            </a:r>
            <a:r>
              <a:rPr lang="fa-IR" sz="2000" dirty="0">
                <a:latin typeface="+mj-lt"/>
              </a:rPr>
              <a:t>مطالعات موردی نظریه ، مفاهیم و کاربرد فرآیند پرستاری را در مثالهای عملی و قابل کنترل ارائه می دهد.</a:t>
            </a:r>
            <a:endParaRPr lang="en-US" sz="2000" dirty="0">
              <a:latin typeface="+mj-lt"/>
            </a:endParaRPr>
          </a:p>
          <a:p>
            <a:pPr algn="r" rtl="1">
              <a:buFont typeface="Wingdings" panose="05000000000000000000" pitchFamily="2" charset="2"/>
              <a:buChar char="§"/>
            </a:pPr>
            <a:r>
              <a:rPr lang="fa-IR" sz="2000" dirty="0" smtClean="0">
                <a:latin typeface="+mj-lt"/>
              </a:rPr>
              <a:t>رمان </a:t>
            </a:r>
            <a:r>
              <a:rPr lang="fa-IR" sz="2000" dirty="0">
                <a:latin typeface="+mj-lt"/>
              </a:rPr>
              <a:t>های </a:t>
            </a:r>
            <a:r>
              <a:rPr lang="fa-IR" sz="2000" dirty="0" smtClean="0">
                <a:latin typeface="+mj-lt"/>
              </a:rPr>
              <a:t>از </a:t>
            </a:r>
            <a:r>
              <a:rPr lang="fa-IR" sz="2000" dirty="0">
                <a:latin typeface="+mj-lt"/>
              </a:rPr>
              <a:t>عکس ها برای روایت داستان هایی که سناریوهای بالینی در زندگی واقعی و کاربردهای مهم نقش پرستاری در جامعه را نشان می دهند ، استفاده می کنند.</a:t>
            </a:r>
            <a:endParaRPr lang="en-US" sz="2000" dirty="0">
              <a:latin typeface="+mj-lt"/>
            </a:endParaRPr>
          </a:p>
          <a:p>
            <a:pPr marL="0" indent="0" algn="r" rtl="1">
              <a:buNone/>
            </a:pPr>
            <a:r>
              <a:rPr lang="fa-IR" sz="2000" dirty="0">
                <a:latin typeface="+mj-lt"/>
              </a:rPr>
              <a:t>• استفاده از فرآیند پرستاری در سطح فردی ، خانوادگی و کل ، چشم انداز جامعه را در همه شرایط سلامتی برجسته می کند</a:t>
            </a:r>
            <a:endParaRPr lang="en-US" sz="2000" dirty="0">
              <a:latin typeface="+mj-lt"/>
            </a:endParaRPr>
          </a:p>
          <a:p>
            <a:pPr marL="0" indent="0" algn="r" rtl="1">
              <a:buNone/>
            </a:pPr>
            <a:r>
              <a:rPr lang="fa-IR" sz="2000" dirty="0">
                <a:latin typeface="+mj-lt"/>
              </a:rPr>
              <a:t>• نمونه های بالینی قطعه هایی از موقعیت های مشتری واقعی را ارائه می دهند.</a:t>
            </a:r>
            <a:endParaRPr lang="en-US" sz="2000" dirty="0">
              <a:latin typeface="+mj-lt"/>
            </a:endParaRPr>
          </a:p>
          <a:p>
            <a:pPr marL="0" indent="0" algn="r" rtl="1">
              <a:buNone/>
            </a:pPr>
            <a:r>
              <a:rPr lang="fa-IR" sz="2000" dirty="0">
                <a:latin typeface="+mj-lt"/>
              </a:rPr>
              <a:t>• چارچوب های نظری مشترک در پرستاری و کمک های </a:t>
            </a:r>
            <a:r>
              <a:rPr lang="fa-IR" sz="2000" dirty="0" smtClean="0">
                <a:latin typeface="+mj-lt"/>
              </a:rPr>
              <a:t>سلامت عمومی </a:t>
            </a:r>
            <a:r>
              <a:rPr lang="fa-IR" sz="2000" dirty="0">
                <a:latin typeface="+mj-lt"/>
              </a:rPr>
              <a:t>در استفاده از مبانی نظریه آشنا و جدید برای مشکلات و چالش های موجود در جامعه</a:t>
            </a:r>
            <a:r>
              <a:rPr lang="fa-IR" sz="2000" dirty="0" smtClean="0">
                <a:latin typeface="+mj-lt"/>
              </a:rPr>
              <a:t>.</a:t>
            </a:r>
            <a:endParaRPr lang="en-US" sz="2000" dirty="0">
              <a:latin typeface="+mj-lt"/>
            </a:endParaRPr>
          </a:p>
          <a:p>
            <a:pPr marL="0" indent="0" algn="r" rtl="1">
              <a:buNone/>
            </a:pPr>
            <a:r>
              <a:rPr lang="fa-IR" sz="2000" dirty="0">
                <a:latin typeface="+mj-lt"/>
              </a:rPr>
              <a:t>• </a:t>
            </a:r>
            <a:r>
              <a:rPr lang="fa-IR" sz="2000" dirty="0" smtClean="0">
                <a:latin typeface="+mj-lt"/>
              </a:rPr>
              <a:t>بسته های  </a:t>
            </a:r>
            <a:r>
              <a:rPr lang="fa-IR" sz="2000" dirty="0">
                <a:latin typeface="+mj-lt"/>
              </a:rPr>
              <a:t>برجسته تحقیق نشان دهنده کاربرد مطالعات تحقیقاتی در زمینه پرستاری جامعه است.</a:t>
            </a:r>
            <a:endParaRPr lang="en-US" sz="2000" dirty="0">
              <a:latin typeface="+mj-lt"/>
            </a:endParaRPr>
          </a:p>
          <a:p>
            <a:pPr marL="0" indent="0" algn="r" rtl="1">
              <a:buNone/>
            </a:pPr>
            <a:r>
              <a:rPr lang="fa-IR" sz="2000" dirty="0">
                <a:latin typeface="+mj-lt"/>
              </a:rPr>
              <a:t>• </a:t>
            </a:r>
            <a:r>
              <a:rPr lang="fa-IR" sz="2000" dirty="0" smtClean="0">
                <a:latin typeface="+mj-lt"/>
              </a:rPr>
              <a:t>بسته های </a:t>
            </a:r>
            <a:r>
              <a:rPr lang="fa-IR" sz="2000" dirty="0">
                <a:latin typeface="+mj-lt"/>
              </a:rPr>
              <a:t>بینش اخلاقی مسائل اخلاقی و نگرانی هایی را که ممکن است جامعه / پرستار بهداشت عمومی با آن روبرو شود برجسته می کند</a:t>
            </a:r>
            <a:r>
              <a:rPr lang="fa-IR" sz="2000" dirty="0" smtClean="0">
                <a:latin typeface="+mj-lt"/>
              </a:rPr>
              <a:t>.</a:t>
            </a:r>
            <a:endParaRPr lang="en-US" sz="2000" dirty="0">
              <a:latin typeface="+mj-lt"/>
            </a:endParaRPr>
          </a:p>
        </p:txBody>
      </p:sp>
    </p:spTree>
    <p:extLst>
      <p:ext uri="{BB962C8B-B14F-4D97-AF65-F5344CB8AC3E}">
        <p14:creationId xmlns:p14="http://schemas.microsoft.com/office/powerpoint/2010/main" val="1820563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425"/>
          </a:xfrm>
        </p:spPr>
        <p:txBody>
          <a:bodyPr>
            <a:normAutofit fontScale="90000"/>
          </a:bodyPr>
          <a:lstStyle/>
          <a:p>
            <a:pPr algn="ctr"/>
            <a:r>
              <a:rPr lang="en-US" b="1"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Community/Public Health Nursing: Promoting the Health of Populations</a:t>
            </a:r>
            <a:endParaRPr lang="en-US" dirty="0"/>
          </a:p>
        </p:txBody>
      </p:sp>
      <p:sp>
        <p:nvSpPr>
          <p:cNvPr id="3" name="Content Placeholder 2"/>
          <p:cNvSpPr>
            <a:spLocks noGrp="1"/>
          </p:cNvSpPr>
          <p:nvPr>
            <p:ph idx="1"/>
          </p:nvPr>
        </p:nvSpPr>
        <p:spPr>
          <a:xfrm>
            <a:off x="1" y="1138425"/>
            <a:ext cx="9144000" cy="4733855"/>
          </a:xfrm>
        </p:spPr>
        <p:txBody>
          <a:bodyPr/>
          <a:lstStyle/>
          <a:p>
            <a:pPr marL="0" indent="0" algn="ctr" rtl="1">
              <a:buNone/>
            </a:pPr>
            <a:r>
              <a:rPr lang="fa-IR" dirty="0">
                <a:solidFill>
                  <a:srgbClr val="FF0000"/>
                </a:solidFill>
              </a:rPr>
              <a:t>جدید و منحصر به فرد!</a:t>
            </a:r>
            <a:endParaRPr lang="fa-IR" dirty="0" smtClean="0">
              <a:solidFill>
                <a:srgbClr val="FF0000"/>
              </a:solidFill>
            </a:endParaRPr>
          </a:p>
          <a:p>
            <a:pPr marL="0" indent="0" algn="r" rtl="1">
              <a:buNone/>
            </a:pPr>
            <a:r>
              <a:rPr lang="fa-IR" sz="2400" dirty="0" smtClean="0"/>
              <a:t>• جدید! </a:t>
            </a:r>
            <a:r>
              <a:rPr lang="fa-IR" sz="2400" dirty="0"/>
              <a:t>یک فصل از سلامت جانبازان شرایط و ملاحظات منحصر به مراقبت از جانبازان را ارائه می دهد</a:t>
            </a:r>
            <a:r>
              <a:rPr lang="fa-IR" sz="2400" dirty="0" smtClean="0"/>
              <a:t>.</a:t>
            </a:r>
          </a:p>
          <a:p>
            <a:pPr marL="0" indent="0" algn="r" rtl="1">
              <a:buNone/>
            </a:pPr>
            <a:endParaRPr lang="en-US" sz="2400" dirty="0"/>
          </a:p>
          <a:p>
            <a:pPr algn="r" rtl="1">
              <a:buFont typeface="Wingdings" panose="05000000000000000000" pitchFamily="2" charset="2"/>
              <a:buChar char="§"/>
            </a:pPr>
            <a:r>
              <a:rPr lang="fa-IR" sz="2400" dirty="0"/>
              <a:t>جدید! مبحث ژنتیک در بسته های سلامت عمومی نشان دهنده افزایش شواهد علمی است که از مزایای سلامتی استفاده میکنند از آزمایش های ژنتیکی و سابقه سلامت خانواده  و ..... که برای هدایت مداخلات سلامت جامعه حمایت می کند</a:t>
            </a:r>
            <a:r>
              <a:rPr lang="fa-IR" sz="2400" dirty="0" smtClean="0"/>
              <a:t>.</a:t>
            </a:r>
          </a:p>
          <a:p>
            <a:pPr algn="r" rtl="1">
              <a:buFont typeface="Wingdings" panose="05000000000000000000" pitchFamily="2" charset="2"/>
              <a:buChar char="§"/>
            </a:pPr>
            <a:endParaRPr lang="en-US" sz="2400" dirty="0"/>
          </a:p>
          <a:p>
            <a:pPr algn="r" rtl="1">
              <a:buFont typeface="Wingdings" panose="05000000000000000000" pitchFamily="2" charset="2"/>
              <a:buChar char="§"/>
            </a:pPr>
            <a:r>
              <a:rPr lang="fa-IR" sz="2400" dirty="0"/>
              <a:t>جدید! بسته های  یادگیری فعال ، دانش شما را در مورد محتوایی که اخیراً خوانده اید آزمایش می کنند و به ارائه برنامه های بالینی و حفظ دانش کمک می کنند.</a:t>
            </a:r>
            <a:endParaRPr lang="en-US" sz="2400" dirty="0"/>
          </a:p>
          <a:p>
            <a:endParaRPr lang="en-US" dirty="0"/>
          </a:p>
        </p:txBody>
      </p:sp>
    </p:spTree>
    <p:extLst>
      <p:ext uri="{BB962C8B-B14F-4D97-AF65-F5344CB8AC3E}">
        <p14:creationId xmlns:p14="http://schemas.microsoft.com/office/powerpoint/2010/main" val="2846963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3015"/>
          </a:xfrm>
        </p:spPr>
        <p:txBody>
          <a:bodyPr>
            <a:normAutofit/>
          </a:bodyPr>
          <a:lstStyle/>
          <a:p>
            <a:pPr algn="ctr"/>
            <a:r>
              <a:rPr lang="en-US" b="1" i="1" dirty="0">
                <a:solidFill>
                  <a:schemeClr val="accent2">
                    <a:lumMod val="75000"/>
                  </a:schemeClr>
                </a:solidFill>
              </a:rPr>
              <a:t>CONTENTS</a:t>
            </a:r>
            <a:endParaRPr lang="en-US" dirty="0"/>
          </a:p>
        </p:txBody>
      </p:sp>
      <p:sp>
        <p:nvSpPr>
          <p:cNvPr id="3" name="Content Placeholder 2"/>
          <p:cNvSpPr>
            <a:spLocks noGrp="1"/>
          </p:cNvSpPr>
          <p:nvPr>
            <p:ph idx="1"/>
          </p:nvPr>
        </p:nvSpPr>
        <p:spPr>
          <a:xfrm>
            <a:off x="0" y="833015"/>
            <a:ext cx="9143999" cy="5039265"/>
          </a:xfrm>
        </p:spPr>
        <p:txBody>
          <a:bodyPr/>
          <a:lstStyle/>
          <a:p>
            <a:pPr marL="0" indent="0">
              <a:buNone/>
            </a:pPr>
            <a:r>
              <a:rPr lang="en-US" sz="2000" dirty="0"/>
              <a:t>UNIT 1 Introduction to Community Health Nursing</a:t>
            </a:r>
          </a:p>
          <a:p>
            <a:pPr marL="0" indent="0">
              <a:buNone/>
            </a:pPr>
            <a:r>
              <a:rPr lang="en-US" sz="2000" dirty="0"/>
              <a:t>UNIT 2 The Art and Science of Community Health Nursing</a:t>
            </a:r>
          </a:p>
          <a:p>
            <a:pPr marL="0" indent="0">
              <a:buNone/>
            </a:pPr>
            <a:r>
              <a:rPr lang="en-US" sz="2000" dirty="0"/>
              <a:t>UNIT 3 Factors That Influence the Health of the Community</a:t>
            </a:r>
          </a:p>
          <a:p>
            <a:pPr marL="0" indent="0">
              <a:buNone/>
            </a:pPr>
            <a:r>
              <a:rPr lang="en-US" sz="2000" dirty="0"/>
              <a:t>UNIT 4 Aggregates in the Community</a:t>
            </a:r>
          </a:p>
          <a:p>
            <a:pPr marL="0" indent="0">
              <a:buNone/>
            </a:pPr>
            <a:r>
              <a:rPr lang="en-US" sz="2000" dirty="0"/>
              <a:t>UNIT 5 Vulnerable Populations</a:t>
            </a:r>
          </a:p>
          <a:p>
            <a:pPr marL="0" indent="0">
              <a:buNone/>
            </a:pPr>
            <a:r>
              <a:rPr lang="en-US" sz="2000" dirty="0"/>
              <a:t>UNIT 6 Population Health Problems</a:t>
            </a:r>
          </a:p>
          <a:p>
            <a:pPr marL="0" indent="0">
              <a:buNone/>
            </a:pPr>
            <a:r>
              <a:rPr lang="en-US" sz="2000" dirty="0"/>
              <a:t>UNIT 7 Community Health Settings</a:t>
            </a:r>
          </a:p>
          <a:p>
            <a:pPr marL="0" indent="0">
              <a:buNone/>
            </a:pPr>
            <a:endParaRPr lang="en-US" dirty="0"/>
          </a:p>
        </p:txBody>
      </p:sp>
    </p:spTree>
    <p:extLst>
      <p:ext uri="{BB962C8B-B14F-4D97-AF65-F5344CB8AC3E}">
        <p14:creationId xmlns:p14="http://schemas.microsoft.com/office/powerpoint/2010/main" val="2126229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3015"/>
          </a:xfrm>
        </p:spPr>
        <p:txBody>
          <a:bodyPr>
            <a:normAutofit/>
          </a:bodyPr>
          <a:lstStyle/>
          <a:p>
            <a:pPr algn="ctr"/>
            <a:r>
              <a:rPr lang="fa-IR" dirty="0" smtClean="0">
                <a:solidFill>
                  <a:schemeClr val="accent2">
                    <a:lumMod val="75000"/>
                  </a:schemeClr>
                </a:solidFill>
              </a:rPr>
              <a:t>ترجمه فهرست مطالب</a:t>
            </a:r>
            <a:endParaRPr lang="en-US" dirty="0">
              <a:solidFill>
                <a:schemeClr val="accent2">
                  <a:lumMod val="75000"/>
                </a:schemeClr>
              </a:solidFill>
            </a:endParaRPr>
          </a:p>
        </p:txBody>
      </p:sp>
      <p:sp>
        <p:nvSpPr>
          <p:cNvPr id="3" name="Content Placeholder 2"/>
          <p:cNvSpPr>
            <a:spLocks noGrp="1"/>
          </p:cNvSpPr>
          <p:nvPr>
            <p:ph idx="1"/>
          </p:nvPr>
        </p:nvSpPr>
        <p:spPr>
          <a:xfrm>
            <a:off x="0" y="833015"/>
            <a:ext cx="9143999" cy="5039265"/>
          </a:xfrm>
        </p:spPr>
        <p:txBody>
          <a:bodyPr>
            <a:normAutofit/>
          </a:bodyPr>
          <a:lstStyle/>
          <a:p>
            <a:pPr marL="0" indent="0" algn="r">
              <a:buNone/>
            </a:pPr>
            <a:r>
              <a:rPr lang="fa-IR" sz="2000" dirty="0" smtClean="0"/>
              <a:t>بخش اول-مقدمه ای بر پرستاری بهداشت جامعه</a:t>
            </a:r>
          </a:p>
          <a:p>
            <a:pPr marL="0" indent="0" algn="r">
              <a:buNone/>
            </a:pPr>
            <a:r>
              <a:rPr lang="fa-IR" sz="2000" dirty="0" smtClean="0"/>
              <a:t>بخش دوم –هنر و علوم پرستاری بهداشت جامعه</a:t>
            </a:r>
          </a:p>
          <a:p>
            <a:pPr marL="0" indent="0" algn="r">
              <a:buNone/>
            </a:pPr>
            <a:r>
              <a:rPr lang="fa-IR" sz="2000" dirty="0" smtClean="0"/>
              <a:t>بخش سوم -عواملی که بر سلامت جامعه تاثیر میگذارند</a:t>
            </a:r>
          </a:p>
          <a:p>
            <a:pPr marL="0" indent="0" algn="r">
              <a:buNone/>
            </a:pPr>
            <a:r>
              <a:rPr lang="fa-IR" sz="2000" dirty="0" smtClean="0"/>
              <a:t>بخش چهارم –مصالح جامعه</a:t>
            </a:r>
          </a:p>
          <a:p>
            <a:pPr marL="0" indent="0" algn="r">
              <a:buNone/>
            </a:pPr>
            <a:r>
              <a:rPr lang="fa-IR" sz="2000" dirty="0" smtClean="0"/>
              <a:t>بخش پنجم – جمعیت اسیب پذیر</a:t>
            </a:r>
          </a:p>
          <a:p>
            <a:pPr marL="0" indent="0" algn="r">
              <a:buNone/>
            </a:pPr>
            <a:r>
              <a:rPr lang="fa-IR" sz="2000" dirty="0" smtClean="0"/>
              <a:t>بخش ششم –مشکلات سلامت جامعه</a:t>
            </a:r>
          </a:p>
          <a:p>
            <a:pPr marL="0" indent="0" algn="r">
              <a:buNone/>
            </a:pPr>
            <a:r>
              <a:rPr lang="fa-IR" sz="2000" dirty="0" smtClean="0"/>
              <a:t>بخش هفتم –تنظیمات سلامت جامعه</a:t>
            </a:r>
            <a:endParaRPr lang="en-US" sz="2000" dirty="0"/>
          </a:p>
        </p:txBody>
      </p:sp>
    </p:spTree>
    <p:extLst>
      <p:ext uri="{BB962C8B-B14F-4D97-AF65-F5344CB8AC3E}">
        <p14:creationId xmlns:p14="http://schemas.microsoft.com/office/powerpoint/2010/main" val="179371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6" y="374900"/>
            <a:ext cx="7168900" cy="763526"/>
          </a:xfrm>
        </p:spPr>
        <p:txBody>
          <a:bodyPr>
            <a:normAutofit fontScale="90000"/>
          </a:bodyPr>
          <a:lstStyle/>
          <a:p>
            <a:r>
              <a:rPr lang="en-US" i="1" dirty="0">
                <a:solidFill>
                  <a:schemeClr val="accent2">
                    <a:lumMod val="75000"/>
                  </a:schemeClr>
                </a:solidFill>
                <a:latin typeface="A Banoo Thin" panose="020B0800040000020004" pitchFamily="34" charset="-78"/>
                <a:ea typeface="A Banoo Thin" panose="020B0800040000020004" pitchFamily="34" charset="-78"/>
                <a:cs typeface="A Banoo Thin" panose="020B0800040000020004" pitchFamily="34" charset="-78"/>
              </a:rPr>
              <a:t>Community health nursing text review</a:t>
            </a:r>
            <a:endParaRPr lang="en-US" dirty="0">
              <a:solidFill>
                <a:schemeClr val="accent2">
                  <a:lumMod val="60000"/>
                  <a:lumOff val="40000"/>
                </a:schemeClr>
              </a:solidFill>
              <a:latin typeface="A Banoo Thin" panose="020B0800040000020004" pitchFamily="34" charset="-78"/>
              <a:ea typeface="A Banoo Thin" panose="020B0800040000020004" pitchFamily="34" charset="-78"/>
              <a:cs typeface="A Banoo Thin" panose="020B0800040000020004" pitchFamily="34" charset="-78"/>
            </a:endParaRPr>
          </a:p>
        </p:txBody>
      </p:sp>
      <p:sp>
        <p:nvSpPr>
          <p:cNvPr id="5" name="Content Placeholder 4"/>
          <p:cNvSpPr>
            <a:spLocks noGrp="1"/>
          </p:cNvSpPr>
          <p:nvPr>
            <p:ph idx="1"/>
          </p:nvPr>
        </p:nvSpPr>
        <p:spPr/>
        <p:txBody>
          <a:bodyPr/>
          <a:lstStyle/>
          <a:p>
            <a:pPr marL="0" indent="0" algn="r">
              <a:buNone/>
            </a:pPr>
            <a:r>
              <a:rPr lang="fa-IR" dirty="0" smtClean="0"/>
              <a:t>1- پرستاری سلامت جامعه </a:t>
            </a:r>
          </a:p>
          <a:p>
            <a:pPr marL="0" indent="0" algn="r">
              <a:buNone/>
            </a:pPr>
            <a:endParaRPr lang="fa-IR" dirty="0"/>
          </a:p>
          <a:p>
            <a:pPr marL="0" indent="0">
              <a:buNone/>
            </a:pPr>
            <a:r>
              <a:rPr lang="en-US" b="1" dirty="0" smtClean="0"/>
              <a:t>2-public </a:t>
            </a:r>
            <a:r>
              <a:rPr lang="en-US" b="1" dirty="0"/>
              <a:t>Health nursing </a:t>
            </a:r>
            <a:r>
              <a:rPr lang="en-US" b="1" dirty="0" smtClean="0"/>
              <a:t>2016</a:t>
            </a:r>
            <a:r>
              <a:rPr lang="fa-IR" b="1" dirty="0" smtClean="0"/>
              <a:t> </a:t>
            </a:r>
            <a:endParaRPr lang="en-US" dirty="0"/>
          </a:p>
          <a:p>
            <a:pPr marL="0" indent="0" algn="r">
              <a:buNone/>
            </a:pPr>
            <a:endParaRPr lang="fa-IR" dirty="0" smtClean="0"/>
          </a:p>
          <a:p>
            <a:pPr marL="0" indent="0">
              <a:buNone/>
            </a:pPr>
            <a:r>
              <a:rPr lang="en-US" b="1" dirty="0" smtClean="0"/>
              <a:t>3-Community/Public </a:t>
            </a:r>
            <a:r>
              <a:rPr lang="en-US" b="1" dirty="0"/>
              <a:t>Health Nursing: Promoting the Health of Populations</a:t>
            </a:r>
            <a:endParaRPr lang="en-US" dirty="0" smtClean="0"/>
          </a:p>
        </p:txBody>
      </p:sp>
    </p:spTree>
    <p:extLst>
      <p:ext uri="{BB962C8B-B14F-4D97-AF65-F5344CB8AC3E}">
        <p14:creationId xmlns:p14="http://schemas.microsoft.com/office/powerpoint/2010/main" val="110163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5872280"/>
          </a:xfrm>
        </p:spPr>
      </p:pic>
    </p:spTree>
    <p:extLst>
      <p:ext uri="{BB962C8B-B14F-4D97-AF65-F5344CB8AC3E}">
        <p14:creationId xmlns:p14="http://schemas.microsoft.com/office/powerpoint/2010/main" val="94567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425"/>
          </a:xfrm>
        </p:spPr>
        <p:txBody>
          <a:bodyPr>
            <a:normAutofit/>
          </a:bodyPr>
          <a:lstStyle/>
          <a:p>
            <a:pPr algn="ctr"/>
            <a:r>
              <a:rPr lang="ar-SA" sz="4800" b="1" i="1" dirty="0">
                <a:solidFill>
                  <a:schemeClr val="tx2">
                    <a:lumMod val="75000"/>
                  </a:schemeClr>
                </a:solidFill>
              </a:rPr>
              <a:t>پرستاری سلامت جامعه </a:t>
            </a:r>
            <a:endParaRPr lang="en-US" sz="4800" i="1" dirty="0">
              <a:solidFill>
                <a:schemeClr val="tx2">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5720"/>
            <a:ext cx="3260737" cy="47337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950" y="985720"/>
            <a:ext cx="3206805" cy="48865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049" y="985721"/>
            <a:ext cx="3101403" cy="488656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985720"/>
            <a:ext cx="9200452" cy="4886560"/>
          </a:xfrm>
          <a:prstGeom prst="rect">
            <a:avLst/>
          </a:prstGeom>
        </p:spPr>
      </p:pic>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39981742"/>
              </p:ext>
            </p:extLst>
          </p:nvPr>
        </p:nvGraphicFramePr>
        <p:xfrm>
          <a:off x="1" y="3"/>
          <a:ext cx="9144000" cy="5707534"/>
        </p:xfrm>
        <a:graphic>
          <a:graphicData uri="http://schemas.openxmlformats.org/drawingml/2006/table">
            <a:tbl>
              <a:tblPr/>
              <a:tblGrid>
                <a:gridCol w="6709869">
                  <a:extLst>
                    <a:ext uri="{9D8B030D-6E8A-4147-A177-3AD203B41FA5}">
                      <a16:colId xmlns:a16="http://schemas.microsoft.com/office/drawing/2014/main" val="2030576556"/>
                    </a:ext>
                  </a:extLst>
                </a:gridCol>
                <a:gridCol w="2434131">
                  <a:extLst>
                    <a:ext uri="{9D8B030D-6E8A-4147-A177-3AD203B41FA5}">
                      <a16:colId xmlns:a16="http://schemas.microsoft.com/office/drawing/2014/main" val="1001412374"/>
                    </a:ext>
                  </a:extLst>
                </a:gridCol>
              </a:tblGrid>
              <a:tr h="515566">
                <a:tc>
                  <a:txBody>
                    <a:bodyPr/>
                    <a:lstStyle/>
                    <a:p>
                      <a:pPr algn="ctr" rtl="1"/>
                      <a:r>
                        <a:rPr lang="fa-IR" sz="2000" b="1" dirty="0" smtClean="0">
                          <a:solidFill>
                            <a:srgbClr val="000000"/>
                          </a:solidFill>
                          <a:effectLst/>
                          <a:latin typeface="+mj-lt"/>
                        </a:rPr>
                        <a:t>فارسی</a:t>
                      </a:r>
                      <a:endParaRPr lang="fa-IR" sz="2000" dirty="0">
                        <a:effectLst/>
                        <a:latin typeface="+mj-lt"/>
                      </a:endParaRPr>
                    </a:p>
                  </a:txBody>
                  <a:tcPr marL="89923" marR="89923" marT="44962" marB="44962" anchor="ctr">
                    <a:lnL>
                      <a:noFill/>
                    </a:lnL>
                    <a:lnR>
                      <a:noFill/>
                    </a:lnR>
                    <a:lnT>
                      <a:noFill/>
                    </a:lnT>
                    <a:lnB>
                      <a:noFill/>
                    </a:lnB>
                    <a:solidFill>
                      <a:srgbClr val="E3E3E3"/>
                    </a:solidFill>
                  </a:tcPr>
                </a:tc>
                <a:tc>
                  <a:txBody>
                    <a:bodyPr/>
                    <a:lstStyle/>
                    <a:p>
                      <a:pPr algn="ctr" rtl="1"/>
                      <a:r>
                        <a:rPr lang="fa-IR" sz="2000" dirty="0" smtClean="0">
                          <a:solidFill>
                            <a:srgbClr val="000000"/>
                          </a:solidFill>
                          <a:effectLst/>
                          <a:latin typeface="+mj-lt"/>
                        </a:rPr>
                        <a:t>زبان</a:t>
                      </a:r>
                      <a:endParaRPr lang="fa-IR" sz="2000" dirty="0">
                        <a:effectLst/>
                        <a:latin typeface="+mj-lt"/>
                      </a:endParaRPr>
                    </a:p>
                  </a:txBody>
                  <a:tcPr marL="89923" marR="89923" marT="44962" marB="44962" anchor="ctr">
                    <a:lnL>
                      <a:noFill/>
                    </a:lnL>
                    <a:lnR>
                      <a:noFill/>
                    </a:lnR>
                    <a:lnT>
                      <a:noFill/>
                    </a:lnT>
                    <a:lnB>
                      <a:noFill/>
                    </a:lnB>
                    <a:solidFill>
                      <a:srgbClr val="E3E3E3"/>
                    </a:solidFill>
                  </a:tcPr>
                </a:tc>
                <a:extLst>
                  <a:ext uri="{0D108BD9-81ED-4DB2-BD59-A6C34878D82A}">
                    <a16:rowId xmlns:a16="http://schemas.microsoft.com/office/drawing/2014/main" val="175522730"/>
                  </a:ext>
                </a:extLst>
              </a:tr>
              <a:tr h="515566">
                <a:tc>
                  <a:txBody>
                    <a:bodyPr/>
                    <a:lstStyle/>
                    <a:p>
                      <a:pPr algn="ctr" rtl="1"/>
                      <a:r>
                        <a:rPr lang="fa-IR" sz="2000" b="1" dirty="0" smtClean="0">
                          <a:solidFill>
                            <a:srgbClr val="000000"/>
                          </a:solidFill>
                          <a:effectLst/>
                          <a:latin typeface="+mj-lt"/>
                        </a:rPr>
                        <a:t>دکتر اسحاق ایلدر ابادی</a:t>
                      </a:r>
                      <a:endParaRPr lang="fa-IR" sz="2000" dirty="0">
                        <a:effectLst/>
                        <a:latin typeface="+mj-lt"/>
                      </a:endParaRPr>
                    </a:p>
                  </a:txBody>
                  <a:tcPr marL="89923" marR="89923" marT="44962" marB="44962" anchor="ctr">
                    <a:lnL>
                      <a:noFill/>
                    </a:lnL>
                    <a:lnR>
                      <a:noFill/>
                    </a:lnR>
                    <a:lnT>
                      <a:noFill/>
                    </a:lnT>
                    <a:lnB>
                      <a:noFill/>
                    </a:lnB>
                  </a:tcPr>
                </a:tc>
                <a:tc>
                  <a:txBody>
                    <a:bodyPr/>
                    <a:lstStyle/>
                    <a:p>
                      <a:pPr algn="ctr" rtl="1"/>
                      <a:r>
                        <a:rPr lang="fa-IR" sz="2000" dirty="0" smtClean="0">
                          <a:effectLst/>
                          <a:latin typeface="+mj-lt"/>
                        </a:rPr>
                        <a:t>نویسنده</a:t>
                      </a:r>
                      <a:endParaRPr lang="fa-IR" sz="2000" dirty="0">
                        <a:effectLst/>
                        <a:latin typeface="+mj-lt"/>
                      </a:endParaRPr>
                    </a:p>
                  </a:txBody>
                  <a:tcPr marL="89923" marR="89923" marT="44962" marB="44962" anchor="ctr">
                    <a:lnL>
                      <a:noFill/>
                    </a:lnL>
                    <a:lnR>
                      <a:noFill/>
                    </a:lnR>
                    <a:lnT>
                      <a:noFill/>
                    </a:lnT>
                    <a:lnB>
                      <a:noFill/>
                    </a:lnB>
                  </a:tcPr>
                </a:tc>
                <a:extLst>
                  <a:ext uri="{0D108BD9-81ED-4DB2-BD59-A6C34878D82A}">
                    <a16:rowId xmlns:a16="http://schemas.microsoft.com/office/drawing/2014/main" val="2775955795"/>
                  </a:ext>
                </a:extLst>
              </a:tr>
              <a:tr h="688377">
                <a:tc>
                  <a:txBody>
                    <a:bodyPr/>
                    <a:lstStyle/>
                    <a:p>
                      <a:pPr algn="ctr" rtl="1"/>
                      <a:endParaRPr lang="fa-IR" sz="2000" dirty="0">
                        <a:effectLst/>
                        <a:latin typeface="+mj-lt"/>
                      </a:endParaRPr>
                    </a:p>
                  </a:txBody>
                  <a:tcPr marL="89923" marR="89923" marT="44962" marB="44962" anchor="ctr">
                    <a:lnL>
                      <a:noFill/>
                    </a:lnL>
                    <a:lnR>
                      <a:noFill/>
                    </a:lnR>
                    <a:lnT>
                      <a:noFill/>
                    </a:lnT>
                    <a:lnB>
                      <a:noFill/>
                    </a:lnB>
                    <a:solidFill>
                      <a:srgbClr val="E3E3E3"/>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dirty="0" smtClean="0">
                          <a:solidFill>
                            <a:srgbClr val="000000"/>
                          </a:solidFill>
                          <a:effectLst/>
                          <a:latin typeface="+mj-lt"/>
                        </a:rPr>
                        <a:t>مترجمان</a:t>
                      </a:r>
                      <a:endParaRPr lang="fa-IR" sz="2000" dirty="0" smtClean="0">
                        <a:effectLst/>
                        <a:latin typeface="+mj-lt"/>
                      </a:endParaRPr>
                    </a:p>
                    <a:p>
                      <a:pPr algn="ctr" rtl="1"/>
                      <a:endParaRPr lang="en-US" sz="2000" dirty="0">
                        <a:effectLst/>
                        <a:latin typeface="+mj-lt"/>
                      </a:endParaRPr>
                    </a:p>
                  </a:txBody>
                  <a:tcPr marL="89923" marR="89923" marT="44962" marB="44962" anchor="ctr">
                    <a:lnL>
                      <a:noFill/>
                    </a:lnL>
                    <a:lnR>
                      <a:noFill/>
                    </a:lnR>
                    <a:lnT>
                      <a:noFill/>
                    </a:lnT>
                    <a:lnB>
                      <a:noFill/>
                    </a:lnB>
                    <a:solidFill>
                      <a:srgbClr val="E3E3E3"/>
                    </a:solidFill>
                  </a:tcPr>
                </a:tc>
                <a:extLst>
                  <a:ext uri="{0D108BD9-81ED-4DB2-BD59-A6C34878D82A}">
                    <a16:rowId xmlns:a16="http://schemas.microsoft.com/office/drawing/2014/main" val="335327011"/>
                  </a:ext>
                </a:extLst>
              </a:tr>
              <a:tr h="63476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dirty="0" smtClean="0">
                          <a:solidFill>
                            <a:srgbClr val="0000FF"/>
                          </a:solidFill>
                          <a:effectLst/>
                          <a:latin typeface="+mj-lt"/>
                          <a:hlinkClick r:id="rId2"/>
                        </a:rPr>
                        <a:t>انتشارات جامعه نگر</a:t>
                      </a:r>
                      <a:endParaRPr lang="fa-IR" sz="2000" dirty="0" smtClean="0">
                        <a:effectLst/>
                        <a:latin typeface="+mj-lt"/>
                      </a:endParaRPr>
                    </a:p>
                    <a:p>
                      <a:pPr algn="ctr" rtl="1"/>
                      <a:endParaRPr lang="fa-IR" sz="2000" dirty="0">
                        <a:effectLst/>
                        <a:latin typeface="+mj-lt"/>
                      </a:endParaRPr>
                    </a:p>
                  </a:txBody>
                  <a:tcPr marL="89923" marR="89923" marT="44962" marB="44962" anchor="ctr">
                    <a:lnL>
                      <a:noFill/>
                    </a:lnL>
                    <a:lnR>
                      <a:noFill/>
                    </a:lnR>
                    <a:lnT>
                      <a:noFill/>
                    </a:lnT>
                    <a:lnB>
                      <a:noFill/>
                    </a:lnB>
                  </a:tcPr>
                </a:tc>
                <a:tc>
                  <a:txBody>
                    <a:bodyPr/>
                    <a:lstStyle/>
                    <a:p>
                      <a:pPr algn="ctr" rtl="1"/>
                      <a:r>
                        <a:rPr lang="fa-IR" sz="2000" dirty="0" smtClean="0">
                          <a:effectLst/>
                          <a:latin typeface="+mj-lt"/>
                        </a:rPr>
                        <a:t>ناشر</a:t>
                      </a:r>
                      <a:endParaRPr lang="fa-IR" sz="2000" dirty="0">
                        <a:effectLst/>
                        <a:latin typeface="+mj-lt"/>
                      </a:endParaRPr>
                    </a:p>
                  </a:txBody>
                  <a:tcPr marL="89923" marR="89923" marT="44962" marB="44962" anchor="ctr">
                    <a:lnL>
                      <a:noFill/>
                    </a:lnL>
                    <a:lnR>
                      <a:noFill/>
                    </a:lnR>
                    <a:lnT>
                      <a:noFill/>
                    </a:lnT>
                    <a:lnB>
                      <a:noFill/>
                    </a:lnB>
                  </a:tcPr>
                </a:tc>
                <a:extLst>
                  <a:ext uri="{0D108BD9-81ED-4DB2-BD59-A6C34878D82A}">
                    <a16:rowId xmlns:a16="http://schemas.microsoft.com/office/drawing/2014/main" val="1386880323"/>
                  </a:ext>
                </a:extLst>
              </a:tr>
              <a:tr h="634764">
                <a:tc>
                  <a:txBody>
                    <a:bodyPr/>
                    <a:lstStyle/>
                    <a:p>
                      <a:pPr algn="ctr" rtl="1"/>
                      <a:r>
                        <a:rPr lang="fa-IR" sz="2000" dirty="0" smtClean="0">
                          <a:effectLst/>
                          <a:latin typeface="+mj-lt"/>
                        </a:rPr>
                        <a:t>1398</a:t>
                      </a:r>
                      <a:endParaRPr lang="fa-IR" sz="2000" dirty="0">
                        <a:effectLst/>
                        <a:latin typeface="+mj-lt"/>
                      </a:endParaRPr>
                    </a:p>
                  </a:txBody>
                  <a:tcPr marL="89923" marR="89923" marT="44962" marB="44962" anchor="ctr">
                    <a:lnL>
                      <a:noFill/>
                    </a:lnL>
                    <a:lnR>
                      <a:noFill/>
                    </a:lnR>
                    <a:lnT>
                      <a:noFill/>
                    </a:lnT>
                    <a:lnB>
                      <a:noFill/>
                    </a:lnB>
                    <a:solidFill>
                      <a:srgbClr val="E3E3E3"/>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dirty="0" smtClean="0">
                          <a:solidFill>
                            <a:srgbClr val="000000"/>
                          </a:solidFill>
                          <a:effectLst/>
                          <a:latin typeface="+mj-lt"/>
                        </a:rPr>
                        <a:t>سال انتشار</a:t>
                      </a:r>
                      <a:endParaRPr lang="fa-IR" sz="2000" dirty="0" smtClean="0">
                        <a:effectLst/>
                        <a:latin typeface="+mj-lt"/>
                      </a:endParaRPr>
                    </a:p>
                    <a:p>
                      <a:pPr algn="ctr" rtl="1"/>
                      <a:endParaRPr lang="en-US" sz="2000" dirty="0">
                        <a:effectLst/>
                        <a:latin typeface="+mj-lt"/>
                      </a:endParaRPr>
                    </a:p>
                  </a:txBody>
                  <a:tcPr marL="89923" marR="89923" marT="44962" marB="44962" anchor="ctr">
                    <a:lnL>
                      <a:noFill/>
                    </a:lnL>
                    <a:lnR>
                      <a:noFill/>
                    </a:lnR>
                    <a:lnT>
                      <a:noFill/>
                    </a:lnT>
                    <a:lnB>
                      <a:noFill/>
                    </a:lnB>
                    <a:solidFill>
                      <a:srgbClr val="E3E3E3"/>
                    </a:solidFill>
                  </a:tcPr>
                </a:tc>
                <a:extLst>
                  <a:ext uri="{0D108BD9-81ED-4DB2-BD59-A6C34878D82A}">
                    <a16:rowId xmlns:a16="http://schemas.microsoft.com/office/drawing/2014/main" val="3670459487"/>
                  </a:ext>
                </a:extLst>
              </a:tr>
              <a:tr h="515566">
                <a:tc>
                  <a:txBody>
                    <a:bodyPr/>
                    <a:lstStyle/>
                    <a:p>
                      <a:pPr algn="ctr" rtl="1"/>
                      <a:r>
                        <a:rPr lang="fa-IR" sz="2000" dirty="0" smtClean="0">
                          <a:effectLst/>
                          <a:latin typeface="+mj-lt"/>
                        </a:rPr>
                        <a:t>3</a:t>
                      </a:r>
                      <a:endParaRPr lang="fa-IR" sz="2000" dirty="0">
                        <a:effectLst/>
                        <a:latin typeface="+mj-lt"/>
                      </a:endParaRPr>
                    </a:p>
                  </a:txBody>
                  <a:tcPr marL="89923" marR="89923" marT="44962" marB="44962" anchor="ctr">
                    <a:lnL>
                      <a:noFill/>
                    </a:lnL>
                    <a:lnR>
                      <a:noFill/>
                    </a:lnR>
                    <a:lnT>
                      <a:noFill/>
                    </a:lnT>
                    <a:lnB>
                      <a:noFill/>
                    </a:lnB>
                  </a:tcPr>
                </a:tc>
                <a:tc>
                  <a:txBody>
                    <a:bodyPr/>
                    <a:lstStyle/>
                    <a:p>
                      <a:pPr algn="ctr" rtl="1"/>
                      <a:r>
                        <a:rPr lang="fa-IR" sz="2000" b="1" dirty="0" smtClean="0">
                          <a:solidFill>
                            <a:srgbClr val="000000"/>
                          </a:solidFill>
                          <a:effectLst/>
                          <a:latin typeface="+mj-lt"/>
                        </a:rPr>
                        <a:t>نوبت چاپ</a:t>
                      </a:r>
                      <a:endParaRPr lang="fa-IR" sz="2000" dirty="0">
                        <a:effectLst/>
                        <a:latin typeface="+mj-lt"/>
                      </a:endParaRPr>
                    </a:p>
                  </a:txBody>
                  <a:tcPr marL="89923" marR="89923" marT="44962" marB="44962" anchor="ctr">
                    <a:lnL>
                      <a:noFill/>
                    </a:lnL>
                    <a:lnR>
                      <a:noFill/>
                    </a:lnR>
                    <a:lnT>
                      <a:noFill/>
                    </a:lnT>
                    <a:lnB>
                      <a:noFill/>
                    </a:lnB>
                  </a:tcPr>
                </a:tc>
                <a:extLst>
                  <a:ext uri="{0D108BD9-81ED-4DB2-BD59-A6C34878D82A}">
                    <a16:rowId xmlns:a16="http://schemas.microsoft.com/office/drawing/2014/main" val="2593281755"/>
                  </a:ext>
                </a:extLst>
              </a:tr>
              <a:tr h="515566">
                <a:tc>
                  <a:txBody>
                    <a:bodyPr/>
                    <a:lstStyle/>
                    <a:p>
                      <a:pPr algn="ctr" rtl="1"/>
                      <a:r>
                        <a:rPr lang="en-US" sz="2000" dirty="0" smtClean="0">
                          <a:effectLst/>
                          <a:latin typeface="+mj-lt"/>
                        </a:rPr>
                        <a:t>9786001017117</a:t>
                      </a:r>
                      <a:endParaRPr lang="en-US" sz="2000" dirty="0">
                        <a:effectLst/>
                        <a:latin typeface="+mj-lt"/>
                      </a:endParaRPr>
                    </a:p>
                  </a:txBody>
                  <a:tcPr marL="89923" marR="89923" marT="44962" marB="44962" anchor="ctr">
                    <a:lnL>
                      <a:noFill/>
                    </a:lnL>
                    <a:lnR>
                      <a:noFill/>
                    </a:lnR>
                    <a:lnT>
                      <a:noFill/>
                    </a:lnT>
                    <a:lnB>
                      <a:noFill/>
                    </a:lnB>
                    <a:solidFill>
                      <a:srgbClr val="E3E3E3"/>
                    </a:solidFill>
                  </a:tcPr>
                </a:tc>
                <a:tc>
                  <a:txBody>
                    <a:bodyPr/>
                    <a:lstStyle/>
                    <a:p>
                      <a:pPr algn="ctr" rtl="1"/>
                      <a:r>
                        <a:rPr lang="fa-IR" sz="2000" dirty="0" smtClean="0">
                          <a:effectLst/>
                          <a:latin typeface="+mj-lt"/>
                        </a:rPr>
                        <a:t>شابک کتاب</a:t>
                      </a:r>
                      <a:endParaRPr lang="en-US" sz="2000" dirty="0">
                        <a:effectLst/>
                        <a:latin typeface="+mj-lt"/>
                      </a:endParaRPr>
                    </a:p>
                  </a:txBody>
                  <a:tcPr marL="89923" marR="89923" marT="44962" marB="44962" anchor="ctr">
                    <a:lnL>
                      <a:noFill/>
                    </a:lnL>
                    <a:lnR>
                      <a:noFill/>
                    </a:lnR>
                    <a:lnT>
                      <a:noFill/>
                    </a:lnT>
                    <a:lnB>
                      <a:noFill/>
                    </a:lnB>
                    <a:solidFill>
                      <a:srgbClr val="E3E3E3"/>
                    </a:solidFill>
                  </a:tcPr>
                </a:tc>
                <a:extLst>
                  <a:ext uri="{0D108BD9-81ED-4DB2-BD59-A6C34878D82A}">
                    <a16:rowId xmlns:a16="http://schemas.microsoft.com/office/drawing/2014/main" val="3134927588"/>
                  </a:ext>
                </a:extLst>
              </a:tr>
              <a:tr h="515566">
                <a:tc>
                  <a:txBody>
                    <a:bodyPr/>
                    <a:lstStyle/>
                    <a:p>
                      <a:pPr algn="ctr" rtl="1"/>
                      <a:r>
                        <a:rPr lang="fa-IR" sz="2000" b="1" dirty="0" smtClean="0">
                          <a:solidFill>
                            <a:srgbClr val="000000"/>
                          </a:solidFill>
                          <a:effectLst/>
                          <a:latin typeface="+mj-lt"/>
                        </a:rPr>
                        <a:t>شومیز</a:t>
                      </a:r>
                      <a:endParaRPr lang="fa-IR" sz="2000" dirty="0">
                        <a:effectLst/>
                        <a:latin typeface="+mj-lt"/>
                      </a:endParaRPr>
                    </a:p>
                  </a:txBody>
                  <a:tcPr marL="89923" marR="89923" marT="44962" marB="44962" anchor="ctr">
                    <a:lnL>
                      <a:noFill/>
                    </a:lnL>
                    <a:lnR>
                      <a:noFill/>
                    </a:lnR>
                    <a:lnT>
                      <a:noFill/>
                    </a:lnT>
                    <a:lnB>
                      <a:noFill/>
                    </a:lnB>
                  </a:tcPr>
                </a:tc>
                <a:tc>
                  <a:txBody>
                    <a:bodyPr/>
                    <a:lstStyle/>
                    <a:p>
                      <a:pPr algn="ctr" rtl="1"/>
                      <a:r>
                        <a:rPr lang="fa-IR" sz="2000" dirty="0" smtClean="0">
                          <a:solidFill>
                            <a:srgbClr val="000000"/>
                          </a:solidFill>
                          <a:effectLst/>
                          <a:latin typeface="+mj-lt"/>
                        </a:rPr>
                        <a:t>جلد کتاب</a:t>
                      </a:r>
                      <a:endParaRPr lang="fa-IR" sz="2000" dirty="0">
                        <a:effectLst/>
                        <a:latin typeface="+mj-lt"/>
                      </a:endParaRPr>
                    </a:p>
                  </a:txBody>
                  <a:tcPr marL="89923" marR="89923" marT="44962" marB="44962" anchor="ctr">
                    <a:lnL>
                      <a:noFill/>
                    </a:lnL>
                    <a:lnR>
                      <a:noFill/>
                    </a:lnR>
                    <a:lnT>
                      <a:noFill/>
                    </a:lnT>
                    <a:lnB>
                      <a:noFill/>
                    </a:lnB>
                  </a:tcPr>
                </a:tc>
                <a:extLst>
                  <a:ext uri="{0D108BD9-81ED-4DB2-BD59-A6C34878D82A}">
                    <a16:rowId xmlns:a16="http://schemas.microsoft.com/office/drawing/2014/main" val="3618602162"/>
                  </a:ext>
                </a:extLst>
              </a:tr>
              <a:tr h="515566">
                <a:tc>
                  <a:txBody>
                    <a:bodyPr/>
                    <a:lstStyle/>
                    <a:p>
                      <a:pPr algn="ctr" rtl="1"/>
                      <a:r>
                        <a:rPr lang="fa-IR" sz="2000" b="1" dirty="0" smtClean="0">
                          <a:solidFill>
                            <a:srgbClr val="000000"/>
                          </a:solidFill>
                          <a:effectLst/>
                          <a:latin typeface="+mj-lt"/>
                        </a:rPr>
                        <a:t>وزیری</a:t>
                      </a:r>
                      <a:endParaRPr lang="fa-IR" sz="2000" dirty="0">
                        <a:effectLst/>
                        <a:latin typeface="+mj-lt"/>
                      </a:endParaRPr>
                    </a:p>
                  </a:txBody>
                  <a:tcPr marL="89923" marR="89923" marT="44962" marB="44962" anchor="ctr">
                    <a:lnL>
                      <a:noFill/>
                    </a:lnL>
                    <a:lnR>
                      <a:noFill/>
                    </a:lnR>
                    <a:lnT>
                      <a:noFill/>
                    </a:lnT>
                    <a:lnB>
                      <a:noFill/>
                    </a:lnB>
                    <a:solidFill>
                      <a:srgbClr val="E3E3E3"/>
                    </a:solidFill>
                  </a:tcPr>
                </a:tc>
                <a:tc>
                  <a:txBody>
                    <a:bodyPr/>
                    <a:lstStyle/>
                    <a:p>
                      <a:pPr algn="ctr" rtl="1"/>
                      <a:r>
                        <a:rPr lang="fa-IR" sz="2000" dirty="0" smtClean="0">
                          <a:solidFill>
                            <a:srgbClr val="000000"/>
                          </a:solidFill>
                          <a:effectLst/>
                          <a:latin typeface="+mj-lt"/>
                        </a:rPr>
                        <a:t>قطع</a:t>
                      </a:r>
                      <a:endParaRPr lang="fa-IR" sz="2000" dirty="0">
                        <a:effectLst/>
                        <a:latin typeface="+mj-lt"/>
                      </a:endParaRPr>
                    </a:p>
                  </a:txBody>
                  <a:tcPr marL="89923" marR="89923" marT="44962" marB="44962" anchor="ctr">
                    <a:lnL>
                      <a:noFill/>
                    </a:lnL>
                    <a:lnR>
                      <a:noFill/>
                    </a:lnR>
                    <a:lnT>
                      <a:noFill/>
                    </a:lnT>
                    <a:lnB>
                      <a:noFill/>
                    </a:lnB>
                    <a:solidFill>
                      <a:srgbClr val="E3E3E3"/>
                    </a:solidFill>
                  </a:tcPr>
                </a:tc>
                <a:extLst>
                  <a:ext uri="{0D108BD9-81ED-4DB2-BD59-A6C34878D82A}">
                    <a16:rowId xmlns:a16="http://schemas.microsoft.com/office/drawing/2014/main" val="4264133946"/>
                  </a:ext>
                </a:extLst>
              </a:tr>
              <a:tr h="515566">
                <a:tc>
                  <a:txBody>
                    <a:bodyPr/>
                    <a:lstStyle/>
                    <a:p>
                      <a:pPr algn="ctr" rtl="1"/>
                      <a:r>
                        <a:rPr lang="fa-IR" sz="2000" dirty="0" smtClean="0">
                          <a:effectLst/>
                          <a:latin typeface="+mj-lt"/>
                        </a:rPr>
                        <a:t>486</a:t>
                      </a:r>
                      <a:endParaRPr lang="fa-IR" sz="2000" dirty="0">
                        <a:effectLst/>
                        <a:latin typeface="+mj-lt"/>
                      </a:endParaRPr>
                    </a:p>
                  </a:txBody>
                  <a:tcPr marL="89923" marR="89923" marT="44962" marB="44962" anchor="ctr">
                    <a:lnL>
                      <a:noFill/>
                    </a:lnL>
                    <a:lnR>
                      <a:noFill/>
                    </a:lnR>
                    <a:lnT>
                      <a:noFill/>
                    </a:lnT>
                    <a:lnB>
                      <a:noFill/>
                    </a:lnB>
                  </a:tcPr>
                </a:tc>
                <a:tc>
                  <a:txBody>
                    <a:bodyPr/>
                    <a:lstStyle/>
                    <a:p>
                      <a:pPr algn="ctr" rtl="1"/>
                      <a:r>
                        <a:rPr lang="fa-IR" sz="2000" b="1" dirty="0" smtClean="0">
                          <a:solidFill>
                            <a:srgbClr val="000000"/>
                          </a:solidFill>
                          <a:effectLst/>
                          <a:latin typeface="+mj-lt"/>
                        </a:rPr>
                        <a:t>تعداد صفحات </a:t>
                      </a:r>
                      <a:endParaRPr lang="fa-IR" sz="2000" dirty="0">
                        <a:effectLst/>
                        <a:latin typeface="+mj-lt"/>
                      </a:endParaRPr>
                    </a:p>
                  </a:txBody>
                  <a:tcPr marL="89923" marR="89923" marT="44962" marB="44962" anchor="ctr">
                    <a:lnL>
                      <a:noFill/>
                    </a:lnL>
                    <a:lnR>
                      <a:noFill/>
                    </a:lnR>
                    <a:lnT>
                      <a:noFill/>
                    </a:lnT>
                    <a:lnB>
                      <a:noFill/>
                    </a:lnB>
                  </a:tcPr>
                </a:tc>
                <a:extLst>
                  <a:ext uri="{0D108BD9-81ED-4DB2-BD59-A6C34878D82A}">
                    <a16:rowId xmlns:a16="http://schemas.microsoft.com/office/drawing/2014/main" val="4148480291"/>
                  </a:ext>
                </a:extLst>
              </a:tr>
            </a:tbl>
          </a:graphicData>
        </a:graphic>
      </p:graphicFrame>
    </p:spTree>
    <p:extLst>
      <p:ext uri="{BB962C8B-B14F-4D97-AF65-F5344CB8AC3E}">
        <p14:creationId xmlns:p14="http://schemas.microsoft.com/office/powerpoint/2010/main" val="224107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5720"/>
          </a:xfrm>
        </p:spPr>
        <p:txBody>
          <a:bodyPr>
            <a:normAutofit/>
          </a:bodyPr>
          <a:lstStyle/>
          <a:p>
            <a:pPr algn="ctr"/>
            <a:r>
              <a:rPr lang="ar-SA" sz="4800" b="1" i="1" dirty="0">
                <a:solidFill>
                  <a:schemeClr val="accent2">
                    <a:lumMod val="75000"/>
                  </a:schemeClr>
                </a:solidFill>
              </a:rPr>
              <a:t>پرستاری سلامت جامعه </a:t>
            </a:r>
            <a:endParaRPr lang="en-US" sz="4800" i="1" dirty="0">
              <a:solidFill>
                <a:schemeClr val="accent2">
                  <a:lumMod val="75000"/>
                </a:schemeClr>
              </a:solidFill>
            </a:endParaRPr>
          </a:p>
        </p:txBody>
      </p:sp>
      <p:sp>
        <p:nvSpPr>
          <p:cNvPr id="3" name="Content Placeholder 2"/>
          <p:cNvSpPr>
            <a:spLocks noGrp="1"/>
          </p:cNvSpPr>
          <p:nvPr>
            <p:ph idx="1"/>
          </p:nvPr>
        </p:nvSpPr>
        <p:spPr>
          <a:xfrm>
            <a:off x="0" y="985720"/>
            <a:ext cx="9143999" cy="4886560"/>
          </a:xfrm>
        </p:spPr>
        <p:txBody>
          <a:bodyPr>
            <a:normAutofit/>
          </a:bodyPr>
          <a:lstStyle/>
          <a:p>
            <a:pPr marL="0" indent="0" algn="r" rtl="1">
              <a:buNone/>
            </a:pPr>
            <a:endParaRPr lang="en-US" sz="2400" dirty="0"/>
          </a:p>
          <a:p>
            <a:pPr algn="r" rtl="1">
              <a:buFont typeface="Wingdings" panose="05000000000000000000" pitchFamily="2" charset="2"/>
              <a:buChar char="ü"/>
            </a:pPr>
            <a:r>
              <a:rPr lang="ar-SA" sz="2000" b="1" dirty="0">
                <a:latin typeface="+mj-lt"/>
                <a:cs typeface="+mj-cs"/>
              </a:rPr>
              <a:t>پرستاری سلامت جامعه </a:t>
            </a:r>
            <a:endParaRPr lang="fa-IR" sz="2000" b="1" dirty="0" smtClean="0">
              <a:latin typeface="+mj-lt"/>
              <a:cs typeface="+mj-cs"/>
            </a:endParaRPr>
          </a:p>
          <a:p>
            <a:pPr marL="0" indent="0" algn="r" rtl="1">
              <a:buNone/>
            </a:pPr>
            <a:r>
              <a:rPr lang="fa-IR" sz="2000" b="1" dirty="0" smtClean="0">
                <a:latin typeface="+mj-lt"/>
                <a:cs typeface="+mj-cs"/>
              </a:rPr>
              <a:t>(سلامت جامعه – سلامت فرد و خانواده – بهداشت محیط )</a:t>
            </a:r>
            <a:endParaRPr lang="en-US" sz="2000" dirty="0">
              <a:latin typeface="+mj-lt"/>
              <a:cs typeface="+mj-cs"/>
            </a:endParaRPr>
          </a:p>
          <a:p>
            <a:pPr algn="r" rtl="1">
              <a:buFont typeface="Wingdings" panose="05000000000000000000" pitchFamily="2" charset="2"/>
              <a:buChar char="ü"/>
            </a:pPr>
            <a:r>
              <a:rPr lang="ar-SA" sz="2000" b="1" u="sng" dirty="0" smtClean="0">
                <a:latin typeface="+mj-lt"/>
                <a:cs typeface="+mj-cs"/>
              </a:rPr>
              <a:t>نویسند</a:t>
            </a:r>
            <a:r>
              <a:rPr lang="fa-IR" sz="2000" b="1" u="sng" dirty="0" smtClean="0">
                <a:latin typeface="+mj-lt"/>
                <a:cs typeface="+mj-cs"/>
              </a:rPr>
              <a:t>ه : </a:t>
            </a:r>
            <a:r>
              <a:rPr lang="fa-IR" sz="2000" u="sng" dirty="0" smtClean="0">
                <a:latin typeface="+mj-lt"/>
                <a:cs typeface="+mj-cs"/>
              </a:rPr>
              <a:t>اسحق ایلدر ابادی استادیار و عضو هیات علمی دانشگاه اسفراین</a:t>
            </a:r>
            <a:endParaRPr lang="en-US" sz="2000" u="sng" dirty="0">
              <a:latin typeface="+mj-lt"/>
              <a:cs typeface="+mj-cs"/>
            </a:endParaRPr>
          </a:p>
          <a:p>
            <a:pPr marL="0" indent="0" algn="r" rtl="1">
              <a:buNone/>
            </a:pPr>
            <a:endParaRPr lang="en-US" sz="2000" dirty="0">
              <a:latin typeface="+mj-lt"/>
              <a:cs typeface="+mj-cs"/>
            </a:endParaRPr>
          </a:p>
          <a:p>
            <a:pPr algn="r" rtl="1">
              <a:buFont typeface="Wingdings" panose="05000000000000000000" pitchFamily="2" charset="2"/>
              <a:buChar char="ü"/>
            </a:pPr>
            <a:r>
              <a:rPr lang="ar-SA" sz="2000" b="1" dirty="0">
                <a:latin typeface="+mj-lt"/>
                <a:cs typeface="+mj-cs"/>
              </a:rPr>
              <a:t>ویراست</a:t>
            </a:r>
            <a:r>
              <a:rPr lang="en-US" sz="2000" b="1" dirty="0">
                <a:latin typeface="+mj-lt"/>
                <a:cs typeface="+mj-cs"/>
              </a:rPr>
              <a:t>: </a:t>
            </a:r>
            <a:r>
              <a:rPr lang="fa-IR" sz="2000" dirty="0" smtClean="0">
                <a:latin typeface="+mj-lt"/>
                <a:cs typeface="+mj-cs"/>
              </a:rPr>
              <a:t> سوم</a:t>
            </a:r>
            <a:endParaRPr lang="en-US" sz="2000" dirty="0">
              <a:latin typeface="+mj-lt"/>
              <a:cs typeface="+mj-cs"/>
            </a:endParaRPr>
          </a:p>
          <a:p>
            <a:pPr algn="r" rtl="1">
              <a:buFont typeface="Wingdings" panose="05000000000000000000" pitchFamily="2" charset="2"/>
              <a:buChar char="ü"/>
            </a:pPr>
            <a:r>
              <a:rPr lang="ar-SA" sz="2000" b="1" dirty="0">
                <a:latin typeface="+mj-lt"/>
                <a:cs typeface="+mj-cs"/>
              </a:rPr>
              <a:t>سال و نوبت </a:t>
            </a:r>
            <a:r>
              <a:rPr lang="ar-SA" sz="2000" b="1" dirty="0" smtClean="0">
                <a:latin typeface="+mj-lt"/>
                <a:cs typeface="+mj-cs"/>
              </a:rPr>
              <a:t>چاپ</a:t>
            </a:r>
            <a:r>
              <a:rPr lang="fa-IR" sz="2000" b="1" dirty="0">
                <a:latin typeface="+mj-lt"/>
                <a:cs typeface="+mj-cs"/>
              </a:rPr>
              <a:t>:</a:t>
            </a:r>
            <a:r>
              <a:rPr lang="en-US" sz="2000" b="1" dirty="0" smtClean="0">
                <a:latin typeface="+mj-lt"/>
                <a:cs typeface="+mj-cs"/>
              </a:rPr>
              <a:t> </a:t>
            </a:r>
            <a:r>
              <a:rPr lang="fa-IR" sz="2000" dirty="0" smtClean="0">
                <a:latin typeface="+mj-lt"/>
                <a:cs typeface="+mj-cs"/>
              </a:rPr>
              <a:t>  چهارم</a:t>
            </a:r>
            <a:r>
              <a:rPr lang="ar-SA" sz="2000" dirty="0" smtClean="0">
                <a:latin typeface="+mj-lt"/>
                <a:cs typeface="+mj-cs"/>
              </a:rPr>
              <a:t>/1399 </a:t>
            </a:r>
            <a:endParaRPr lang="en-US" sz="2000" dirty="0" smtClean="0">
              <a:latin typeface="+mj-lt"/>
              <a:cs typeface="+mj-cs"/>
            </a:endParaRPr>
          </a:p>
          <a:p>
            <a:pPr algn="r" rtl="1">
              <a:buFont typeface="Wingdings" panose="05000000000000000000" pitchFamily="2" charset="2"/>
              <a:buChar char="ü"/>
            </a:pPr>
            <a:r>
              <a:rPr lang="fa-IR" sz="2000" b="1" dirty="0" smtClean="0">
                <a:latin typeface="+mj-lt"/>
                <a:cs typeface="+mj-cs"/>
              </a:rPr>
              <a:t>چاپ و نشر : </a:t>
            </a:r>
            <a:r>
              <a:rPr lang="fa-IR" sz="2000" dirty="0" smtClean="0">
                <a:latin typeface="+mj-lt"/>
                <a:cs typeface="+mj-cs"/>
              </a:rPr>
              <a:t>جامعه نگر</a:t>
            </a:r>
          </a:p>
          <a:p>
            <a:pPr algn="r" rtl="1">
              <a:buFont typeface="Wingdings" panose="05000000000000000000" pitchFamily="2" charset="2"/>
              <a:buChar char="ü"/>
            </a:pPr>
            <a:r>
              <a:rPr lang="fa-IR" sz="2000" b="1" dirty="0" smtClean="0">
                <a:latin typeface="+mj-lt"/>
                <a:cs typeface="+mj-cs"/>
              </a:rPr>
              <a:t>قیمت و روش تهیه: </a:t>
            </a:r>
            <a:r>
              <a:rPr lang="fa-IR" sz="2000" dirty="0" smtClean="0">
                <a:latin typeface="+mj-lt"/>
                <a:cs typeface="+mj-cs"/>
              </a:rPr>
              <a:t>830000 ریال است وازطریق سایت جامعه نگر ارسال به سراسر کشور انجام میشود</a:t>
            </a:r>
            <a:endParaRPr lang="fa-IR" sz="2000" dirty="0">
              <a:latin typeface="+mj-lt"/>
            </a:endParaRPr>
          </a:p>
          <a:p>
            <a:pPr marL="0" indent="0" algn="r" rtl="1">
              <a:buNone/>
            </a:pPr>
            <a:endParaRPr lang="en-US" sz="2400" dirty="0">
              <a:solidFill>
                <a:schemeClr val="tx2">
                  <a:lumMod val="75000"/>
                </a:schemeClr>
              </a:solidFill>
              <a:cs typeface="+mj-cs"/>
            </a:endParaRPr>
          </a:p>
          <a:p>
            <a:pPr marL="0" indent="0">
              <a:buNone/>
            </a:pPr>
            <a:endParaRPr lang="en-US" dirty="0">
              <a:solidFill>
                <a:schemeClr val="tx2">
                  <a:lumMod val="75000"/>
                </a:schemeClr>
              </a:solidFill>
              <a:cs typeface="+mj-cs"/>
            </a:endParaRPr>
          </a:p>
        </p:txBody>
      </p:sp>
    </p:spTree>
    <p:extLst>
      <p:ext uri="{BB962C8B-B14F-4D97-AF65-F5344CB8AC3E}">
        <p14:creationId xmlns:p14="http://schemas.microsoft.com/office/powerpoint/2010/main" val="418654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872280"/>
          </a:xfrm>
        </p:spPr>
      </p:pic>
    </p:spTree>
    <p:extLst>
      <p:ext uri="{BB962C8B-B14F-4D97-AF65-F5344CB8AC3E}">
        <p14:creationId xmlns:p14="http://schemas.microsoft.com/office/powerpoint/2010/main" val="30629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3015"/>
          </a:xfrm>
        </p:spPr>
        <p:txBody>
          <a:bodyPr>
            <a:normAutofit/>
          </a:bodyPr>
          <a:lstStyle/>
          <a:p>
            <a:pPr algn="ctr"/>
            <a:r>
              <a:rPr lang="ar-SA" b="1" i="1" dirty="0">
                <a:solidFill>
                  <a:schemeClr val="accent2">
                    <a:lumMod val="75000"/>
                  </a:schemeClr>
                </a:solidFill>
              </a:rPr>
              <a:t>پرستاری سلامت جامعه </a:t>
            </a:r>
            <a:endParaRPr lang="en-US" dirty="0"/>
          </a:p>
        </p:txBody>
      </p:sp>
      <p:sp>
        <p:nvSpPr>
          <p:cNvPr id="3" name="Content Placeholder 2"/>
          <p:cNvSpPr>
            <a:spLocks noGrp="1"/>
          </p:cNvSpPr>
          <p:nvPr>
            <p:ph idx="1"/>
          </p:nvPr>
        </p:nvSpPr>
        <p:spPr>
          <a:xfrm>
            <a:off x="1" y="833015"/>
            <a:ext cx="9144000" cy="5039265"/>
          </a:xfrm>
        </p:spPr>
        <p:txBody>
          <a:bodyPr>
            <a:normAutofit fontScale="85000" lnSpcReduction="20000"/>
          </a:bodyPr>
          <a:lstStyle/>
          <a:p>
            <a:pPr marL="0" indent="0" algn="r" rtl="1">
              <a:buNone/>
            </a:pPr>
            <a:r>
              <a:rPr lang="fa-IR" sz="2600" b="1" dirty="0">
                <a:latin typeface="+mj-lt"/>
              </a:rPr>
              <a:t>فهرست مطالب کتاب پرستاری سلامت اسحق ایلدرآبادی</a:t>
            </a:r>
          </a:p>
          <a:p>
            <a:pPr marL="0" indent="0" algn="r" rtl="1">
              <a:buNone/>
            </a:pPr>
            <a:r>
              <a:rPr lang="fa-IR" sz="2600" b="1" dirty="0">
                <a:latin typeface="+mj-lt"/>
              </a:rPr>
              <a:t>بخش اول: پرستاری سلامت جامعه </a:t>
            </a:r>
            <a:endParaRPr lang="fa-IR" sz="2600" dirty="0">
              <a:latin typeface="+mj-lt"/>
            </a:endParaRPr>
          </a:p>
          <a:p>
            <a:pPr marL="0" indent="0" algn="r" rtl="1">
              <a:buNone/>
            </a:pPr>
            <a:r>
              <a:rPr lang="fa-IR" sz="2600" dirty="0">
                <a:latin typeface="+mj-lt"/>
              </a:rPr>
              <a:t>فصل 1 تاریخچه و مفهوم</a:t>
            </a:r>
            <a:br>
              <a:rPr lang="fa-IR" sz="2600" dirty="0">
                <a:latin typeface="+mj-lt"/>
              </a:rPr>
            </a:br>
            <a:r>
              <a:rPr lang="fa-IR" sz="2600" dirty="0">
                <a:latin typeface="+mj-lt"/>
              </a:rPr>
              <a:t>فصل 2 تعیین­کننده­های سلامتی</a:t>
            </a:r>
            <a:br>
              <a:rPr lang="fa-IR" sz="2600" dirty="0">
                <a:latin typeface="+mj-lt"/>
              </a:rPr>
            </a:br>
            <a:r>
              <a:rPr lang="fa-IR" sz="2600" dirty="0">
                <a:latin typeface="+mj-lt"/>
              </a:rPr>
              <a:t>فصل 3 سازمان­های بهداشت بین­ المللی</a:t>
            </a:r>
            <a:br>
              <a:rPr lang="fa-IR" sz="2600" dirty="0">
                <a:latin typeface="+mj-lt"/>
              </a:rPr>
            </a:br>
            <a:r>
              <a:rPr lang="fa-IR" sz="2600" dirty="0">
                <a:latin typeface="+mj-lt"/>
              </a:rPr>
              <a:t>فصل 4 پیشگیری</a:t>
            </a:r>
            <a:br>
              <a:rPr lang="fa-IR" sz="2600" dirty="0">
                <a:latin typeface="+mj-lt"/>
              </a:rPr>
            </a:br>
            <a:r>
              <a:rPr lang="fa-IR" sz="2600" dirty="0">
                <a:latin typeface="+mj-lt"/>
              </a:rPr>
              <a:t>فصل 5 اصول نیازسنجی بهداشتی جامعه</a:t>
            </a:r>
            <a:br>
              <a:rPr lang="fa-IR" sz="2600" dirty="0">
                <a:latin typeface="+mj-lt"/>
              </a:rPr>
            </a:br>
            <a:r>
              <a:rPr lang="fa-IR" sz="2600" dirty="0">
                <a:latin typeface="+mj-lt"/>
              </a:rPr>
              <a:t>فصل 6 پرستار و اقتصاد سلامت</a:t>
            </a:r>
            <a:br>
              <a:rPr lang="fa-IR" sz="2600" dirty="0">
                <a:latin typeface="+mj-lt"/>
              </a:rPr>
            </a:br>
            <a:r>
              <a:rPr lang="fa-IR" sz="2600" dirty="0">
                <a:latin typeface="+mj-lt"/>
              </a:rPr>
              <a:t>فصل 7 شبکه­ی بهداشتی درمانی در ایران</a:t>
            </a:r>
            <a:br>
              <a:rPr lang="fa-IR" sz="2600" dirty="0">
                <a:latin typeface="+mj-lt"/>
              </a:rPr>
            </a:br>
            <a:r>
              <a:rPr lang="fa-IR" sz="2600" dirty="0">
                <a:latin typeface="+mj-lt"/>
              </a:rPr>
              <a:t>فصل 8 جمعیت و بهداشت جامعه</a:t>
            </a:r>
            <a:br>
              <a:rPr lang="fa-IR" sz="2600" dirty="0">
                <a:latin typeface="+mj-lt"/>
              </a:rPr>
            </a:br>
            <a:r>
              <a:rPr lang="fa-IR" sz="2600" dirty="0">
                <a:latin typeface="+mj-lt"/>
              </a:rPr>
              <a:t>فصل 9 تغذیه­ ی کودک</a:t>
            </a:r>
            <a:br>
              <a:rPr lang="fa-IR" sz="2600" dirty="0">
                <a:latin typeface="+mj-lt"/>
              </a:rPr>
            </a:br>
            <a:r>
              <a:rPr lang="fa-IR" sz="2600" dirty="0">
                <a:latin typeface="+mj-lt"/>
              </a:rPr>
              <a:t>فصل 10 رشد و تکامل کودک.</a:t>
            </a:r>
            <a:br>
              <a:rPr lang="fa-IR" sz="2600" dirty="0">
                <a:latin typeface="+mj-lt"/>
              </a:rPr>
            </a:br>
            <a:r>
              <a:rPr lang="fa-IR" sz="2600" dirty="0">
                <a:latin typeface="+mj-lt"/>
              </a:rPr>
              <a:t>فصل 11 بهداشت مادر و کودک</a:t>
            </a:r>
            <a:br>
              <a:rPr lang="fa-IR" sz="2600" dirty="0">
                <a:latin typeface="+mj-lt"/>
              </a:rPr>
            </a:br>
            <a:r>
              <a:rPr lang="fa-IR" sz="2600" dirty="0">
                <a:latin typeface="+mj-lt"/>
              </a:rPr>
              <a:t>فصل 12 بهداشت مدارس</a:t>
            </a:r>
            <a:br>
              <a:rPr lang="fa-IR" sz="2600" dirty="0">
                <a:latin typeface="+mj-lt"/>
              </a:rPr>
            </a:br>
            <a:r>
              <a:rPr lang="fa-IR" sz="2600" dirty="0">
                <a:latin typeface="+mj-lt"/>
              </a:rPr>
              <a:t>فصل 13 نظریه و الگوهای حفظ و ارتقاء سلامت</a:t>
            </a:r>
            <a:br>
              <a:rPr lang="fa-IR" sz="2600" dirty="0">
                <a:latin typeface="+mj-lt"/>
              </a:rPr>
            </a:br>
            <a:r>
              <a:rPr lang="fa-IR" sz="2600" dirty="0">
                <a:latin typeface="+mj-lt"/>
              </a:rPr>
              <a:t>فصل 14 پویایی گروه</a:t>
            </a:r>
            <a:br>
              <a:rPr lang="fa-IR" sz="2600" dirty="0">
                <a:latin typeface="+mj-lt"/>
              </a:rPr>
            </a:br>
            <a:r>
              <a:rPr lang="fa-IR" sz="2600" dirty="0">
                <a:latin typeface="+mj-lt"/>
              </a:rPr>
              <a:t>فصل 15 ایمن­سازی و واکسیناسیون</a:t>
            </a:r>
          </a:p>
          <a:p>
            <a:pPr marL="0" indent="0">
              <a:buNone/>
            </a:pPr>
            <a:endParaRPr lang="en-US" dirty="0"/>
          </a:p>
        </p:txBody>
      </p:sp>
    </p:spTree>
    <p:extLst>
      <p:ext uri="{BB962C8B-B14F-4D97-AF65-F5344CB8AC3E}">
        <p14:creationId xmlns:p14="http://schemas.microsoft.com/office/powerpoint/2010/main" val="60580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3015"/>
          </a:xfrm>
        </p:spPr>
        <p:txBody>
          <a:bodyPr>
            <a:normAutofit/>
          </a:bodyPr>
          <a:lstStyle/>
          <a:p>
            <a:pPr algn="ctr"/>
            <a:r>
              <a:rPr lang="ar-SA" b="1" i="1" dirty="0">
                <a:solidFill>
                  <a:schemeClr val="accent2">
                    <a:lumMod val="75000"/>
                  </a:schemeClr>
                </a:solidFill>
              </a:rPr>
              <a:t>پرستاری سلامت جامعه </a:t>
            </a:r>
            <a:endParaRPr lang="en-US" dirty="0"/>
          </a:p>
        </p:txBody>
      </p:sp>
      <p:sp>
        <p:nvSpPr>
          <p:cNvPr id="3" name="Content Placeholder 2"/>
          <p:cNvSpPr>
            <a:spLocks noGrp="1"/>
          </p:cNvSpPr>
          <p:nvPr>
            <p:ph idx="1"/>
          </p:nvPr>
        </p:nvSpPr>
        <p:spPr>
          <a:xfrm>
            <a:off x="1" y="833015"/>
            <a:ext cx="9144000" cy="5039265"/>
          </a:xfrm>
        </p:spPr>
        <p:txBody>
          <a:bodyPr>
            <a:normAutofit/>
          </a:bodyPr>
          <a:lstStyle/>
          <a:p>
            <a:pPr marL="0" indent="0" algn="r" rtl="1">
              <a:buNone/>
            </a:pPr>
            <a:r>
              <a:rPr lang="fa-IR" sz="2200" b="1" dirty="0">
                <a:latin typeface="+mj-lt"/>
              </a:rPr>
              <a:t>بخش دوم: پرستاری سلامت فرد و خانواده </a:t>
            </a:r>
            <a:endParaRPr lang="fa-IR" sz="2200" dirty="0">
              <a:latin typeface="+mj-lt"/>
            </a:endParaRPr>
          </a:p>
          <a:p>
            <a:pPr marL="0" indent="0" algn="r" rtl="1">
              <a:buNone/>
            </a:pPr>
            <a:r>
              <a:rPr lang="fa-IR" sz="2200" dirty="0">
                <a:latin typeface="+mj-lt"/>
              </a:rPr>
              <a:t>فصل 16 ازدواج</a:t>
            </a:r>
            <a:br>
              <a:rPr lang="fa-IR" sz="2200" dirty="0">
                <a:latin typeface="+mj-lt"/>
              </a:rPr>
            </a:br>
            <a:r>
              <a:rPr lang="fa-IR" sz="2200" dirty="0">
                <a:latin typeface="+mj-lt"/>
              </a:rPr>
              <a:t>فصل 17 خانواده</a:t>
            </a:r>
            <a:br>
              <a:rPr lang="fa-IR" sz="2200" dirty="0">
                <a:latin typeface="+mj-lt"/>
              </a:rPr>
            </a:br>
            <a:r>
              <a:rPr lang="fa-IR" sz="2200" dirty="0">
                <a:latin typeface="+mj-lt"/>
              </a:rPr>
              <a:t>فصل 18 ساختار خانواده</a:t>
            </a:r>
            <a:br>
              <a:rPr lang="fa-IR" sz="2200" dirty="0">
                <a:latin typeface="+mj-lt"/>
              </a:rPr>
            </a:br>
            <a:r>
              <a:rPr lang="fa-IR" sz="2200" dirty="0">
                <a:latin typeface="+mj-lt"/>
              </a:rPr>
              <a:t>فصل 19 مراحل تکامل خانواده</a:t>
            </a:r>
            <a:br>
              <a:rPr lang="fa-IR" sz="2200" dirty="0">
                <a:latin typeface="+mj-lt"/>
              </a:rPr>
            </a:br>
            <a:r>
              <a:rPr lang="fa-IR" sz="2200" dirty="0">
                <a:latin typeface="+mj-lt"/>
              </a:rPr>
              <a:t>فصل 20 پرستاران بهداشت جامعه و خانواده­های آسیب­پذیر</a:t>
            </a:r>
            <a:br>
              <a:rPr lang="fa-IR" sz="2200" dirty="0">
                <a:latin typeface="+mj-lt"/>
              </a:rPr>
            </a:br>
            <a:r>
              <a:rPr lang="fa-IR" sz="2200" dirty="0">
                <a:latin typeface="+mj-lt"/>
              </a:rPr>
              <a:t>فصل 21 معلولیت در خانواده</a:t>
            </a:r>
            <a:br>
              <a:rPr lang="fa-IR" sz="2200" dirty="0">
                <a:latin typeface="+mj-lt"/>
              </a:rPr>
            </a:br>
            <a:r>
              <a:rPr lang="fa-IR" sz="2200" dirty="0">
                <a:latin typeface="+mj-lt"/>
              </a:rPr>
              <a:t>فصل 22 بحران در خانواده و روش­های تطابق با آن</a:t>
            </a:r>
            <a:br>
              <a:rPr lang="fa-IR" sz="2200" dirty="0">
                <a:latin typeface="+mj-lt"/>
              </a:rPr>
            </a:br>
            <a:r>
              <a:rPr lang="fa-IR" sz="2200" dirty="0">
                <a:latin typeface="+mj-lt"/>
              </a:rPr>
              <a:t>فصل 23 سوء رفتار در خانواده</a:t>
            </a:r>
            <a:br>
              <a:rPr lang="fa-IR" sz="2200" dirty="0">
                <a:latin typeface="+mj-lt"/>
              </a:rPr>
            </a:br>
            <a:r>
              <a:rPr lang="fa-IR" sz="2200" dirty="0">
                <a:latin typeface="+mj-lt"/>
              </a:rPr>
              <a:t>فصل 24 طلاق</a:t>
            </a:r>
            <a:br>
              <a:rPr lang="fa-IR" sz="2200" dirty="0">
                <a:latin typeface="+mj-lt"/>
              </a:rPr>
            </a:br>
            <a:r>
              <a:rPr lang="fa-IR" sz="2200" dirty="0">
                <a:latin typeface="+mj-lt"/>
              </a:rPr>
              <a:t>فصل 25 </a:t>
            </a:r>
            <a:r>
              <a:rPr lang="fa-IR" sz="2200" dirty="0">
                <a:latin typeface="+mj-lt"/>
                <a:hlinkClick r:id="rId2"/>
              </a:rPr>
              <a:t>اعتیاد</a:t>
            </a:r>
            <a:r>
              <a:rPr lang="fa-IR" sz="2200" dirty="0">
                <a:latin typeface="+mj-lt"/>
              </a:rPr>
              <a:t/>
            </a:r>
            <a:br>
              <a:rPr lang="fa-IR" sz="2200" dirty="0">
                <a:latin typeface="+mj-lt"/>
              </a:rPr>
            </a:br>
            <a:r>
              <a:rPr lang="fa-IR" sz="2200" dirty="0">
                <a:latin typeface="+mj-lt"/>
              </a:rPr>
              <a:t>فصل 26 فرایند پرستاری در خانواده</a:t>
            </a:r>
            <a:br>
              <a:rPr lang="fa-IR" sz="2200" dirty="0">
                <a:latin typeface="+mj-lt"/>
              </a:rPr>
            </a:br>
            <a:r>
              <a:rPr lang="fa-IR" sz="2200" dirty="0">
                <a:latin typeface="+mj-lt"/>
              </a:rPr>
              <a:t>فصل 27 اصول بازدید منزل</a:t>
            </a:r>
          </a:p>
          <a:p>
            <a:pPr marL="0" indent="0">
              <a:buNone/>
            </a:pPr>
            <a:endParaRPr lang="en-US" dirty="0"/>
          </a:p>
        </p:txBody>
      </p:sp>
    </p:spTree>
    <p:extLst>
      <p:ext uri="{BB962C8B-B14F-4D97-AF65-F5344CB8AC3E}">
        <p14:creationId xmlns:p14="http://schemas.microsoft.com/office/powerpoint/2010/main" val="1249247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1749</Words>
  <Application>Microsoft Office PowerPoint</Application>
  <PresentationFormat>On-screen Show (4:3)</PresentationFormat>
  <Paragraphs>188</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 Banoo Thin</vt:lpstr>
      <vt:lpstr>Arial</vt:lpstr>
      <vt:lpstr>Calibri</vt:lpstr>
      <vt:lpstr>Thames New</vt:lpstr>
      <vt:lpstr>Times New Roman</vt:lpstr>
      <vt:lpstr>Wingdings</vt:lpstr>
      <vt:lpstr>Office Theme</vt:lpstr>
      <vt:lpstr>Slide Title</vt:lpstr>
      <vt:lpstr>TEXT REVIEW</vt:lpstr>
      <vt:lpstr>Community health nursing text review</vt:lpstr>
      <vt:lpstr>پرستاری سلامت جامعه </vt:lpstr>
      <vt:lpstr>PowerPoint Presentation</vt:lpstr>
      <vt:lpstr>پرستاری سلامت جامعه </vt:lpstr>
      <vt:lpstr>PowerPoint Presentation</vt:lpstr>
      <vt:lpstr>پرستاری سلامت جامعه </vt:lpstr>
      <vt:lpstr>پرستاری سلامت جامعه </vt:lpstr>
      <vt:lpstr>پرستاری سلامت جامعه </vt:lpstr>
      <vt:lpstr>پرستاری سلامت جامعه </vt:lpstr>
      <vt:lpstr>پرستاری سلامت جامعه </vt:lpstr>
      <vt:lpstr>پرستاری سلامت جامعه </vt:lpstr>
      <vt:lpstr>public Health nursing 2016 </vt:lpstr>
      <vt:lpstr>public Health nursing 2016 </vt:lpstr>
      <vt:lpstr>public Health nursing 2016 </vt:lpstr>
      <vt:lpstr>public Health nursing 2016 </vt:lpstr>
      <vt:lpstr>public Health nursing 2016 </vt:lpstr>
      <vt:lpstr>public Health nursing 2016 </vt:lpstr>
      <vt:lpstr>CONTENTS </vt:lpstr>
      <vt:lpstr>CONTENTS </vt:lpstr>
      <vt:lpstr>ترجمه سر فصلها </vt:lpstr>
      <vt:lpstr>Community/Public Health Nursing: Promoting the Health of Populations</vt:lpstr>
      <vt:lpstr>Community/Public Health Nursing: Promoting the Health of Populations</vt:lpstr>
      <vt:lpstr>Community/Public Health Nursing: Promoting the Health of Populations</vt:lpstr>
      <vt:lpstr>Community/Public Health Nursing: Promoting the Health of Populations</vt:lpstr>
      <vt:lpstr>Community/Public Health Nursing: Promoting the Health of Populations</vt:lpstr>
      <vt:lpstr>CONTENTS</vt:lpstr>
      <vt:lpstr>ترجمه فهرست مطالب</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RayaTeam</cp:lastModifiedBy>
  <cp:revision>88</cp:revision>
  <dcterms:created xsi:type="dcterms:W3CDTF">2013-08-21T19:17:07Z</dcterms:created>
  <dcterms:modified xsi:type="dcterms:W3CDTF">2021-05-09T20:09:01Z</dcterms:modified>
</cp:coreProperties>
</file>