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handoutMasterIdLst>
    <p:handoutMasterId r:id="rId79"/>
  </p:handoutMasterIdLst>
  <p:sldIdLst>
    <p:sldId id="376" r:id="rId2"/>
    <p:sldId id="371" r:id="rId3"/>
    <p:sldId id="313" r:id="rId4"/>
    <p:sldId id="324" r:id="rId5"/>
    <p:sldId id="290" r:id="rId6"/>
    <p:sldId id="291" r:id="rId7"/>
    <p:sldId id="257" r:id="rId8"/>
    <p:sldId id="326" r:id="rId9"/>
    <p:sldId id="328" r:id="rId10"/>
    <p:sldId id="330" r:id="rId11"/>
    <p:sldId id="331" r:id="rId12"/>
    <p:sldId id="332" r:id="rId13"/>
    <p:sldId id="334" r:id="rId14"/>
    <p:sldId id="354" r:id="rId15"/>
    <p:sldId id="337" r:id="rId16"/>
    <p:sldId id="345" r:id="rId17"/>
    <p:sldId id="351" r:id="rId18"/>
    <p:sldId id="327" r:id="rId19"/>
    <p:sldId id="259" r:id="rId20"/>
    <p:sldId id="300" r:id="rId21"/>
    <p:sldId id="258" r:id="rId22"/>
    <p:sldId id="301" r:id="rId23"/>
    <p:sldId id="260" r:id="rId24"/>
    <p:sldId id="323" r:id="rId25"/>
    <p:sldId id="269" r:id="rId26"/>
    <p:sldId id="270" r:id="rId27"/>
    <p:sldId id="302" r:id="rId28"/>
    <p:sldId id="316" r:id="rId29"/>
    <p:sldId id="380" r:id="rId30"/>
    <p:sldId id="271" r:id="rId31"/>
    <p:sldId id="355" r:id="rId32"/>
    <p:sldId id="374" r:id="rId33"/>
    <p:sldId id="272" r:id="rId34"/>
    <p:sldId id="273" r:id="rId35"/>
    <p:sldId id="357" r:id="rId36"/>
    <p:sldId id="318" r:id="rId37"/>
    <p:sldId id="274" r:id="rId38"/>
    <p:sldId id="275" r:id="rId39"/>
    <p:sldId id="305" r:id="rId40"/>
    <p:sldId id="358" r:id="rId41"/>
    <p:sldId id="372" r:id="rId42"/>
    <p:sldId id="303" r:id="rId43"/>
    <p:sldId id="359" r:id="rId44"/>
    <p:sldId id="360" r:id="rId45"/>
    <p:sldId id="361" r:id="rId46"/>
    <p:sldId id="362" r:id="rId47"/>
    <p:sldId id="364" r:id="rId48"/>
    <p:sldId id="363" r:id="rId49"/>
    <p:sldId id="365" r:id="rId50"/>
    <p:sldId id="367" r:id="rId51"/>
    <p:sldId id="315" r:id="rId52"/>
    <p:sldId id="307" r:id="rId53"/>
    <p:sldId id="294" r:id="rId54"/>
    <p:sldId id="297" r:id="rId55"/>
    <p:sldId id="299" r:id="rId56"/>
    <p:sldId id="319" r:id="rId57"/>
    <p:sldId id="320" r:id="rId58"/>
    <p:sldId id="321" r:id="rId59"/>
    <p:sldId id="285" r:id="rId60"/>
    <p:sldId id="369" r:id="rId61"/>
    <p:sldId id="286" r:id="rId62"/>
    <p:sldId id="287" r:id="rId63"/>
    <p:sldId id="288" r:id="rId64"/>
    <p:sldId id="284" r:id="rId65"/>
    <p:sldId id="368" r:id="rId66"/>
    <p:sldId id="266" r:id="rId67"/>
    <p:sldId id="267" r:id="rId68"/>
    <p:sldId id="265" r:id="rId69"/>
    <p:sldId id="278" r:id="rId70"/>
    <p:sldId id="268" r:id="rId71"/>
    <p:sldId id="381" r:id="rId72"/>
    <p:sldId id="382" r:id="rId73"/>
    <p:sldId id="383" r:id="rId74"/>
    <p:sldId id="384" r:id="rId75"/>
    <p:sldId id="379" r:id="rId76"/>
    <p:sldId id="378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60"/>
  </p:normalViewPr>
  <p:slideViewPr>
    <p:cSldViewPr>
      <p:cViewPr varScale="1">
        <p:scale>
          <a:sx n="74" d="100"/>
          <a:sy n="74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10/9/2018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947FF-77B7-416D-B64C-B052D78E6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8701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10/9/2018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C31F1-9A84-42AB-92CC-6E0AC2E04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488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a-IR" smtClean="0"/>
          </a:p>
        </p:txBody>
      </p:sp>
      <p:sp>
        <p:nvSpPr>
          <p:cNvPr id="8192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a-IR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73C9A-EB6C-4BF8-9093-680B33775DE7}" type="slidenum">
              <a:rPr lang="en-US"/>
              <a:pPr/>
              <a:t>15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E90B5F-7031-4EDE-854F-E3940EC2592A}" type="slidenum">
              <a:rPr lang="en-US"/>
              <a:pPr/>
              <a:t>16</a:t>
            </a:fld>
            <a:endParaRPr lang="en-US"/>
          </a:p>
        </p:txBody>
      </p:sp>
      <p:sp>
        <p:nvSpPr>
          <p:cNvPr id="69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2B8F6-3BE6-471B-AEB3-11EFFEC2FD0E}" type="slidenum">
              <a:rPr lang="en-US"/>
              <a:pPr/>
              <a:t>17</a:t>
            </a:fld>
            <a:endParaRPr lang="en-US"/>
          </a:p>
        </p:txBody>
      </p:sp>
      <p:sp>
        <p:nvSpPr>
          <p:cNvPr id="66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3C551-73DF-4829-95E4-FF8F0F20E3BA}" type="slidenum">
              <a:rPr lang="en-US"/>
              <a:pPr/>
              <a:t>35</a:t>
            </a:fld>
            <a:endParaRPr lang="en-US"/>
          </a:p>
        </p:txBody>
      </p:sp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84EA6-7265-40B7-B378-1E21CB17470C}" type="slidenum">
              <a:rPr lang="en-US"/>
              <a:pPr/>
              <a:t>40</a:t>
            </a:fld>
            <a:endParaRPr lang="en-US"/>
          </a:p>
        </p:txBody>
      </p:sp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AD840-9AC8-466D-A4FC-BC3CC57E0A9C}" type="slidenum">
              <a:rPr lang="en-US"/>
              <a:pPr/>
              <a:t>43</a:t>
            </a:fld>
            <a:endParaRPr lang="en-US"/>
          </a:p>
        </p:txBody>
      </p:sp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7FA45-00C3-4B72-925D-57BB0C66E865}" type="slidenum">
              <a:rPr lang="en-US"/>
              <a:pPr/>
              <a:t>44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841F04-B7F1-467A-9750-96E9D44AC888}" type="slidenum">
              <a:rPr lang="en-US"/>
              <a:pPr/>
              <a:t>45</a:t>
            </a:fld>
            <a:endParaRPr lang="en-US"/>
          </a:p>
        </p:txBody>
      </p:sp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6F3416-9DB8-4982-835A-14D98D60C278}" type="slidenum">
              <a:rPr lang="en-US"/>
              <a:pPr/>
              <a:t>46</a:t>
            </a:fld>
            <a:endParaRPr lang="en-US"/>
          </a:p>
        </p:txBody>
      </p:sp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6579C-12BA-4C30-B80A-7FD127405C70}" type="slidenum">
              <a:rPr lang="en-US"/>
              <a:pPr/>
              <a:t>47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C31F1-9A84-42AB-92CC-6E0AC2E043B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10/9/2018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D081E-8E53-4F2D-AB08-2B697D85F6C7}" type="slidenum">
              <a:rPr lang="en-US"/>
              <a:pPr/>
              <a:t>48</a:t>
            </a:fld>
            <a:endParaRPr lang="en-US"/>
          </a:p>
        </p:txBody>
      </p:sp>
      <p:sp>
        <p:nvSpPr>
          <p:cNvPr id="107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82FE4-F8ED-4CC0-8525-884E1E6793AF}" type="slidenum">
              <a:rPr lang="en-US"/>
              <a:pPr/>
              <a:t>49</a:t>
            </a:fld>
            <a:endParaRPr lang="en-US"/>
          </a:p>
        </p:txBody>
      </p:sp>
      <p:sp>
        <p:nvSpPr>
          <p:cNvPr id="76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89853-C12B-4781-9589-74498FED11F3}" type="slidenum">
              <a:rPr lang="en-US"/>
              <a:pPr/>
              <a:t>50</a:t>
            </a:fld>
            <a:endParaRPr lang="en-US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F4309-F21A-4DCE-988B-185BE3AB830C}" type="slidenum">
              <a:rPr lang="en-US"/>
              <a:pPr/>
              <a:t>65</a:t>
            </a:fld>
            <a:endParaRPr lang="en-US"/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39316-0CFD-483D-92D9-C60C95FCEAD5}" type="slidenum">
              <a:rPr lang="en-US"/>
              <a:pPr/>
              <a:t>8</a:t>
            </a:fld>
            <a:endParaRPr lang="en-US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E0602-36D8-4C8A-A910-D714D4E87431}" type="slidenum">
              <a:rPr lang="en-US"/>
              <a:pPr/>
              <a:t>9</a:t>
            </a:fld>
            <a:endParaRPr lang="en-US"/>
          </a:p>
        </p:txBody>
      </p:sp>
      <p:sp>
        <p:nvSpPr>
          <p:cNvPr id="86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7ED23-4797-43C6-B366-E225B0A3AA1E}" type="slidenum">
              <a:rPr lang="en-US"/>
              <a:pPr/>
              <a:t>10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7ED23-4797-43C6-B366-E225B0A3AA1E}" type="slidenum">
              <a:rPr lang="en-US"/>
              <a:pPr/>
              <a:t>11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EB9ED-ED00-4065-96B4-9BE04A6CDA59}" type="slidenum">
              <a:rPr lang="en-US"/>
              <a:pPr/>
              <a:t>12</a:t>
            </a:fld>
            <a:endParaRPr lang="en-U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742FB-EBF4-44F9-BD84-FFADF1B2A671}" type="slidenum">
              <a:rPr lang="en-US"/>
              <a:pPr/>
              <a:t>13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4742FB-EBF4-44F9-BD84-FFADF1B2A671}" type="slidenum">
              <a:rPr lang="en-US"/>
              <a:pPr/>
              <a:t>14</a:t>
            </a:fld>
            <a:endParaRPr lang="en-US"/>
          </a:p>
        </p:txBody>
      </p:sp>
      <p:sp>
        <p:nvSpPr>
          <p:cNvPr id="619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74437C-67D7-43A9-8076-8DA375C269FD}" type="datetime1">
              <a:rPr lang="en-US" smtClean="0"/>
              <a:t>10/11/2018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85259-0FC5-48D7-8F84-CBA0F963E11B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31204-6EC6-45A3-BA50-5593022B3BF0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762000"/>
            <a:ext cx="3810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0" y="3695700"/>
            <a:ext cx="38100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C6167761-6C5E-43C7-A6E0-50C7CBB209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71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1600" y="762000"/>
            <a:ext cx="38100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0" y="762000"/>
            <a:ext cx="38100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371600" y="3695700"/>
            <a:ext cx="38100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3695700"/>
            <a:ext cx="3810000" cy="2781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A9AB12CE-1283-41DA-978E-78F335E6C1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28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32D15E-43FE-495B-BDAE-6C1B41C157C3}" type="datetime1">
              <a:rPr lang="en-US" smtClean="0"/>
              <a:t>10/11/2018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D8CAB2-DA1C-4A05-87FC-9AB1C7B26A23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E35E08-BF87-46D9-B447-28540F094481}" type="datetime1">
              <a:rPr lang="en-US" smtClean="0"/>
              <a:t>10/11/2018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FC1342-E76E-4DEB-9CEC-A5E37BBE0605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3CBE94-388E-489B-B985-A0D4214B4DED}" type="datetime1">
              <a:rPr lang="en-US" smtClean="0"/>
              <a:t>10/11/2018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459D47-F6B1-436A-AF0C-88DFA00E5EF6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6560FA-F8EC-4B95-A934-3EBAB11A46DD}" type="datetime1">
              <a:rPr lang="en-US" smtClean="0"/>
              <a:t>10/11/2018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EBB9161-BC76-4E84-815B-9994F1D3236C}" type="datetime1">
              <a:rPr lang="en-US" smtClean="0"/>
              <a:t>10/11/2018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>
              <a:ea typeface="Majalla UI"/>
            </a:endParaRPr>
          </a:p>
        </p:txBody>
      </p:sp>
      <p:pic>
        <p:nvPicPr>
          <p:cNvPr id="7172" name="Picture 2" descr="D:\wallpapers\2CB6~1\641Hadis H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270" y="276695"/>
            <a:ext cx="4714876" cy="1857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itchFamily="66" charset="0"/>
              </a:rPr>
              <a:t>In The Name of God</a:t>
            </a:r>
            <a:endParaRPr lang="fa-IR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5643563"/>
            <a:ext cx="4514850" cy="785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FFFF00"/>
                </a:solidFill>
                <a:latin typeface="Harlow Solid Italic" pitchFamily="82" charset="0"/>
              </a:rPr>
              <a:t>Dr. </a:t>
            </a:r>
            <a:r>
              <a:rPr lang="en-US" sz="2800" dirty="0" err="1" smtClean="0">
                <a:solidFill>
                  <a:srgbClr val="FFFF00"/>
                </a:solidFill>
                <a:latin typeface="Harlow Solid Italic" pitchFamily="82" charset="0"/>
              </a:rPr>
              <a:t>Alireza</a:t>
            </a:r>
            <a:r>
              <a:rPr lang="en-US" sz="2800" dirty="0" smtClean="0">
                <a:solidFill>
                  <a:srgbClr val="FFFF00"/>
                </a:solidFill>
                <a:latin typeface="Harlow Solid Italic" pitchFamily="8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Harlow Solid Italic" pitchFamily="82" charset="0"/>
              </a:rPr>
              <a:t>mohammadzadeh</a:t>
            </a:r>
            <a:endParaRPr lang="fa-IR" sz="2800" dirty="0">
              <a:solidFill>
                <a:srgbClr val="FFFF00"/>
              </a:solidFill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58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Urinary Tract Infections in Children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8991600" cy="5638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occur throughout childhood, but with highest frequency during infancy </a:t>
            </a:r>
          </a:p>
          <a:p>
            <a:endParaRPr lang="en-US" sz="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male to female ratio is greater in infants with the prevalence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bacteruria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in males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3.7%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for females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2% 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children under age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the discovery of a urinary tract infection is very important, as it may indicate the presence of some anatomical abnormalities 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Uncircumcised males have a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 fold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increase of developing a UTI than circumcised males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uncircumcised males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 6 months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age was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to 4%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incidence in circumcised males was only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 to 0.2%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1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Urinary Tract Infections in Children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preschool and school age children the prevalence of UTI is about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1% to 5%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females and rare in males </a:t>
            </a:r>
          </a:p>
          <a:p>
            <a:pPr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Children particularly those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years of age and younger can have a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US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normal" urinalysis but a positive urine culture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young children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urinary tract infections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urinalysis may be </a:t>
            </a:r>
            <a:r>
              <a:rPr lang="en-US" sz="2800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negative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percent of cases </a:t>
            </a:r>
          </a:p>
          <a:p>
            <a:pPr algn="just"/>
            <a:endParaRPr lang="en-US" sz="1400" u="sng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E. coli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the most frequent bacteria to cause UTIs in infants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children;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85% to 90%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all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UTIs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Urinary Tract Infections in Children</a:t>
            </a:r>
            <a:endParaRPr lang="en-US" sz="2800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Urine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Collection Methods for the Diagnosis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UTI in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children under five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years: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Sterile Urine Bag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Bag Urine </a:t>
            </a:r>
            <a:r>
              <a: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&gt;100,000 </a:t>
            </a:r>
            <a:r>
              <a:rPr lang="en-US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CFU/mL</a:t>
            </a:r>
          </a:p>
          <a:p>
            <a:pPr lvl="1">
              <a:lnSpc>
                <a:spcPct val="8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Clean-Catch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Clean voided urine </a:t>
            </a:r>
            <a:r>
              <a: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&gt; 100,000 </a:t>
            </a:r>
            <a:r>
              <a:rPr lang="en-US" sz="24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CFU/mL</a:t>
            </a:r>
          </a:p>
          <a:p>
            <a:pPr lvl="1">
              <a:lnSpc>
                <a:spcPct val="8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Transurethra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Catheterization </a:t>
            </a:r>
            <a:r>
              <a: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&gt; 50,000  CFU/mL</a:t>
            </a:r>
          </a:p>
          <a:p>
            <a:pPr lvl="1">
              <a:lnSpc>
                <a:spcPct val="8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Suprapubic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Aspiration (SPA) </a:t>
            </a:r>
            <a:r>
              <a: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&gt; 100 </a:t>
            </a:r>
            <a:r>
              <a:rPr lang="en-US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CFU/ml</a:t>
            </a:r>
          </a:p>
          <a:p>
            <a:pPr>
              <a:lnSpc>
                <a:spcPct val="80000"/>
              </a:lnSpc>
            </a:pPr>
            <a:endParaRPr lang="en-US" sz="14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American Academy of Pediatrics guidelines suggest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that: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Any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colony count with a single organism collected from a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suprapubic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bladder aspirate is indicative of infection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59"/>
            <a:ext cx="8229600" cy="105714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Urinary Tract Infections in Adults 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915400" cy="50166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estimated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percent of women report having had a UTI at some point in their lives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UTIs are </a:t>
            </a:r>
            <a:r>
              <a:rPr lang="en-US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14 times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more frequent in women than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Sexual intercourse is a known risk factor for developing urinary tract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infections (women).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Bacteriuria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&gt;100,000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CFU/ml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1/3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more of symptomatic women 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&lt; 100,000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CFU / ml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Low-coliform-count infections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bacterial count of 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-1000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CFU/ ml of urine has a high positive predictive value for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cystitis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symptomatic women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05714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Urinary Tract Infections in Adults 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89916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Acute cystitis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Occasionally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occur in young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Urine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culture with a bacterial count of 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1,000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CFU / mL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urine, sensitivity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specificity of 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97%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Not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circumcised </a:t>
            </a:r>
          </a:p>
          <a:p>
            <a:pPr marL="109728" indent="0"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Sexual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partner is colonized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uropathogens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Anal sex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Urine culture with a bacterial count of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100,000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CFU / mL in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80%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women with pyelonephritis </a:t>
            </a:r>
          </a:p>
          <a:p>
            <a:pPr>
              <a:lnSpc>
                <a:spcPct val="80000"/>
              </a:lnSpc>
            </a:pPr>
            <a:endParaRPr lang="en-US" sz="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Blood cultures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positive in up 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women who have this infection (pyelonephritis).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Elderly men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such as enlargement of the prostate </a:t>
            </a:r>
          </a:p>
          <a:p>
            <a:pPr>
              <a:lnSpc>
                <a:spcPct val="80000"/>
              </a:lnSpc>
            </a:pPr>
            <a:endParaRPr lang="en-US" sz="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Indwelling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catheter</a:t>
            </a:r>
          </a:p>
          <a:p>
            <a:pPr>
              <a:lnSpc>
                <a:spcPct val="80000"/>
              </a:lnSpc>
            </a:pPr>
            <a:endParaRPr lang="en-US" sz="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Presence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bacteria that are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resistant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multiple antibiotics</a:t>
            </a:r>
          </a:p>
          <a:p>
            <a:pPr>
              <a:lnSpc>
                <a:spcPct val="8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9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0196" name="Picture 4" descr="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0197" name="AutoShape 5"/>
          <p:cNvSpPr>
            <a:spLocks noChangeArrowheads="1"/>
          </p:cNvSpPr>
          <p:nvPr/>
        </p:nvSpPr>
        <p:spPr bwMode="auto">
          <a:xfrm>
            <a:off x="1403350" y="3141663"/>
            <a:ext cx="647700" cy="142875"/>
          </a:xfrm>
          <a:prstGeom prst="rightArrow">
            <a:avLst>
              <a:gd name="adj1" fmla="val 50000"/>
              <a:gd name="adj2" fmla="val 11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198" name="AutoShape 6"/>
          <p:cNvSpPr>
            <a:spLocks noChangeArrowheads="1"/>
          </p:cNvSpPr>
          <p:nvPr/>
        </p:nvSpPr>
        <p:spPr bwMode="auto">
          <a:xfrm>
            <a:off x="1476375" y="3429000"/>
            <a:ext cx="574675" cy="71438"/>
          </a:xfrm>
          <a:prstGeom prst="rightArrow">
            <a:avLst>
              <a:gd name="adj1" fmla="val 50000"/>
              <a:gd name="adj2" fmla="val 201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199" name="AutoShape 7"/>
          <p:cNvSpPr>
            <a:spLocks noChangeArrowheads="1"/>
          </p:cNvSpPr>
          <p:nvPr/>
        </p:nvSpPr>
        <p:spPr bwMode="auto">
          <a:xfrm>
            <a:off x="1692275" y="3789363"/>
            <a:ext cx="431800" cy="71437"/>
          </a:xfrm>
          <a:prstGeom prst="rightArrow">
            <a:avLst>
              <a:gd name="adj1" fmla="val 50000"/>
              <a:gd name="adj2" fmla="val 151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200" name="AutoShape 8"/>
          <p:cNvSpPr>
            <a:spLocks noChangeArrowheads="1"/>
          </p:cNvSpPr>
          <p:nvPr/>
        </p:nvSpPr>
        <p:spPr bwMode="auto">
          <a:xfrm>
            <a:off x="1835150" y="4365625"/>
            <a:ext cx="360363" cy="71438"/>
          </a:xfrm>
          <a:prstGeom prst="rightArrow">
            <a:avLst>
              <a:gd name="adj1" fmla="val 50000"/>
              <a:gd name="adj2" fmla="val 126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201" name="AutoShape 9"/>
          <p:cNvSpPr>
            <a:spLocks noChangeArrowheads="1"/>
          </p:cNvSpPr>
          <p:nvPr/>
        </p:nvSpPr>
        <p:spPr bwMode="auto">
          <a:xfrm>
            <a:off x="1835150" y="4652963"/>
            <a:ext cx="360363" cy="71437"/>
          </a:xfrm>
          <a:prstGeom prst="rightArrow">
            <a:avLst>
              <a:gd name="adj1" fmla="val 50000"/>
              <a:gd name="adj2" fmla="val 12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202" name="AutoShape 10"/>
          <p:cNvSpPr>
            <a:spLocks noChangeArrowheads="1"/>
          </p:cNvSpPr>
          <p:nvPr/>
        </p:nvSpPr>
        <p:spPr bwMode="auto">
          <a:xfrm>
            <a:off x="1835150" y="4941888"/>
            <a:ext cx="433388" cy="71437"/>
          </a:xfrm>
          <a:prstGeom prst="rightArrow">
            <a:avLst>
              <a:gd name="adj1" fmla="val 50000"/>
              <a:gd name="adj2" fmla="val 1516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203" name="AutoShape 11"/>
          <p:cNvSpPr>
            <a:spLocks noChangeArrowheads="1"/>
          </p:cNvSpPr>
          <p:nvPr/>
        </p:nvSpPr>
        <p:spPr bwMode="auto">
          <a:xfrm>
            <a:off x="5580063" y="1412875"/>
            <a:ext cx="431800" cy="71438"/>
          </a:xfrm>
          <a:prstGeom prst="rightArrow">
            <a:avLst>
              <a:gd name="adj1" fmla="val 50000"/>
              <a:gd name="adj2" fmla="val 1511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204" name="AutoShape 12"/>
          <p:cNvSpPr>
            <a:spLocks noChangeArrowheads="1"/>
          </p:cNvSpPr>
          <p:nvPr/>
        </p:nvSpPr>
        <p:spPr bwMode="auto">
          <a:xfrm>
            <a:off x="5651500" y="6092825"/>
            <a:ext cx="360363" cy="73025"/>
          </a:xfrm>
          <a:prstGeom prst="rightArrow">
            <a:avLst>
              <a:gd name="adj1" fmla="val 50000"/>
              <a:gd name="adj2" fmla="val 123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0205" name="AutoShape 13"/>
          <p:cNvSpPr>
            <a:spLocks noChangeArrowheads="1"/>
          </p:cNvSpPr>
          <p:nvPr/>
        </p:nvSpPr>
        <p:spPr bwMode="auto">
          <a:xfrm>
            <a:off x="1835150" y="6092825"/>
            <a:ext cx="433388" cy="73025"/>
          </a:xfrm>
          <a:prstGeom prst="rightArrow">
            <a:avLst>
              <a:gd name="adj1" fmla="val 50000"/>
              <a:gd name="adj2" fmla="val 1483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6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6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7" grpId="0" animBg="1"/>
      <p:bldP spid="1160198" grpId="0" animBg="1"/>
      <p:bldP spid="1160199" grpId="0" animBg="1"/>
      <p:bldP spid="1160200" grpId="0" animBg="1"/>
      <p:bldP spid="1160201" grpId="0" animBg="1"/>
      <p:bldP spid="1160202" grpId="0" animBg="1"/>
      <p:bldP spid="1160203" grpId="0" animBg="1"/>
      <p:bldP spid="1160204" grpId="0" animBg="1"/>
      <p:bldP spid="11602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Urinary Tract Infections During Pregnancy 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90600"/>
            <a:ext cx="8763000" cy="563880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Pregnant women are at increased risk for UTIs.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Beginning in week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peaking during weeks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pregnant women develop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glycosuria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Bacterial growth in the urine. </a:t>
            </a:r>
          </a:p>
          <a:p>
            <a:pPr algn="just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Increases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progesterons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estrogens may lead to a decreased ability of the lower urinary tract to resist invading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pPr algn="just"/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Untreated asymptomatic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bacteriuria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leads to the development of symptomatic cystitis in approximately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patients </a:t>
            </a: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lead to the development of pyelonephritis in up to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4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Catheter-associated urinary tract infection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067800" cy="6019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10 -20 %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patients who are hospitalized receive an indwelling Foley catheter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Once this catheter is in place, the risk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bacteriuria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is approximately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per day ,after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days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endParaRPr lang="en-US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Catheter-associated urinary tract infections account for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all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nosocomial infections 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urine culture with a bacterial count of more than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-1000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CFU/ mL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urine.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Progression to concentrations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&gt;100,000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CFU/mL occurs predictably and rapidly, usually within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hours</a:t>
            </a: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"/>
            <a:ext cx="7772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9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638800"/>
          </a:xfrm>
        </p:spPr>
        <p:txBody>
          <a:bodyPr>
            <a:normAutofit fontScale="25000" lnSpcReduction="20000"/>
          </a:bodyPr>
          <a:lstStyle/>
          <a:p>
            <a:pPr algn="just" rtl="1"/>
            <a:r>
              <a:rPr lang="fa-IR" sz="96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آماده سازي بیمار:</a:t>
            </a:r>
          </a:p>
          <a:p>
            <a:pPr marL="109728" indent="0" algn="r" rtl="1">
              <a:buNone/>
            </a:pPr>
            <a:r>
              <a:rPr lang="fa-IR" sz="9600" dirty="0" smtClean="0">
                <a:solidFill>
                  <a:srgbClr val="7030A0"/>
                </a:solidFill>
                <a:cs typeface="B Koodak" pitchFamily="2" charset="-78"/>
              </a:rPr>
              <a:t>1- روش </a:t>
            </a:r>
            <a:r>
              <a:rPr lang="fa-IR" sz="9600" dirty="0">
                <a:solidFill>
                  <a:srgbClr val="7030A0"/>
                </a:solidFill>
                <a:cs typeface="B Koodak" pitchFamily="2" charset="-78"/>
              </a:rPr>
              <a:t>نمونه برداری میانی </a:t>
            </a:r>
            <a:r>
              <a:rPr lang="fa-IR" sz="9600" dirty="0" smtClean="0">
                <a:solidFill>
                  <a:srgbClr val="7030A0"/>
                </a:solidFill>
                <a:cs typeface="B Koodak" pitchFamily="2" charset="-78"/>
              </a:rPr>
              <a:t>ادرار</a:t>
            </a:r>
            <a:r>
              <a:rPr lang="en-US" sz="9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(Clean catch, Midstream voided)</a:t>
            </a:r>
            <a:r>
              <a:rPr lang="fa-IR" sz="9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09728" indent="0" algn="r" rtl="1">
              <a:buNone/>
            </a:pPr>
            <a:endParaRPr lang="fa-IR" sz="96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fa-IR" sz="96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بانوان: </a:t>
            </a: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(</a:t>
            </a:r>
            <a:r>
              <a:rPr lang="ar-SA" sz="9600" dirty="0" smtClean="0">
                <a:latin typeface="Times New Roman" pitchFamily="18" charset="0"/>
                <a:cs typeface="B Koodak" pitchFamily="2" charset="-78"/>
              </a:rPr>
              <a:t>وسايل لازم</a:t>
            </a: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: </a:t>
            </a:r>
            <a:r>
              <a:rPr lang="ar-SA" sz="9600" dirty="0" smtClean="0">
                <a:latin typeface="Times New Roman" pitchFamily="18" charset="0"/>
                <a:cs typeface="B Koodak" pitchFamily="2" charset="-78"/>
              </a:rPr>
              <a:t>ظروف استريل،</a:t>
            </a: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9600" dirty="0" smtClean="0">
                <a:latin typeface="Times New Roman" pitchFamily="18" charset="0"/>
                <a:cs typeface="B Koodak" pitchFamily="2" charset="-78"/>
              </a:rPr>
              <a:t>گاز يا پنبه استريل، صابون مايع و آب ولرم</a:t>
            </a: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)</a:t>
            </a:r>
          </a:p>
          <a:p>
            <a:pPr algn="just" rtl="1">
              <a:buNone/>
            </a:pP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   - قبل از نمونه گيری بايد ناحيه پری اورترال و پرينه را کاملا" با آب و صابون شستشو داده و پس از آب کشی و خشک کردن قسمت اول ادرار بيرون ريخته شده و بدون توقف  قسمت ميانی (</a:t>
            </a:r>
            <a:r>
              <a:rPr lang="en-US" sz="9600" dirty="0" smtClean="0">
                <a:latin typeface="Times New Roman" pitchFamily="18" charset="0"/>
                <a:cs typeface="B Koodak" pitchFamily="2" charset="-78"/>
              </a:rPr>
              <a:t>Midstream</a:t>
            </a: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) را در ظرف مناسب جمع آوری گردد و قسمت آخر ادرار خود را نيز دور بریزد.</a:t>
            </a:r>
          </a:p>
          <a:p>
            <a:pPr algn="just" rtl="1">
              <a:buNone/>
            </a:pP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   - از مواد ضد عفونی کننده هرگز استفاده نگردد.</a:t>
            </a:r>
          </a:p>
          <a:p>
            <a:pPr algn="just" rtl="1">
              <a:buNone/>
            </a:pP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   - اطراف پیشابراه و داخل ظرف استریل با دست لمس نگردد.</a:t>
            </a:r>
          </a:p>
          <a:p>
            <a:pPr algn="just" rtl="1">
              <a:buNone/>
            </a:pPr>
            <a:endParaRPr lang="fa-IR" sz="56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    - </a:t>
            </a:r>
            <a:r>
              <a:rPr lang="fa-IR" sz="96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آقايان: </a:t>
            </a:r>
            <a:r>
              <a:rPr lang="fa-IR" sz="9600" dirty="0" smtClean="0">
                <a:latin typeface="Times New Roman" pitchFamily="18" charset="0"/>
                <a:cs typeface="B Koodak" pitchFamily="2" charset="-78"/>
              </a:rPr>
              <a:t>شستشو با آب تنها کافی است. قسمت اول ادرار را بیرون ریخته و بدون توقف جریان ادرار، قسمت میانی ادرارداخل ظرف استریل جمع آوري گردد</a:t>
            </a:r>
          </a:p>
          <a:p>
            <a:pPr algn="just" rtl="1">
              <a:buNone/>
            </a:pPr>
            <a:endParaRPr lang="fa-IR" sz="6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endParaRPr lang="fa-IR" sz="4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9600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عدم مصرف آنتی بيوتيک </a:t>
            </a:r>
            <a:r>
              <a:rPr lang="fa-IR" sz="9600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حداقل سه روز </a:t>
            </a:r>
            <a:r>
              <a:rPr lang="fa-IR" sz="9600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قبل از نمونه گيری الزامی می باشد.</a:t>
            </a:r>
          </a:p>
          <a:p>
            <a:pPr algn="r" rtl="1">
              <a:buNone/>
            </a:pPr>
            <a:endParaRPr lang="fa-IR" sz="4400" dirty="0" smtClean="0">
              <a:latin typeface="Times New Roman" pitchFamily="18" charset="0"/>
              <a:cs typeface="B Koodak" pitchFamily="2" charset="-78"/>
            </a:endParaRPr>
          </a:p>
          <a:p>
            <a:pPr algn="r" rtl="1">
              <a:buNone/>
            </a:pPr>
            <a:endParaRPr lang="fa-IR" dirty="0" smtClean="0">
              <a:cs typeface="B Koodak" pitchFamily="2" charset="-78"/>
            </a:endParaRPr>
          </a:p>
          <a:p>
            <a:pPr algn="r" rtl="1">
              <a:buNone/>
            </a:pPr>
            <a:endParaRPr lang="fa-IR" dirty="0" smtClean="0">
              <a:cs typeface="B Koodak" pitchFamily="2" charset="-78"/>
            </a:endParaRPr>
          </a:p>
          <a:p>
            <a:pPr algn="r" rtl="1">
              <a:buNone/>
            </a:pPr>
            <a:endParaRPr lang="fa-IR" dirty="0" smtClean="0">
              <a:cs typeface="B Koodak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effectLst/>
                <a:cs typeface="B Koodak" pitchFamily="2" charset="-78"/>
              </a:rPr>
              <a:t>نمونه گیری </a:t>
            </a: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68A74-CB96-46B3-857F-999C0D5D1B55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15532" y="1573212"/>
            <a:ext cx="8371268" cy="1627188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نمونه گیری، کشت ادرار و تفسیر بالینی آن</a:t>
            </a:r>
            <a:endParaRPr lang="fa-IR" sz="2400" dirty="0" smtClean="0">
              <a:solidFill>
                <a:srgbClr val="FF0000"/>
              </a:solidFill>
              <a:cs typeface="B Koodak" pitchFamily="2" charset="-78"/>
            </a:endParaRPr>
          </a:p>
        </p:txBody>
      </p:sp>
      <p:pic>
        <p:nvPicPr>
          <p:cNvPr id="9219" name="Picture 4" descr="E:\Documents and Settings\alireza mohammadzade\My Documents\My Pictures\clip art\19364-Clipart-Illustration-Of-A-Hyper-Male-College-Professor-Wearing-Glasses-Using-A-Pointing-Stick-While-Teaching-His-Students-In-Cla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5" y="152400"/>
            <a:ext cx="1631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tenafly.k12.nj.us/~asandt/bp_1bacter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13"/>
          <a:stretch>
            <a:fillRect/>
          </a:stretch>
        </p:blipFill>
        <p:spPr bwMode="auto">
          <a:xfrm>
            <a:off x="1752600" y="2971800"/>
            <a:ext cx="5181600" cy="312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54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1295400"/>
            <a:ext cx="6858000" cy="5105400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fa-IR" sz="30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ظرف نمونه:</a:t>
            </a:r>
          </a:p>
          <a:p>
            <a:pPr algn="just" rtl="1">
              <a:buNone/>
            </a:pP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   ظرف استريل يک بار مصرف دهان گشاد دارای درپوش محکم با گنجايش حداقل 50 ميلی ليتر ادرار</a:t>
            </a:r>
          </a:p>
          <a:p>
            <a:pPr algn="just" rtl="1">
              <a:buNone/>
            </a:pPr>
            <a:endParaRPr lang="fa-IR" sz="19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30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زمان نمونه گيری:</a:t>
            </a:r>
          </a:p>
          <a:p>
            <a:pPr algn="just" rtl="1">
              <a:buNone/>
            </a:pP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 - توصيه می شود از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نمونه ادرار اول صبح </a:t>
            </a: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که حداقل 8 ساعت در مثانه مانده و تغليظ شده است استفاده کرد. </a:t>
            </a:r>
          </a:p>
          <a:p>
            <a:pPr algn="just" rtl="1">
              <a:buNone/>
            </a:pP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- در غير اينصورت می توان از نمونه ادرار راندوم يا اتفاقی جهت بررسی و کشت استفاده نمود (</a:t>
            </a: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بهتر است نمونه گيري پس از 2 ساعت از آخرين دفع ادرار صورت گيرد</a:t>
            </a: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).</a:t>
            </a:r>
          </a:p>
          <a:p>
            <a:pPr algn="just" rtl="1">
              <a:buNone/>
            </a:pPr>
            <a:endParaRPr lang="fa-IR" sz="30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- توصیه میشود در باکتریوري بدون علامت از </a:t>
            </a:r>
            <a:r>
              <a:rPr lang="fa-IR" sz="3000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سه نمونۀ ادرار صبحگاهی</a:t>
            </a: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 استفاده شود که در سه روز متوالی جمع آوري شده است</a:t>
            </a: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  <a:t>نمونه گیری </a:t>
            </a: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pic>
        <p:nvPicPr>
          <p:cNvPr id="4" name="Picture 2" descr="http://t2.gstatic.com/images?q=tbn:ANd9GcSb6NO4MrVxR7tlAQE36p3FUFP0BbeGFER5oYb1saMbSkWH84rC2Efk4G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39" y="3429000"/>
            <a:ext cx="1993436" cy="24384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01C6-829E-42AA-9771-F4CAA3CCFBB1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42" y="736242"/>
            <a:ext cx="8991600" cy="6096000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حجم نمونه: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- </a:t>
            </a:r>
            <a:r>
              <a:rPr lang="fa-I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20-10ميلي ليتر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جهت کشت و آناليز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- جهت بررسی مايکروباکتريوم یا عفونت های قارچی، جمع آوری 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حداقل 20 ميلی ليتر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ادرار  </a:t>
            </a:r>
            <a:endParaRPr lang="fa-IR" dirty="0" smtClean="0">
              <a:solidFill>
                <a:srgbClr val="0070C0"/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نحوه نگهداری: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  - انتقال هر چه سريع تر و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حداکثر تا 2 ساعت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نمونه ها به آزمايشگاه و کشت نمونه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  - در غير اينصورت نگهداری نمونه ادراردر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يخچال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°C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8-4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تا 24 ساعت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 -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زمان نگهداري در يخچال </a:t>
            </a:r>
            <a:r>
              <a:rPr lang="fa-IR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حداکثر 24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ساعت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.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 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 - بدون ارزش بودن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نمونه هاي ادرار پس از 48 ساعت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جهت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كشت</a:t>
            </a:r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en-US" dirty="0" smtClean="0">
                <a:latin typeface="Times New Roman" pitchFamily="18" charset="0"/>
                <a:cs typeface="B Koodak" pitchFamily="2" charset="-78"/>
              </a:rPr>
              <a:t>  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-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در صورت تهيه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نمونه در منزل،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حداكثر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طي 20 دقيقه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پس از جمع آوري ادرار بايد در يخچال قرار داده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شود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. در زمان انتقال نمونه به آزمايشگاه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نمونه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در كنار يخ قرار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داده شود</a:t>
            </a:r>
          </a:p>
          <a:p>
            <a:pPr algn="r" rtl="1">
              <a:buNone/>
            </a:pPr>
            <a:endParaRPr lang="fa-IR" dirty="0" smtClean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fa-IR" sz="4400" dirty="0">
                <a:solidFill>
                  <a:srgbClr val="FF0000"/>
                </a:solidFill>
                <a:effectLst/>
                <a:cs typeface="B Koodak" pitchFamily="2" charset="-78"/>
              </a:rPr>
              <a:t>نمونه گیری</a:t>
            </a:r>
            <a:r>
              <a:rPr lang="fa-IR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31E8-B6B9-4365-939A-1A2ECAA56D2F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10200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نگهدارنده ها: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latin typeface="Times New Roman" pitchFamily="18" charset="0"/>
                <a:cs typeface="B Koodak" pitchFamily="2" charset="-78"/>
              </a:rPr>
              <a:t> 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استفاده از 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اسيد بوريک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با غلظت نهايی 1/8درصد به عنوان ماده نگهدارنده باکتريواستاتيک (در صورت لزوم). 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- تعداد ب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اكتري هاي موجود در ادرار را ( بدون نياز به يخچال ) تا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48-24 ثابت نگه می دارد. 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- به ندرت روي رشد بعضی ارگانیسمها تأثیر منفی دارد.</a:t>
            </a:r>
          </a:p>
          <a:p>
            <a:pPr algn="just" rtl="1">
              <a:buNone/>
            </a:pP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انتقال نمونه: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 در ظرف مناسب نمونه گيری با استفاده از دستکش و رعايت اصول ايمنی و بهداشتی توسط پرسنل بخش پذيرش به آزمايشگاه ميکروبشناسی جهت بررسی و کشت</a:t>
            </a:r>
            <a:endParaRPr lang="en-US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  <a:t>نمونه گیری </a:t>
            </a: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49F3B-A689-4351-8729-0094FBE446BD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562600"/>
          </a:xfrm>
        </p:spPr>
        <p:txBody>
          <a:bodyPr>
            <a:normAutofit/>
          </a:bodyPr>
          <a:lstStyle/>
          <a:p>
            <a:pPr marL="109728" indent="0" algn="just" rtl="1">
              <a:buNone/>
            </a:pPr>
            <a:r>
              <a:rPr lang="fa-IR" sz="30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2- </a:t>
            </a:r>
            <a:r>
              <a:rPr lang="ar-SA" sz="30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آسپيراسيون سوپراپوبيك</a:t>
            </a:r>
            <a:r>
              <a:rPr lang="fa-IR" sz="30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: </a:t>
            </a:r>
            <a:endParaRPr lang="en-US" sz="3000" b="1" dirty="0" smtClean="0">
              <a:solidFill>
                <a:srgbClr val="0070C0"/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  -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دارای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كمترين ميزان آلودگي</a:t>
            </a:r>
            <a:endParaRPr lang="fa-IR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  - جهت نمونه گیري از نوزادان، زنان حامله </a:t>
            </a:r>
            <a:r>
              <a:rPr lang="fa-IR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و کشت بیهوازي</a:t>
            </a:r>
          </a:p>
          <a:p>
            <a:pPr algn="just" rtl="1">
              <a:buNone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- جهت مواردي که نمونه ادرار میانی بدلیل آلودگی حین نمونه گیري داراي نتایج تشخیصی و تفسیري مناسبی نیست.</a:t>
            </a:r>
          </a:p>
          <a:p>
            <a:pPr algn="just" rtl="1"/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شرط اصلي براي انجام آن پر بودن مثانه است. </a:t>
            </a:r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ابتدا پوست در بالاي عانه ضد عفوني ميشود و سرنگ وارد مثانه شده و ادرار آسپيره ميگردد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.</a:t>
            </a:r>
          </a:p>
          <a:p>
            <a:pPr algn="just" rtl="1">
              <a:buNone/>
            </a:pPr>
            <a:endParaRPr lang="en-US" sz="3600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  <a:t>نمونه گیری </a:t>
            </a: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35844" name="AutoShape 4" descr="data:image/jpeg;base64,/9j/4AAQSkZJRgABAQAAAQABAAD/2wCEAAkGBhMSERUUEhQUFRUVFBUUGBUVFBQYFRUVFhQVFBQVFBUXHCYeFxkjGhQUHy8gJCcpLCwsFR4xNTAqNSYrLCkBCQoKDgwOGg8PGiwkHyUpLCkpKiwpKSwsKSwpKSwpKSkpKSwpLCksKSksLCkpLCkpKSwpLCwsKSwpLCwsLCkpKf/AABEIALMA8AMBIgACEQEDEQH/xAAcAAABBQEBAQAAAAAAAAAAAAAFAAIDBAYBBwj/xAA8EAACAQIFAgQEAwcCBgMAAAABAgMAEQQFEiExQVEGEyJhMnGBkUJSwRQjYnKhsdEV8AczQ1OC4TRj8f/EABoBAAMBAQEBAAAAAAAAAAAAAAECAwAEBQb/xAApEQACAgICAQMDBAMAAAAAAAAAAQIRAyESMQQyQVEiYZETcaHBUoGx/9oADAMBAAIRAxEAPwDcR4S/SrCYYCuviAKgmxdgT0Av9qLmzKIzN8+w+EUNKQL7Ko9Tseyr+tUsv8YpNwjKPcrcfzKDevGs7zuTEYh5mvbUQnNkUGwC9qkyfHMkmpWIPU3O/wA+9ejj8SLjc3s5J5mpUke6nGX44qJpq87w3jhkFtNz132o3lvjBHUiRSpIO67j7Vzz8SS2totHMn2FMTizLdQbKOd7En/FSxuEUAfaq8DRNGLAMbcj9TUyZey/it1AIvWSivsUv4Jkjvux+lTxe3FVlxO9pBp/i6fWrlgv++a0nRkh4S9Mlmtsu396Ysxb+1qckVS7HSK/lc1Ci2Yn5CisOGuPa971FiY72HQUGMQpLVlMWRzUaYe/NQT82FTcTHJBc3qzhcPbc0zDw96vxpQ6MdjSptNNAqRaQxXlwnUUEzFnK3hKllO4PBtyvsaMZhmohKllbQdmcfg+Y7VSx2SXPnYZlBbci/7uQdL9j708V8gszjmHFel1KyD8J9Lqe6H9ahX9qg+FvOT8r7OB7MPi+tX8RDFiPQ6lJV/Dw626q34hVRjiIPiHnoOo2lA/sab7fw/6ARHHwTmzjy5emr0OPk/Bq3D5yMA2mZL2JbaRR/MNmqES4fEjSbFuNDizj5Cov9Lnh/5DkqP+nJuv0PIot+3/AE1BfGZNhpN2UX7jYj5EUIwuJIZlw2J16OY5Vvbp8XNI+IdPpnRom4vbUn0bpQ6bLnETHDyXZ2LMwtd+y6vwgU0W+mK6XQTlz8r/AM6A/wA0ZDD7c1UkzPDycMAezXUj70DWSeFfK9QOktdQWLyE7C52AFd/1OSWymONmBVGuLszfia3QCm/TXaApHoUGbRyGySIx7Agn7VJMhZSvcFfuLUNxnheIi+kRsN1ZBpIP60svzgofKxFg3Cy8I49+xpHBNfSZN+55TLgniJRhYqzKR33Njb5WrpT03Wwr1bPsow8+7j1D8a7be/esZ/pAJ0qNQB2PeuvHm5EpYzMRMRzRCHEEbg71op8oiRbuoBtsdtv81l8xjCSFRxyD3FdMMyk6ISx0jU5D4gu4V7q3AlWwt/OvBHvW9jwkunUxVwfxpuCP0rxyJ7WHTatH4f8WyYVvjJj3uh3B+hoZUsnS2CClB2nr4N4XFt+O1cjYnbp/X71mX8ZNij+6jERHf1Kw73PB9qL5XnavZWK34JU3F65Z4ZQVs68eVSDOGj5+dWfK2uaWFgNiTsLnfv8qeTvv9B2+dcxY5FLcVxl6mm02R6wSKZr1Gkd6dzU0KUrASxJtVhFpqrUoWkZhKKbilbQwQ2a1gexp6sC2kEahva+9u9u1CZ8PJA5kju6sbvETe/dkJ4b2oxVsDFl+aEnycQAsnAbbRIP0NPkwcmGJaD1ITdob/cx9j7VM0UWKjvyOOzIex6g1Vix0mH9E92j4WW1yo7PT/t+ACxGHgxqXF9S/wDjIh+m4oVLFiIPiX9oj7rtKPmOGoxmGSpLaWJtD/hkQje/GruKiy3F4jzPLnjB22mX4T7MvQ0fb+jAzCR4bEsGXSXXfSw0yKflzRObBkA/7+1dzLw/DLuy2I4ddmH/AJCg2Fx86EiGVMWi8oxAlUezdaXip9P8htxAsWKkCyvKwZCxESSWUsAbEnbiqsSQMusE4dtRA0E2a3JUW3HvatHisTg8SQsw8qQcCQaWX+VuDUWYeGmZ9Ucgt5YjvsxA6lTfYmrpxXeibsGgYhQCJIZFb4Sw0k/UHmiWV5axN5ERWv8Ah/U0Kj8LPqKtbRdQDvcIu4UDpvuTW3wEGkXPQf8A5UcrS1EaJwwk8mhWdRposwFj070szzkepEXWDsSTtVXD4Nm5tsBve9h7UYY36mZv2B+FwR06AWK3uFJvb5nt7VPP5cI3N2qzisQqDSv/ALoRLGp3Jql/BqKeNxOvnegmLwOrj8O49vb5UWxMY6bCqDPpIBIBPAJ3NUi66FavsHeUfequJDatHuB9a0eH5G3yNCJsKf2l7ju499q6Mc6ZHJDQKzHNjfykJ0rs1uWbr9BVnB50ykFbKR1UAXtxqA2NZ9Sdzwbm59yTenxuQa64y1RGeN9o9hyH/iQWAGIXgWEi3sB7r0rX4XHJKuqNw6nqDf7189ftxKn1FUGxsbXP05rff8IsV+8lCn0GMNbpcNa9q4c+KG3E6cUp6Uj0+1QSU9pKZeuA6BqJVuCOo4o6txrStmHKtdVhqC3Goi4F9yOpApwFDc2wcZs7XDr8Lr8QPz6ilVN7MOz3DhEE1rOrABhsd+dxVLBYonr/AO6mGcftETYaYaZLao3/AAyFd+eje1A4sNKSpiDMbm4HS3NcPm84yTX+jow8ZJph+XAMCJoSAxG4t6Xt0YfrVzB4xJ1KldLj4ozz9PzCosszJUFpNgTyR8LfxdhVrM8iWSzKdLjdXXn2sRyK7cOX9SKcjnnHiwRPlUuHJbDG46xN8J/l/Ka7gfEcUjaH/dSf9t9r+6sdjRPBLLptNpLAkBh1Hc+9VczymOYWkQMPcbj5HkGquSepfkFfBZnBsbc2Nr8XrB4zAyYZVuxDTSEzSxgkqoFwiW3HajX+l4nD/wDxpPMQf9KW5HyR+RSTxZFfTiEaB/4xdPo4p4XHraFezMRZq2lo5ED/ABSAzf8ATh4FzySTVf8Aa4hGHRZFbSCwjdlVbnYDfcntWvxeWYec67o+3IINx72O4ocvhuMSF+7BiL+nUODb2qjyxoRRdl/JcHYcub2J1sSR7UaxPpUL965l2HA36AX/AMVHM2o37muN72WqgXhsDtdtrcCl+2hW9S3Xqo2v2pxxYbrVGecA+9dVtsCoqZiisSyi2+w9qDzwnk/brRYWB367+wNQTRFvh5P4u3yop1oDQGeQJsSNR6c2odPgEnax9R+djf27UXxPhxyPQTfk3HPyNQYDw9L5qrYpax1nf+tUVP3FdjIPDcgW0cki+5N7fcVBi8Z5BUYkeoH0ygbH2YdK9IlZFQKN9ubDc23NZzM8vWQEMLjtaoLI26Y/Ex+Ny6CYaorKx3uLFDWbxuBaMm62Njbsfka20fglAbxl0v0Vjb7U3E+C8VY+W4kH5JQN/kw4q8Mqi+ybhaMQ+BLxoF+fzv8ArXrHgDI/2WAlhZ5LbdQo4B9zzQrwtgcOkgSRWixHSOW1ie8Z4YVtXisaXNk9kgwRZWW9W4VvVHDRXNF8PDXM3RQkjSprWFdAtQLH59Jh5j5yfuDYLIgJKH+MUqi5PQOuybMsuLusiOUkXZTf0kflZeD86qY7NjqSOYeXKQbflk90PH0o7BIrqGQhlO4I4INQeMckTEYMXG6EEEfEu+5U9OaZNNcZG66A2HQeYtxcahcH7fQ1cxWrA4j0bqwuL9R1BPcVlMtzpoHWPEm63ss1rDnZZOx969G8T4DzsNqXdkGtbdRbce+1c+bG+P8AKKxkkwPHPruxA9RuRbm/NE1jkw66o7ywnfR+JAfyn9KzeWz1sMixOpCh/Dx/L7VyeHlqTjL3KZo6tEEePSUXja/cfiHzFRyGqGeZD6zJAxjk7jg/MdaFJ4neI6MXGV/+1BdD8x0r1P01L0/g5rrsz3i7NZTORuqx+lVDMpkLfjBHNj0qGXxG4hs6JKIrRtI+xkk/Kg9r81tl8mYakKP7gg2/UUCxHhSLUWseS1r7Bjy1u9WjkhSTVCNP2AWIOELLoiJDOE1LsA56DcFrda1GV4BYxpUbXvyTv9aFZZ4ZEbKSS2i+gG1ludzYcmtXgcLcgd9qjlmm6Q0U12WJfTEB1bf6CqkQuasZlKC5A4FlHyGx/rTcNHURzKTpc7bVVkw1+PqauN/T+9Piwhbpt2rtsSkBZc0iR9DEgfmINr/OtXgMtBAIsQd9uDTY/DSyCzKCDzcVDHBJgDdQZMP1Xlk7lfalfGapdm2uwycuAG4qjNhPtUmKzkSRF4CGNtvYnv71mnzZlYks44Uq52LHi3QVJQkwuSL2ZYASLpPzB4IPSqcOROitaRyx/E1mt9O1dw/iH1WdQb3a67DRexPvY/pRjB5hHJ8JseArDST8geaLjKKAmmC8lwWIDEzMjC1gFW29+b0UxeMWJdTkKO/P2HU1YxWIWONnc2VRcn/HvQXA4Vpm8+UbneNOkadCR+Y1muX1MN1pFDEYJsXPFIyaEhbUgPxsehbsPatPDhyeadDDVtKWU7CkS4aC1E0isPpVGB6Wd4J5oiEkaNhZgV2uR0PtSLbozCWFw2s/7+1QZngrAggEHkEXBFV/DGbyKPLxQCveyuPgk+R71oMdFqQ+29M48QXejzpsFLhGL4X1ITdoG49yvvWoybOo8VBIFJB0m6N8Q23uKjkgvQuXKCZNUZ8uSxs44O34h2p+an6u/k3GugXjcArrYgG4tY8GtD4amkw+HQNeSEAr3eO3H8y1kstz3VIYZwEmBI/hkHdTXofhhrxkdjUlcHxkPKmrRjcbEIp2VSCpOpSPytuPtxRfL8YUIcdOR3HWneMsnCaZUFhfSwHAvuD7dqF5fP0ryPIi8eS0dcanA0mb5rHHGZXPpAv7nsBWfwWfxYpihjZSVLDVYqVGxNxwfY03N8vaeIRqd0cOoO4Nuh9qy+YZbJDtISEle8nlg2VQNlAG4B617fjcMkOV7OHJcZUG8X4XiY6oiVP5o2tv7kc1UOCximy4lrfxoGt8zQfD42SN2WP9yJjqF7fu4k5IB/Ea0HhqeR42MjMwLnyy3xaOmqq5OUVd2TjTC+GU2Fzc23Pc9TRjBjQrP2Fh/MeKHwJV/MG0oqe2s/M8D7VydssD+tXcMKqxLRLBxXIoNmMphcAWNzR7CYAClFGBUoeqyk2AuM6qLChuP9YseKkJqMikSCZHHeH2Vi8DGNutvhPzHFCp86khNsVDqX/uINh7kVvZYqoYjCg7EXHauiOX/LYjj8GViwkE414d1Nzdl+IWPxAryBVzBYFibOgAVgdWq9lU+kL1X3qHMPCEZbXFeJ731R7f04NOgyKRtpp5JF6qLKD8yKtzi1p/knxafRdml/a5QvMMRuSOJJO3uBR6OOq+BwQRQqgADgdqIotc05ey6KRjWxgSukVNprhSpDjFaiQa6/ShqrRCMen6GsEtJg0fDsHFwSfmPcHoaG5bmr4c+XMS0R2WU7leyv8A5ospth/v/ehcJGqzAEHYg8GqKVaZOrLDkXuDcHgjg/KmHm9Z/NopcJIXg9cR3MJ6DqVIohlmcxYhbxtuOVPxKfcUJY2lyW0FPdMA57kMcrnUOG1A8EHnY9K13haWxK9x/ahGN+Kpspn0yKfeoOTtWUpUavMsIJInRuGUj69P615pGxR7HkG32rfZ3myRIWdgqgcn36e9ed47NUmlYxhhsL3t6vcCpeVjc4c0uh8ElF8WH4MRsCOn+7U442CUlQ6lhsVJswPupoXl+K6V3MvD8UzamQXIuGFw23uK5/DyKMuMmPmi6tE+NySNyNSg24uPfvVmKEDYVSynKTDf1uwNtnYtb5Xomgr0ZPdI50XcvhuwvxyfkNzVfFz63J7n+nQfarKPpiY9W9I+XJ/tVJBelMieFaO5Th9tRoVhYrmtJBHpUCilYGzKileo1NPUU9As7StUgWuMKJiFxUDpVlqiagworNDTlhqW1OC1gjVWpVpKtOItQowr0G8QZXLLoaGZomS9gPhJP5qLXpyx3potxdoVqzL4XPsVAdOMi1Le3nR7/cVssNjEkQNGwYHb3HzHSurhwB6he/Pb5WrNZhlDwOZsJcW+KK/pI62FV+jJ9mLuP3NXLJdQPrVQJvVPJc8TEqdOzrsyHkH69KIgVCScXTHTT2huOi1Af4odhcsSN2dVAZgASBbijco9NVGStydDUCsWN6jgbcVNjl60EzjHvEmqMxhtQF5Ph36bdakouTpD2kg9nUXmxWO+3B49tqwksD4RQT6g7KHsvwr372rU5FnomiYyFVKNoZgfQexBNS4rDq2+x9+QR9Kum4JxktE6TdoCQyb7G/vR/Ayalt1G4+Y6UGx+H0EEcHb61Pl+KsRXh5IcJHcnyiGZ5QAWJAAFyTsAOd/lXnXiXxR+0EohdYhupUMPNa/OrgIP61vcdAHUqd1cbjoe4NDXyGIxnUvojGqw7r8AFveva8TLBpSZwZoPpBPB4seXFFquyRJq33uw3Jq/Aled+HswC4jXKSGa4cm4ADWEYr0jDDimyx4yNB2gvlWH3v2ovVLLD6au0sehWY6NasRx0yCO9W9IAqjARMLVE1PZqiY0oyGMaiNSGozWoxynrTK6DRGJwaaxoHnq4sMr4Ygqo9URHx363q3kmexzHS/7uUcxnv7HrVP03x5LYnLdBOKEmrSgLTWk7UwmoXY515b1Ga6a4RWMAM4yNtYmwx0TL0Hwv7Ed6KeHc5M6kOhSRDZ1tYX9qslKnw231597d6eWS40xVCnaLzjaqzLUpkvTHYWubW99qkODMwj2rBZjkkpkl8sqVmtcMCdJHVa9AlnRwSjKwHVWBqiMP3plKUGZpNGJkCBmSUjy4EWyHbzGsN9PW9dyvOJI4xFGqmR2MlnJ0QoeAQK0uNylHYMygkcEgUBxOSS+bJ5bKFlADEg6lHUL7GulZIyVMk4tbRfynMTioG1qAwZkuL6Sy/iW/SooJCD9bURwOAEMaovAH3PU1Sx6Wa/Q/wB68ryoqX1ROzC30wzhZdSEAgHoegPeqEPiAk+Q0bLckFyRYsm/HQHmuYDEWIqp4mwLs0bx/ivHxwX5cn2F6n4M0pOD9zZ46sGZ8jB9QTWgF9rHUzbL9q0PhjxOrOuHZW1qqrrAJUuFuwJ6Wq1Dl6qioOFAA+gtQTNspMGH0xahqk1OR8Vi3q969eMozXFnG007R6VBNtsasLjiK89yLNfLM/klnhSMMLk/H2BPFaXLM7inC6WGsoHKX3Udb1OWNx/YKafZdw6WFzUMst67PNYWqoXrGHs1MNcvSJomEabalelWChtqkjjvSVb1b0aR7n+lKwjNIGw570Dz7IEn9S+iUbq47j81GmNV3NGMnF2jNJ6YCyjxEyOIMX6ZBsrn4XHS5/WtJehOaZVHOulx8mHxKe4oPhMylwTCLEXeHhZbfDfv3FVcVl3Hv4J24aZrwadUUEgZQykFTuCNwfrU6iuZquyyOAVItICnAVjHL0DzrP0jYwlHdmXgAWIPTfmjxWhmY5Mkvxi/Yj4h7g0+NxUrkLK2tGWwcnkyCYxGCJVKlQTeS/C2PWimDz7zH8tozGzLrW5vdffsarZ3l7IYDpeVIr6hcFz2JvzQbFvP5mu2mWYlEXkonU/OutxjkVkU3E1sgqu5rO5dEY8VoRmYKn70liQWPHyo+TXHkhwdHRF2hrvVHGG4I+tXHqrLFeotJrY6ZTw0ljRyB9SkXsbbEdDWfdbG/eiGAxNjXkSThLR1+pDs48Q+Q8SKnmFySwHOhR6iPejeAmjnjV09SsLj9QexoBnmVaw0kQ/fGMxqegv/AGNDPD6fsuJVENlig1TXJsxPT53r6DCoZcSlHs86dwlTNjmPh9ZFC3KKCSQmwb+a3NO8LZYYEYMoB1mxG5K9ATUfhh5HjaSQk+a5ZVPCrwLUYAoSk19Bq9ynI9RFq6xqMmmoUkD0r1EGpwasYfengVGpqeJb1mMWMMlvUa4Tc3NOkboK50qYSGSoStTkVzTQCQaKbLhFddLAMD0NW1jqRYqKdAAuSZA0Eh0SHySP+Weh/Sj4SkkdSha05OTtmSS6Gha6FrpYUJ8Q43REWEhjsQbqLkn8tCMXJ0aTrYWrhFA8tzYpAJMVIF1G63+K3a3U0UwOYxzLqjYMOPcHsQeDTSxyiBSTOywA9KB5vkQmsblWUkhlNmFH3qKShGTj0GrAODyVYVsOSbkk3JPua7JDaiUgqrLWbvbCge4ppFlJ+lXBHc0s4TSgX61NoeIKOF1oR1G4+lD8PJajWDaxoXmmG0SEjhtx+orz/Iha5I6Mct0FsFPerWIyJZVZfh121MLXIHT3oJgp7VqconBFj9K3i5XCVC5oXsfl8TqShCiNQqx25sBvqq84pRmmua9G7Zyg0tUbV29I10CEd6cDStSAoGJVq1BtvVNasq21K2MiZd6e1RxGnmkCNtT1WuqtShbVgjQlPApXpXrGHarVG0lNY02sY6TQbMsrM0qMzHQo+DoW70ZpjrTRk4u0K1ZiZcSr4iWSdgEhsETi5HG1PyrPGi1sqapMQwKR9ABtqI6VoMR4ehd9boCf9896DTxSwYqR1hMmpQsRHC7W39q7FkjJUS4NOwzkucPK7xyqodLE6ON/1onKaFeG8qMKM0hvJIbse3tRDESVyZKctFY3WyvK1VXapJHqNBc0g6LODh6npVDM3vRST0rahGK3BpJDRK0LWIqXMsN5ke3K7j9RVUGiUTbVJq1Q17MxBJY0dy7F2sRyDQnNsL5cns24/Wu4TEV5ck4So6fUjdpNdQe9dZhQbLsVcW+1WzPXqYp8o2cco0yKlSpV6DIHDXBSpUjCPWpRSpUrGRPDUtKlSBJhXGauUqwR1dNKlWMRUhXaVYwq4a7SrGG11fhNdpUrMMvtVOY0qVOZ9laQVLhBvSpUAofjaGy8UqVTkNEH1fw3w0qVIMVc/UeUD1vQPDGu0q4PJ9RfF6Q3gHNxRSSlSqvjdEsvZ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6" name="AutoShape 6" descr="data:image/jpeg;base64,/9j/4AAQSkZJRgABAQAAAQABAAD/2wCEAAkGBhMSERUUEhQUFRUVFBUUGBUVFBQYFRUVFhQVFBQVFBUXHCYeFxkjGhQUHy8gJCcpLCwsFR4xNTAqNSYrLCkBCQoKDgwOGg8PGiwkHyUpLCkpKiwpKSwsKSwpKSwpKSkpKSwpLCksKSksLCkpLCkpKSwpLCwsKSwpLCwsLCkpKf/AABEIALMA8AMBIgACEQEDEQH/xAAcAAABBQEBAQAAAAAAAAAAAAAFAAIDBAYBBwj/xAA8EAACAQIFAgQEAwcCBgMAAAABAgMAEQQFEiExQVEGEyJhMnGBkUJSwRQjYnKhsdEV8AczQ1OC4TRj8f/EABoBAAMBAQEBAAAAAAAAAAAAAAECAwAEBQb/xAApEQACAgICAQMDBAMAAAAAAAAAAQIRAyESMQQyQVEiYZETcaHBUoGx/9oADAMBAAIRAxEAPwDcR4S/SrCYYCuviAKgmxdgT0Av9qLmzKIzN8+w+EUNKQL7Ko9Tseyr+tUsv8YpNwjKPcrcfzKDevGs7zuTEYh5mvbUQnNkUGwC9qkyfHMkmpWIPU3O/wA+9ejj8SLjc3s5J5mpUke6nGX44qJpq87w3jhkFtNz132o3lvjBHUiRSpIO67j7Vzz8SS2totHMn2FMTizLdQbKOd7En/FSxuEUAfaq8DRNGLAMbcj9TUyZey/it1AIvWSivsUv4Jkjvux+lTxe3FVlxO9pBp/i6fWrlgv++a0nRkh4S9Mlmtsu396Ysxb+1qckVS7HSK/lc1Ci2Yn5CisOGuPa971FiY72HQUGMQpLVlMWRzUaYe/NQT82FTcTHJBc3qzhcPbc0zDw96vxpQ6MdjSptNNAqRaQxXlwnUUEzFnK3hKllO4PBtyvsaMZhmohKllbQdmcfg+Y7VSx2SXPnYZlBbci/7uQdL9j708V8gszjmHFel1KyD8J9Lqe6H9ahX9qg+FvOT8r7OB7MPi+tX8RDFiPQ6lJV/Dw626q34hVRjiIPiHnoOo2lA/sab7fw/6ARHHwTmzjy5emr0OPk/Bq3D5yMA2mZL2JbaRR/MNmqES4fEjSbFuNDizj5Cov9Lnh/5DkqP+nJuv0PIot+3/AE1BfGZNhpN2UX7jYj5EUIwuJIZlw2J16OY5Vvbp8XNI+IdPpnRom4vbUn0bpQ6bLnETHDyXZ2LMwtd+y6vwgU0W+mK6XQTlz8r/AM6A/wA0ZDD7c1UkzPDycMAezXUj70DWSeFfK9QOktdQWLyE7C52AFd/1OSWymONmBVGuLszfia3QCm/TXaApHoUGbRyGySIx7Agn7VJMhZSvcFfuLUNxnheIi+kRsN1ZBpIP60svzgofKxFg3Cy8I49+xpHBNfSZN+55TLgniJRhYqzKR33Njb5WrpT03Wwr1bPsow8+7j1D8a7be/esZ/pAJ0qNQB2PeuvHm5EpYzMRMRzRCHEEbg71op8oiRbuoBtsdtv81l8xjCSFRxyD3FdMMyk6ISx0jU5D4gu4V7q3AlWwt/OvBHvW9jwkunUxVwfxpuCP0rxyJ7WHTatH4f8WyYVvjJj3uh3B+hoZUsnS2CClB2nr4N4XFt+O1cjYnbp/X71mX8ZNij+6jERHf1Kw73PB9qL5XnavZWK34JU3F65Z4ZQVs68eVSDOGj5+dWfK2uaWFgNiTsLnfv8qeTvv9B2+dcxY5FLcVxl6mm02R6wSKZr1Gkd6dzU0KUrASxJtVhFpqrUoWkZhKKbilbQwQ2a1gexp6sC2kEahva+9u9u1CZ8PJA5kju6sbvETe/dkJ4b2oxVsDFl+aEnycQAsnAbbRIP0NPkwcmGJaD1ITdob/cx9j7VM0UWKjvyOOzIex6g1Vix0mH9E92j4WW1yo7PT/t+ACxGHgxqXF9S/wDjIh+m4oVLFiIPiX9oj7rtKPmOGoxmGSpLaWJtD/hkQje/GruKiy3F4jzPLnjB22mX4T7MvQ0fb+jAzCR4bEsGXSXXfSw0yKflzRObBkA/7+1dzLw/DLuy2I4ddmH/AJCg2Fx86EiGVMWi8oxAlUezdaXip9P8htxAsWKkCyvKwZCxESSWUsAbEnbiqsSQMusE4dtRA0E2a3JUW3HvatHisTg8SQsw8qQcCQaWX+VuDUWYeGmZ9Ucgt5YjvsxA6lTfYmrpxXeibsGgYhQCJIZFb4Sw0k/UHmiWV5axN5ERWv8Ah/U0Kj8LPqKtbRdQDvcIu4UDpvuTW3wEGkXPQf8A5UcrS1EaJwwk8mhWdRposwFj070szzkepEXWDsSTtVXD4Nm5tsBve9h7UYY36mZv2B+FwR06AWK3uFJvb5nt7VPP5cI3N2qzisQqDSv/ALoRLGp3Jql/BqKeNxOvnegmLwOrj8O49vb5UWxMY6bCqDPpIBIBPAJ3NUi66FavsHeUfequJDatHuB9a0eH5G3yNCJsKf2l7ju499q6Mc6ZHJDQKzHNjfykJ0rs1uWbr9BVnB50ykFbKR1UAXtxqA2NZ9Sdzwbm59yTenxuQa64y1RGeN9o9hyH/iQWAGIXgWEi3sB7r0rX4XHJKuqNw6nqDf7189ftxKn1FUGxsbXP05rff8IsV+8lCn0GMNbpcNa9q4c+KG3E6cUp6Uj0+1QSU9pKZeuA6BqJVuCOo4o6txrStmHKtdVhqC3Goi4F9yOpApwFDc2wcZs7XDr8Lr8QPz6ilVN7MOz3DhEE1rOrABhsd+dxVLBYonr/AO6mGcftETYaYaZLao3/AAyFd+eje1A4sNKSpiDMbm4HS3NcPm84yTX+jow8ZJph+XAMCJoSAxG4t6Xt0YfrVzB4xJ1KldLj4ozz9PzCosszJUFpNgTyR8LfxdhVrM8iWSzKdLjdXXn2sRyK7cOX9SKcjnnHiwRPlUuHJbDG46xN8J/l/Ka7gfEcUjaH/dSf9t9r+6sdjRPBLLptNpLAkBh1Hc+9VczymOYWkQMPcbj5HkGquSepfkFfBZnBsbc2Nr8XrB4zAyYZVuxDTSEzSxgkqoFwiW3HajX+l4nD/wDxpPMQf9KW5HyR+RSTxZFfTiEaB/4xdPo4p4XHraFezMRZq2lo5ED/ABSAzf8ATh4FzySTVf8Aa4hGHRZFbSCwjdlVbnYDfcntWvxeWYec67o+3IINx72O4ocvhuMSF+7BiL+nUODb2qjyxoRRdl/JcHYcub2J1sSR7UaxPpUL965l2HA36AX/AMVHM2o37muN72WqgXhsDtdtrcCl+2hW9S3Xqo2v2pxxYbrVGecA+9dVtsCoqZiisSyi2+w9qDzwnk/brRYWB367+wNQTRFvh5P4u3yop1oDQGeQJsSNR6c2odPgEnax9R+djf27UXxPhxyPQTfk3HPyNQYDw9L5qrYpax1nf+tUVP3FdjIPDcgW0cki+5N7fcVBi8Z5BUYkeoH0ygbH2YdK9IlZFQKN9ubDc23NZzM8vWQEMLjtaoLI26Y/Ex+Ny6CYaorKx3uLFDWbxuBaMm62Njbsfka20fglAbxl0v0Vjb7U3E+C8VY+W4kH5JQN/kw4q8Mqi+ybhaMQ+BLxoF+fzv8ArXrHgDI/2WAlhZ5LbdQo4B9zzQrwtgcOkgSRWixHSOW1ie8Z4YVtXisaXNk9kgwRZWW9W4VvVHDRXNF8PDXM3RQkjSprWFdAtQLH59Jh5j5yfuDYLIgJKH+MUqi5PQOuybMsuLusiOUkXZTf0kflZeD86qY7NjqSOYeXKQbflk90PH0o7BIrqGQhlO4I4INQeMckTEYMXG6EEEfEu+5U9OaZNNcZG66A2HQeYtxcahcH7fQ1cxWrA4j0bqwuL9R1BPcVlMtzpoHWPEm63ss1rDnZZOx969G8T4DzsNqXdkGtbdRbce+1c+bG+P8AKKxkkwPHPruxA9RuRbm/NE1jkw66o7ywnfR+JAfyn9KzeWz1sMixOpCh/Dx/L7VyeHlqTjL3KZo6tEEePSUXja/cfiHzFRyGqGeZD6zJAxjk7jg/MdaFJ4neI6MXGV/+1BdD8x0r1P01L0/g5rrsz3i7NZTORuqx+lVDMpkLfjBHNj0qGXxG4hs6JKIrRtI+xkk/Kg9r81tl8mYakKP7gg2/UUCxHhSLUWseS1r7Bjy1u9WjkhSTVCNP2AWIOELLoiJDOE1LsA56DcFrda1GV4BYxpUbXvyTv9aFZZ4ZEbKSS2i+gG1ludzYcmtXgcLcgd9qjlmm6Q0U12WJfTEB1bf6CqkQuasZlKC5A4FlHyGx/rTcNHURzKTpc7bVVkw1+PqauN/T+9Piwhbpt2rtsSkBZc0iR9DEgfmINr/OtXgMtBAIsQd9uDTY/DSyCzKCDzcVDHBJgDdQZMP1Xlk7lfalfGapdm2uwycuAG4qjNhPtUmKzkSRF4CGNtvYnv71mnzZlYks44Uq52LHi3QVJQkwuSL2ZYASLpPzB4IPSqcOROitaRyx/E1mt9O1dw/iH1WdQb3a67DRexPvY/pRjB5hHJ8JseArDST8geaLjKKAmmC8lwWIDEzMjC1gFW29+b0UxeMWJdTkKO/P2HU1YxWIWONnc2VRcn/HvQXA4Vpm8+UbneNOkadCR+Y1muX1MN1pFDEYJsXPFIyaEhbUgPxsehbsPatPDhyeadDDVtKWU7CkS4aC1E0isPpVGB6Wd4J5oiEkaNhZgV2uR0PtSLbozCWFw2s/7+1QZngrAggEHkEXBFV/DGbyKPLxQCveyuPgk+R71oMdFqQ+29M48QXejzpsFLhGL4X1ITdoG49yvvWoybOo8VBIFJB0m6N8Q23uKjkgvQuXKCZNUZ8uSxs44O34h2p+an6u/k3GugXjcArrYgG4tY8GtD4amkw+HQNeSEAr3eO3H8y1kstz3VIYZwEmBI/hkHdTXofhhrxkdjUlcHxkPKmrRjcbEIp2VSCpOpSPytuPtxRfL8YUIcdOR3HWneMsnCaZUFhfSwHAvuD7dqF5fP0ryPIi8eS0dcanA0mb5rHHGZXPpAv7nsBWfwWfxYpihjZSVLDVYqVGxNxwfY03N8vaeIRqd0cOoO4Nuh9qy+YZbJDtISEle8nlg2VQNlAG4B617fjcMkOV7OHJcZUG8X4XiY6oiVP5o2tv7kc1UOCximy4lrfxoGt8zQfD42SN2WP9yJjqF7fu4k5IB/Ea0HhqeR42MjMwLnyy3xaOmqq5OUVd2TjTC+GU2Fzc23Pc9TRjBjQrP2Fh/MeKHwJV/MG0oqe2s/M8D7VydssD+tXcMKqxLRLBxXIoNmMphcAWNzR7CYAClFGBUoeqyk2AuM6qLChuP9YseKkJqMikSCZHHeH2Vi8DGNutvhPzHFCp86khNsVDqX/uINh7kVvZYqoYjCg7EXHauiOX/LYjj8GViwkE414d1Nzdl+IWPxAryBVzBYFibOgAVgdWq9lU+kL1X3qHMPCEZbXFeJ731R7f04NOgyKRtpp5JF6qLKD8yKtzi1p/knxafRdml/a5QvMMRuSOJJO3uBR6OOq+BwQRQqgADgdqIotc05ey6KRjWxgSukVNprhSpDjFaiQa6/ShqrRCMen6GsEtJg0fDsHFwSfmPcHoaG5bmr4c+XMS0R2WU7leyv8A5ospth/v/ehcJGqzAEHYg8GqKVaZOrLDkXuDcHgjg/KmHm9Z/NopcJIXg9cR3MJ6DqVIohlmcxYhbxtuOVPxKfcUJY2lyW0FPdMA57kMcrnUOG1A8EHnY9K13haWxK9x/ahGN+Kpspn0yKfeoOTtWUpUavMsIJInRuGUj69P615pGxR7HkG32rfZ3myRIWdgqgcn36e9ed47NUmlYxhhsL3t6vcCpeVjc4c0uh8ElF8WH4MRsCOn+7U442CUlQ6lhsVJswPupoXl+K6V3MvD8UzamQXIuGFw23uK5/DyKMuMmPmi6tE+NySNyNSg24uPfvVmKEDYVSynKTDf1uwNtnYtb5Xomgr0ZPdI50XcvhuwvxyfkNzVfFz63J7n+nQfarKPpiY9W9I+XJ/tVJBelMieFaO5Th9tRoVhYrmtJBHpUCilYGzKileo1NPUU9As7StUgWuMKJiFxUDpVlqiagworNDTlhqW1OC1gjVWpVpKtOItQowr0G8QZXLLoaGZomS9gPhJP5qLXpyx3potxdoVqzL4XPsVAdOMi1Le3nR7/cVssNjEkQNGwYHb3HzHSurhwB6he/Pb5WrNZhlDwOZsJcW+KK/pI62FV+jJ9mLuP3NXLJdQPrVQJvVPJc8TEqdOzrsyHkH69KIgVCScXTHTT2huOi1Af4odhcsSN2dVAZgASBbijco9NVGStydDUCsWN6jgbcVNjl60EzjHvEmqMxhtQF5Ph36bdakouTpD2kg9nUXmxWO+3B49tqwksD4RQT6g7KHsvwr372rU5FnomiYyFVKNoZgfQexBNS4rDq2+x9+QR9Kum4JxktE6TdoCQyb7G/vR/Ayalt1G4+Y6UGx+H0EEcHb61Pl+KsRXh5IcJHcnyiGZ5QAWJAAFyTsAOd/lXnXiXxR+0EohdYhupUMPNa/OrgIP61vcdAHUqd1cbjoe4NDXyGIxnUvojGqw7r8AFveva8TLBpSZwZoPpBPB4seXFFquyRJq33uw3Jq/Aled+HswC4jXKSGa4cm4ADWEYr0jDDimyx4yNB2gvlWH3v2ovVLLD6au0sehWY6NasRx0yCO9W9IAqjARMLVE1PZqiY0oyGMaiNSGozWoxynrTK6DRGJwaaxoHnq4sMr4Ygqo9URHx363q3kmexzHS/7uUcxnv7HrVP03x5LYnLdBOKEmrSgLTWk7UwmoXY515b1Ga6a4RWMAM4yNtYmwx0TL0Hwv7Ed6KeHc5M6kOhSRDZ1tYX9qslKnw231597d6eWS40xVCnaLzjaqzLUpkvTHYWubW99qkODMwj2rBZjkkpkl8sqVmtcMCdJHVa9AlnRwSjKwHVWBqiMP3plKUGZpNGJkCBmSUjy4EWyHbzGsN9PW9dyvOJI4xFGqmR2MlnJ0QoeAQK0uNylHYMygkcEgUBxOSS+bJ5bKFlADEg6lHUL7GulZIyVMk4tbRfynMTioG1qAwZkuL6Sy/iW/SooJCD9bURwOAEMaovAH3PU1Sx6Wa/Q/wB68ryoqX1ROzC30wzhZdSEAgHoegPeqEPiAk+Q0bLckFyRYsm/HQHmuYDEWIqp4mwLs0bx/ivHxwX5cn2F6n4M0pOD9zZ46sGZ8jB9QTWgF9rHUzbL9q0PhjxOrOuHZW1qqrrAJUuFuwJ6Wq1Dl6qioOFAA+gtQTNspMGH0xahqk1OR8Vi3q969eMozXFnG007R6VBNtsasLjiK89yLNfLM/klnhSMMLk/H2BPFaXLM7inC6WGsoHKX3Udb1OWNx/YKafZdw6WFzUMst67PNYWqoXrGHs1MNcvSJomEabalelWChtqkjjvSVb1b0aR7n+lKwjNIGw570Dz7IEn9S+iUbq47j81GmNV3NGMnF2jNJ6YCyjxEyOIMX6ZBsrn4XHS5/WtJehOaZVHOulx8mHxKe4oPhMylwTCLEXeHhZbfDfv3FVcVl3Hv4J24aZrwadUUEgZQykFTuCNwfrU6iuZquyyOAVItICnAVjHL0DzrP0jYwlHdmXgAWIPTfmjxWhmY5Mkvxi/Yj4h7g0+NxUrkLK2tGWwcnkyCYxGCJVKlQTeS/C2PWimDz7zH8tozGzLrW5vdffsarZ3l7IYDpeVIr6hcFz2JvzQbFvP5mu2mWYlEXkonU/OutxjkVkU3E1sgqu5rO5dEY8VoRmYKn70liQWPHyo+TXHkhwdHRF2hrvVHGG4I+tXHqrLFeotJrY6ZTw0ljRyB9SkXsbbEdDWfdbG/eiGAxNjXkSThLR1+pDs48Q+Q8SKnmFySwHOhR6iPejeAmjnjV09SsLj9QexoBnmVaw0kQ/fGMxqegv/AGNDPD6fsuJVENlig1TXJsxPT53r6DCoZcSlHs86dwlTNjmPh9ZFC3KKCSQmwb+a3NO8LZYYEYMoB1mxG5K9ATUfhh5HjaSQk+a5ZVPCrwLUYAoSk19Bq9ynI9RFq6xqMmmoUkD0r1EGpwasYfengVGpqeJb1mMWMMlvUa4Tc3NOkboK50qYSGSoStTkVzTQCQaKbLhFddLAMD0NW1jqRYqKdAAuSZA0Eh0SHySP+Weh/Sj4SkkdSha05OTtmSS6Gha6FrpYUJ8Q43REWEhjsQbqLkn8tCMXJ0aTrYWrhFA8tzYpAJMVIF1G63+K3a3U0UwOYxzLqjYMOPcHsQeDTSxyiBSTOywA9KB5vkQmsblWUkhlNmFH3qKShGTj0GrAODyVYVsOSbkk3JPua7JDaiUgqrLWbvbCge4ppFlJ+lXBHc0s4TSgX61NoeIKOF1oR1G4+lD8PJajWDaxoXmmG0SEjhtx+orz/Iha5I6Mct0FsFPerWIyJZVZfh121MLXIHT3oJgp7VqconBFj9K3i5XCVC5oXsfl8TqShCiNQqx25sBvqq84pRmmua9G7Zyg0tUbV29I10CEd6cDStSAoGJVq1BtvVNasq21K2MiZd6e1RxGnmkCNtT1WuqtShbVgjQlPApXpXrGHarVG0lNY02sY6TQbMsrM0qMzHQo+DoW70ZpjrTRk4u0K1ZiZcSr4iWSdgEhsETi5HG1PyrPGi1sqapMQwKR9ABtqI6VoMR4ehd9boCf9896DTxSwYqR1hMmpQsRHC7W39q7FkjJUS4NOwzkucPK7xyqodLE6ON/1onKaFeG8qMKM0hvJIbse3tRDESVyZKctFY3WyvK1VXapJHqNBc0g6LODh6npVDM3vRST0rahGK3BpJDRK0LWIqXMsN5ke3K7j9RVUGiUTbVJq1Q17MxBJY0dy7F2sRyDQnNsL5cns24/Wu4TEV5ck4So6fUjdpNdQe9dZhQbLsVcW+1WzPXqYp8o2cco0yKlSpV6DIHDXBSpUjCPWpRSpUrGRPDUtKlSBJhXGauUqwR1dNKlWMRUhXaVYwq4a7SrGG11fhNdpUrMMvtVOY0qVOZ9laQVLhBvSpUAofjaGy8UqVTkNEH1fw3w0qVIMVc/UeUD1vQPDGu0q4PJ9RfF6Q3gHNxRSSlSqvjdEsvZ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D4AB-AA59-427C-BA65-EE742A2D2F18}" type="datetime1">
              <a:rPr lang="en-US" smtClean="0"/>
              <a:t>10/11/2018</a:t>
            </a:fld>
            <a:endParaRPr lang="en-US"/>
          </a:p>
        </p:txBody>
      </p:sp>
      <p:pic>
        <p:nvPicPr>
          <p:cNvPr id="9" name="Picture 3" descr="OK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4114800" cy="236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0" y="990600"/>
            <a:ext cx="6400800" cy="5257800"/>
          </a:xfrm>
        </p:spPr>
        <p:txBody>
          <a:bodyPr>
            <a:normAutofit/>
          </a:bodyPr>
          <a:lstStyle/>
          <a:p>
            <a:pPr marL="109728" indent="0" algn="just" rtl="1">
              <a:buNone/>
            </a:pPr>
            <a:r>
              <a:rPr lang="fa-IR" sz="28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3- افراد دارای </a:t>
            </a:r>
            <a:r>
              <a:rPr lang="ar-SA" sz="28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كاتتر(سوند) ادراري ثابت</a:t>
            </a:r>
            <a:r>
              <a:rPr lang="fa-IR" sz="28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: 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  - 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بيماران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در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نهايت دچار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باكتريوري شده و مستعد عفونت هاي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وخيم ميگردند. </a:t>
            </a:r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ابتدا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ل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وله كاتتر را كلامپ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می شود. سپس 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ديواره كاتتر با اتانول 70%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ضد عفونی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 شده و با كمك سرنگي، ادرار آسپيره ميشود. </a:t>
            </a:r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sz="9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  - نمونه گیري ادرار نباید از کیسۀ سوند ادراري صورت گیرد.</a:t>
            </a:r>
          </a:p>
          <a:p>
            <a:pPr algn="just" rtl="1">
              <a:buNone/>
            </a:pP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  - نمونه گیري و کشت از نوك کاتتر فولی قابل قبول نیست.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B Koodak" pitchFamily="2" charset="-78"/>
            </a:endParaRP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  <a:t>نمونه گیری </a:t>
            </a: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FE65-A8C1-44C4-B293-2381959BF3B8}" type="datetime1">
              <a:rPr lang="en-US" smtClean="0"/>
              <a:t>10/11/2018</a:t>
            </a:fld>
            <a:endParaRPr lang="en-US"/>
          </a:p>
        </p:txBody>
      </p:sp>
      <p:pic>
        <p:nvPicPr>
          <p:cNvPr id="8" name="Picture 2" descr="DA2DB5C30F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30" y="2743200"/>
            <a:ext cx="270027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096000"/>
          </a:xfrm>
        </p:spPr>
        <p:txBody>
          <a:bodyPr>
            <a:noAutofit/>
          </a:bodyPr>
          <a:lstStyle/>
          <a:p>
            <a:pPr marL="109728" indent="0" algn="just" rtl="1">
              <a:buNone/>
            </a:pPr>
            <a:r>
              <a:rPr lang="fa-IR" sz="2800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4- </a:t>
            </a:r>
            <a:r>
              <a:rPr lang="ar-SA" sz="2800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روش كيسه</a:t>
            </a:r>
            <a:r>
              <a:rPr lang="en-US" sz="2800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 (urine bag):</a:t>
            </a: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 - کاربرد </a:t>
            </a:r>
            <a:r>
              <a:rPr lang="ar-SA" sz="2400" dirty="0" smtClean="0">
                <a:latin typeface="Times New Roman" pitchFamily="18" charset="0"/>
                <a:cs typeface="B Koodak" pitchFamily="2" charset="-78"/>
              </a:rPr>
              <a:t>در كودكان</a:t>
            </a:r>
            <a:endParaRPr lang="fa-IR" sz="2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- </a:t>
            </a:r>
            <a:r>
              <a:rPr lang="ar-S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پرينه و اطراف پيشابراه را با آب و صابون تميز و بلافاصله آنرا خشك كرده و كيسه پلاستيكي استريلي به ناحيه پرينه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چسبانده می شود.</a:t>
            </a: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  - </a:t>
            </a:r>
            <a:r>
              <a:rPr lang="ar-SA" sz="2400" dirty="0" smtClean="0">
                <a:latin typeface="Times New Roman" pitchFamily="18" charset="0"/>
                <a:cs typeface="B Koodak" pitchFamily="2" charset="-78"/>
              </a:rPr>
              <a:t>به محض ادرار كردن كيسه ادرار برداشته ميشود. </a:t>
            </a:r>
            <a:endParaRPr lang="fa-IR" sz="2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  - </a:t>
            </a:r>
            <a:r>
              <a:rPr lang="ar-S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اگر بيمار پس از 20 دقيقه ادارار نكرد، كيسه برداشته شده و پرينه دوباره پاك ميگردد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. </a:t>
            </a:r>
            <a:r>
              <a:rPr lang="ar-S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توصيه ميشود از كيسه ادرار جديدي استفاده گر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دد.</a:t>
            </a: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 - </a:t>
            </a:r>
            <a:r>
              <a:rPr lang="ar-SA" sz="2400" dirty="0" smtClean="0">
                <a:latin typeface="Times New Roman" pitchFamily="18" charset="0"/>
                <a:cs typeface="B Koodak" pitchFamily="2" charset="-78"/>
              </a:rPr>
              <a:t>بهتر است كودك در وضعيت ايستاده قرار گيرد تا احتمال تماس ادرار با واژن كم شو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د.</a:t>
            </a: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 - </a:t>
            </a:r>
            <a:r>
              <a:rPr lang="ar-S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اگر دقت شود نمونه قابل قبولي بدست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می آید،</a:t>
            </a:r>
            <a:r>
              <a:rPr lang="ar-S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اما احتمال آلودگي وجود دارد و در حدود 10% نمونه هاي ادرار اطفال سالمي كه با اين روش تهيه ميشود حدود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CFU/ml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50000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باكتري دارد. </a:t>
            </a:r>
            <a:endParaRPr lang="fa-IR" sz="2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  </a:t>
            </a:r>
            <a:r>
              <a:rPr lang="fa-IR" sz="2400" b="1" dirty="0" smtClean="0">
                <a:latin typeface="Times New Roman" pitchFamily="18" charset="0"/>
                <a:cs typeface="B Koodak" pitchFamily="2" charset="-78"/>
              </a:rPr>
              <a:t>- </a:t>
            </a:r>
            <a:r>
              <a:rPr lang="ar-SA" sz="2400" b="1" dirty="0" smtClean="0">
                <a:latin typeface="Times New Roman" pitchFamily="18" charset="0"/>
                <a:cs typeface="B Koodak" pitchFamily="2" charset="-78"/>
              </a:rPr>
              <a:t>در واقع نتيجه منفي كشت در اين روش ارزشمند تر از نتيجه مثبت آن است. </a:t>
            </a:r>
            <a:endParaRPr lang="fa-IR" sz="2400" b="1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- د</a:t>
            </a:r>
            <a:r>
              <a:rPr lang="ar-SA" sz="2400" dirty="0" smtClean="0">
                <a:latin typeface="Times New Roman" pitchFamily="18" charset="0"/>
                <a:cs typeface="B Koodak" pitchFamily="2" charset="-78"/>
              </a:rPr>
              <a:t>ر صورت مثبت شدن كشت بايستي با روش جمع آوري ديگري 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مانند کاتتریزاسیون و سوپراپوبیک </a:t>
            </a:r>
            <a:r>
              <a:rPr lang="ar-SA" sz="2400" dirty="0" smtClean="0">
                <a:latin typeface="Times New Roman" pitchFamily="18" charset="0"/>
                <a:cs typeface="B Koodak" pitchFamily="2" charset="-78"/>
              </a:rPr>
              <a:t>تكرار شود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.</a:t>
            </a:r>
          </a:p>
          <a:p>
            <a:pPr algn="r" rtl="1"/>
            <a:endParaRPr lang="en-US" sz="2400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  <a:t>نمونه گیری </a:t>
            </a: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8F640-B863-4C26-96FD-20B005C14794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>
            <a:normAutofit/>
          </a:bodyPr>
          <a:lstStyle/>
          <a:p>
            <a:pPr algn="just" rtl="1">
              <a:buNone/>
            </a:pPr>
            <a:endParaRPr lang="fa-IR" sz="2400" dirty="0" smtClean="0">
              <a:latin typeface="Times New Roman" pitchFamily="18" charset="0"/>
              <a:cs typeface="B Koodak" pitchFamily="2" charset="-78"/>
            </a:endParaRPr>
          </a:p>
          <a:p>
            <a:pPr marL="109728" indent="0" algn="just" rtl="1">
              <a:buNone/>
            </a:pPr>
            <a:r>
              <a:rPr lang="fa-IR" sz="2800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5- </a:t>
            </a:r>
            <a:r>
              <a:rPr lang="ar-SA" sz="2800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كاتتريزاسيون مستقيم پيشابراه</a:t>
            </a:r>
            <a:r>
              <a:rPr lang="en-US" sz="2800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:</a:t>
            </a:r>
            <a:r>
              <a:rPr lang="fa-IR" sz="2800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 </a:t>
            </a:r>
          </a:p>
          <a:p>
            <a:pPr algn="just" rtl="1">
              <a:buNone/>
            </a:pPr>
            <a:r>
              <a:rPr lang="fa-IR" sz="2800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    - 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ابتدا ناحيه پرينه و پيشابراه با بتادين تميز شده و يك كاتتر ادراري با اندازه مناسب وارد مجراي پیشابراه ميگردد.</a:t>
            </a:r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 - </a:t>
            </a:r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 چند قطره اول ادرار دور ريخته شده و بقيه ادرار در ظرف استريل مناسب جمع آوري ميشود. </a:t>
            </a:r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endParaRPr lang="fa-IR" sz="11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  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-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نتيجه كشت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،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زماني مثبت گزارش خواهد شد كه كه تعداد كلني بالاي 50000 باشد. </a:t>
            </a:r>
            <a:endParaRPr lang="fa-IR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  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- 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اين روش اغلب در اطفال و قبل از شروع مصرف آنتي بيوتيك و همچنين زماني كه مقدار ادرار اندكي در مثانه باشد بكار ميرود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.</a:t>
            </a:r>
            <a:r>
              <a:rPr lang="ar-SA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B Koodak" pitchFamily="2" charset="-78"/>
            </a:endParaRPr>
          </a:p>
          <a:p>
            <a:pPr algn="r" rtl="1"/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9762"/>
          </a:xfrm>
        </p:spPr>
        <p:txBody>
          <a:bodyPr>
            <a:noAutofit/>
          </a:bodyPr>
          <a:lstStyle/>
          <a:p>
            <a:pPr algn="ctr" rtl="1"/>
            <a: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  <a:t>نمونه گیری </a:t>
            </a: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676F-11F1-4B9F-AE0D-CCBB5567EEBA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953000"/>
          </a:xfrm>
        </p:spPr>
        <p:txBody>
          <a:bodyPr>
            <a:normAutofit/>
          </a:bodyPr>
          <a:lstStyle/>
          <a:p>
            <a:pPr marL="109728" indent="0" algn="just" rtl="1">
              <a:buNone/>
            </a:pPr>
            <a:r>
              <a:rPr lang="fa-IR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6- </a:t>
            </a:r>
            <a:r>
              <a:rPr lang="ar-SA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روش</a:t>
            </a:r>
            <a:r>
              <a:rPr lang="fa-IR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 های </a:t>
            </a:r>
            <a:r>
              <a:rPr lang="ar-SA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 نمونه گيري خاص</a:t>
            </a:r>
            <a:r>
              <a:rPr lang="en-US" b="1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:</a:t>
            </a:r>
            <a:endParaRPr lang="fa-IR" b="1" dirty="0" smtClean="0">
              <a:solidFill>
                <a:schemeClr val="accent4"/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en-US" dirty="0" smtClean="0">
                <a:latin typeface="Times New Roman" pitchFamily="18" charset="0"/>
                <a:cs typeface="B Koodak" pitchFamily="2" charset="-78"/>
              </a:rPr>
              <a:t/>
            </a:r>
            <a:br>
              <a:rPr lang="en-US" dirty="0" smtClean="0">
                <a:latin typeface="Times New Roman" pitchFamily="18" charset="0"/>
                <a:cs typeface="B Koodak" pitchFamily="2" charset="-78"/>
              </a:rPr>
            </a:br>
            <a:r>
              <a:rPr lang="fa-IR" dirty="0" smtClean="0">
                <a:latin typeface="Times New Roman" pitchFamily="18" charset="0"/>
                <a:cs typeface="B Koodak" pitchFamily="2" charset="-78"/>
              </a:rPr>
              <a:t>-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شناسايي لپتوسپيرا</a:t>
            </a:r>
            <a:r>
              <a:rPr lang="fa-IR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در 3-2 هفته اول عفونت ميتوان ادرار را در عرض كمتر از 15 دقيقه پس از نمونه برداري، با ميكروسكوپ زمينه تاريك مورد بررسي قرار داد. </a:t>
            </a:r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 -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شناسايي م</a:t>
            </a:r>
            <a:r>
              <a:rPr lang="fa-IR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ا</a:t>
            </a:r>
            <a:r>
              <a:rPr lang="ar-SA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يكوباكتريوم توبركلوزيس</a:t>
            </a:r>
            <a:r>
              <a:rPr lang="fa-IR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سه نمونه ادرار مياني صبحگاهي در سه روز پياپي لازم است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.</a:t>
            </a:r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7349-9670-40BB-9913-9022C9012055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  <a:t>نمونه گیری </a:t>
            </a: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81600"/>
          </a:xfrm>
        </p:spPr>
        <p:txBody>
          <a:bodyPr>
            <a:normAutofit/>
          </a:bodyPr>
          <a:lstStyle/>
          <a:p>
            <a:pPr marL="109728" indent="0" algn="r" rtl="1">
              <a:buNone/>
            </a:pP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7- روش جمع آوري ادرار به طریق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Four-glass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و یا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VB1-VB2 -EPS- VB3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:</a:t>
            </a:r>
          </a:p>
          <a:p>
            <a:pPr algn="r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براي تعیین منشأ عفونت ادراري و افتراق آن از عفونت پروستات.</a:t>
            </a:r>
          </a:p>
          <a:p>
            <a:pPr algn="r" rtl="1"/>
            <a:r>
              <a:rPr lang="en-US" dirty="0" smtClean="0">
                <a:latin typeface="Times New Roman" pitchFamily="18" charset="0"/>
                <a:cs typeface="B Koodak" pitchFamily="2" charset="-78"/>
              </a:rPr>
              <a:t>VB1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: 10 میلی لیتر اول ادرار داخل ظرف استریل کشت ادرار جمع می گردد</a:t>
            </a:r>
          </a:p>
          <a:p>
            <a:pPr algn="r" rtl="1"/>
            <a:r>
              <a:rPr lang="en-US" dirty="0" smtClean="0">
                <a:latin typeface="Times New Roman" pitchFamily="18" charset="0"/>
                <a:cs typeface="B Koodak" pitchFamily="2" charset="-78"/>
              </a:rPr>
              <a:t> VB2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: پس از تخلیۀ حدود 200 میلی لیترادرار، 10 میلی لیتر از ادرارداخل ظرف استریل دوم جمع می شود.</a:t>
            </a:r>
          </a:p>
          <a:p>
            <a:pPr algn="r" rtl="1"/>
            <a:r>
              <a:rPr lang="en-US" dirty="0" smtClean="0">
                <a:latin typeface="Times New Roman" pitchFamily="18" charset="0"/>
                <a:cs typeface="B Koodak" pitchFamily="2" charset="-78"/>
              </a:rPr>
              <a:t>EPS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: پروستات را ماساژ داده و چند قطره ترشحات خارج شده از پیشابراه را  داخل ظرف استریل سوم جمع می کنند.</a:t>
            </a:r>
          </a:p>
          <a:p>
            <a:pPr algn="r" rtl="1"/>
            <a:r>
              <a:rPr lang="en-US" dirty="0" smtClean="0">
                <a:latin typeface="Times New Roman" pitchFamily="18" charset="0"/>
                <a:cs typeface="B Koodak" pitchFamily="2" charset="-78"/>
              </a:rPr>
              <a:t>VB3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: اولین 10 میلی لیتر ادرارپس از ماساژ داخل ظرف استریل چهارم جمع می گردد.</a:t>
            </a:r>
            <a:endParaRPr lang="en-US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  <a:t>نمونه گیری </a:t>
            </a: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7BC31-9A1C-4A65-AA94-D9A48B65A65A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Four Glass Test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7" y="1447800"/>
            <a:ext cx="804850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3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1481328"/>
            <a:ext cx="4038600" cy="4525963"/>
          </a:xfrm>
        </p:spPr>
        <p:txBody>
          <a:bodyPr/>
          <a:lstStyle/>
          <a:p>
            <a:pPr algn="r" rtl="1"/>
            <a:r>
              <a:rPr lang="fa-IR" dirty="0" smtClean="0">
                <a:cs typeface="B Nazanin" pitchFamily="2" charset="-78"/>
              </a:rPr>
              <a:t>استریل بودن بخش های بالاتر از اورترا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کلونیزه شدن اورترا بطور طبیعی با باکتری های متعدد</a:t>
            </a:r>
          </a:p>
          <a:p>
            <a:pPr algn="r" rtl="1"/>
            <a:endParaRPr lang="fa-IR" dirty="0" smtClean="0">
              <a:cs typeface="B Nazanin" pitchFamily="2" charset="-78"/>
            </a:endParaRPr>
          </a:p>
          <a:p>
            <a:pPr algn="r" rtl="1"/>
            <a:r>
              <a:rPr lang="fa-IR" dirty="0" smtClean="0">
                <a:cs typeface="B Nazanin" pitchFamily="2" charset="-78"/>
              </a:rPr>
              <a:t>مثانه: شایعترین محل عفونت در مجاری ادرار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effectLst/>
                <a:cs typeface="B Koodak" pitchFamily="2" charset="-78"/>
              </a:rPr>
              <a:t>عفونت مجاری ادرار</a:t>
            </a:r>
            <a:endParaRPr lang="en-US" sz="36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pic>
        <p:nvPicPr>
          <p:cNvPr id="5" name="Picture 2" descr="http://www6.ufrgs.br/favet/imunovet/molecular_immunology/UPE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0"/>
            <a:ext cx="4800600" cy="53340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3EAD-B902-40DA-804D-525D504799B3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sz="3200" dirty="0" smtClean="0">
                <a:latin typeface="Times New Roman" pitchFamily="18" charset="0"/>
                <a:cs typeface="B Koodak" pitchFamily="2" charset="-78"/>
              </a:rPr>
              <a:t>نمونه هاي بدون برچسب مشخصات بیمار</a:t>
            </a:r>
          </a:p>
          <a:p>
            <a:pPr algn="just" rtl="1"/>
            <a:r>
              <a:rPr lang="fa-IR" sz="3200" dirty="0" smtClean="0">
                <a:latin typeface="Times New Roman" pitchFamily="18" charset="0"/>
                <a:cs typeface="B Koodak" pitchFamily="2" charset="-78"/>
              </a:rPr>
              <a:t>نمونه های درون ظرف هاي نامناسب</a:t>
            </a:r>
          </a:p>
          <a:p>
            <a:pPr algn="just" rtl="1"/>
            <a:r>
              <a:rPr lang="fa-IR" sz="3200" dirty="0" smtClean="0">
                <a:latin typeface="Times New Roman" pitchFamily="18" charset="0"/>
                <a:cs typeface="B Koodak" pitchFamily="2" charset="-78"/>
              </a:rPr>
              <a:t>نمونۀ ادرار 24 ساعته </a:t>
            </a:r>
          </a:p>
          <a:p>
            <a:pPr algn="just" rtl="1"/>
            <a:r>
              <a:rPr lang="fa-IR" sz="3200" dirty="0" smtClean="0">
                <a:latin typeface="Times New Roman" pitchFamily="18" charset="0"/>
                <a:cs typeface="B Koodak" pitchFamily="2" charset="-78"/>
              </a:rPr>
              <a:t>نمونه ای که بیش از 2 ساعت در حرارت اتاق  مانده باشد و یا نحوه نمونه گیری صحیح نباشد.</a:t>
            </a:r>
          </a:p>
          <a:p>
            <a:pPr algn="just" rtl="1"/>
            <a:r>
              <a:rPr lang="fa-IR" sz="3200" dirty="0" smtClean="0">
                <a:latin typeface="Times New Roman" pitchFamily="18" charset="0"/>
                <a:cs typeface="B Koodak" pitchFamily="2" charset="-78"/>
              </a:rPr>
              <a:t>درخواست کشت از نوك کاتتر ادراري</a:t>
            </a:r>
            <a:endParaRPr lang="en-US" sz="3200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  <a:t>شرایط رد نمونه</a:t>
            </a:r>
            <a:br>
              <a:rPr lang="fa-IR" sz="4000" dirty="0">
                <a:solidFill>
                  <a:srgbClr val="FF0000"/>
                </a:solidFill>
                <a:effectLst/>
                <a:cs typeface="B Koodak" pitchFamily="2" charset="-78"/>
              </a:rPr>
            </a:br>
            <a:endParaRPr lang="en-US" sz="40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AD86C-1ECE-41D2-A761-1E1D7C7B2FA2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B Koodak" pitchFamily="2" charset="-78"/>
              </a:rPr>
              <a:t>جمع آوری نمونه ادرار</a:t>
            </a:r>
            <a:endParaRPr lang="fa-IR" sz="4000" dirty="0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85750" y="1214438"/>
            <a:ext cx="8372475" cy="5103812"/>
          </a:xfrm>
        </p:spPr>
        <p:txBody>
          <a:bodyPr/>
          <a:lstStyle/>
          <a:p>
            <a:pPr algn="r" rtl="1"/>
            <a:r>
              <a:rPr lang="fa-IR" sz="2800" dirty="0" smtClean="0">
                <a:cs typeface="B Koodak" pitchFamily="2" charset="-78"/>
              </a:rPr>
              <a:t>در نمونه گیری ادرار توجه به فلور طبیعی پیشابراه:</a:t>
            </a:r>
          </a:p>
          <a:p>
            <a:pPr algn="r" rtl="1">
              <a:buFont typeface="Wingdings 2" pitchFamily="18" charset="2"/>
              <a:buNone/>
            </a:pPr>
            <a:r>
              <a:rPr lang="fa-IR" sz="3200" dirty="0" smtClean="0">
                <a:cs typeface="B Koodak" pitchFamily="2" charset="-78"/>
              </a:rPr>
              <a:t>  </a:t>
            </a:r>
            <a:r>
              <a:rPr lang="fa-IR" sz="2400" dirty="0" smtClean="0">
                <a:cs typeface="B Koodak" pitchFamily="2" charset="-78"/>
              </a:rPr>
              <a:t>استافيلو كوك كوآگولاز منفي بجز ساپروفيتكوس</a:t>
            </a:r>
          </a:p>
          <a:p>
            <a:pPr algn="r" rtl="1">
              <a:buFont typeface="Wingdings 2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استرپتوكوك ويريدانس و غير هموليتيك</a:t>
            </a:r>
          </a:p>
          <a:p>
            <a:pPr algn="r" rtl="1">
              <a:buFont typeface="Wingdings 2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لاكتوباسيل ها</a:t>
            </a:r>
          </a:p>
          <a:p>
            <a:pPr algn="r" rtl="1">
              <a:buFont typeface="Wingdings 2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ديفتروئيد ها</a:t>
            </a:r>
          </a:p>
          <a:p>
            <a:pPr algn="r" rtl="1">
              <a:buFont typeface="Wingdings 2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نايسريا هاي غير بيماريزا</a:t>
            </a:r>
          </a:p>
          <a:p>
            <a:pPr algn="r" rtl="1">
              <a:buFont typeface="Wingdings 2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كوكسي هاي بيهوازي</a:t>
            </a:r>
          </a:p>
          <a:p>
            <a:pPr algn="r" rtl="1">
              <a:buFont typeface="Wingdings 2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گونه هاي پروپيوني باكتريوم</a:t>
            </a:r>
          </a:p>
          <a:p>
            <a:pPr algn="r" rtl="1">
              <a:buFont typeface="Wingdings 2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باسيل هاي گرم منفي بيهوازي</a:t>
            </a:r>
          </a:p>
          <a:p>
            <a:pPr algn="r" rtl="1">
              <a:buFont typeface="Wingdings 2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مايكو باكتريوم هاي کامنسال</a:t>
            </a:r>
          </a:p>
          <a:p>
            <a:pPr algn="r" rtl="1">
              <a:buFont typeface="Wingdings 2" pitchFamily="18" charset="2"/>
              <a:buNone/>
            </a:pPr>
            <a:r>
              <a:rPr lang="fa-IR" sz="2400" dirty="0" smtClean="0">
                <a:cs typeface="B Koodak" pitchFamily="2" charset="-78"/>
              </a:rPr>
              <a:t>  مايكوپلاسماهاي کامنسال</a:t>
            </a:r>
          </a:p>
          <a:p>
            <a:pPr algn="r" rtl="1"/>
            <a:endParaRPr lang="fa-IR" dirty="0" smtClean="0">
              <a:ea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7506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7345362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040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38200"/>
            <a:ext cx="9067800" cy="5867400"/>
          </a:xfrm>
        </p:spPr>
        <p:txBody>
          <a:bodyPr>
            <a:normAutofit fontScale="92500" lnSpcReduction="10000"/>
          </a:bodyPr>
          <a:lstStyle/>
          <a:p>
            <a:pPr algn="just" rtl="1"/>
            <a:endParaRPr lang="fa-IR" sz="11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  </a:t>
            </a:r>
            <a:r>
              <a:rPr lang="ar-SA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متداولترين روش هاي غربالگري براي تعيين سريع</a:t>
            </a:r>
            <a:r>
              <a:rPr lang="fa-IR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 UTI</a:t>
            </a:r>
            <a:r>
              <a:rPr lang="fa-IR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  </a:t>
            </a:r>
            <a:r>
              <a:rPr lang="en-US" dirty="0" smtClean="0">
                <a:solidFill>
                  <a:schemeClr val="accent4"/>
                </a:solidFill>
                <a:latin typeface="Times New Roman" pitchFamily="18" charset="0"/>
                <a:cs typeface="B Koodak" pitchFamily="2" charset="-78"/>
              </a:rPr>
              <a:t>‌</a:t>
            </a:r>
            <a:endParaRPr lang="fa-IR" dirty="0" smtClean="0">
              <a:solidFill>
                <a:schemeClr val="accent4"/>
              </a:solidFill>
              <a:latin typeface="Times New Roman" pitchFamily="18" charset="0"/>
              <a:cs typeface="B Koodak" pitchFamily="2" charset="-78"/>
            </a:endParaRPr>
          </a:p>
          <a:p>
            <a:pPr marL="109728" indent="0" algn="just" rtl="1">
              <a:buNone/>
            </a:pPr>
            <a:r>
              <a:rPr lang="fa-IR" dirty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1- </a:t>
            </a:r>
            <a:r>
              <a:rPr lang="ar-SA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رنگ آميزي گرم: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آسانترين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و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 ارزا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ن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ترين روش غربالگري جهت شناسايي نمونه هاي ادرار حاوي</a:t>
            </a:r>
            <a:r>
              <a:rPr lang="en-US" dirty="0">
                <a:latin typeface="Times New Roman" pitchFamily="18" charset="0"/>
                <a:cs typeface="B Koodak" pitchFamily="2" charset="-78"/>
              </a:rPr>
              <a:t>CFU/ml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B Koodak" pitchFamily="2" charset="-78"/>
              </a:rPr>
              <a:t>5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ميكرو ارگانيسم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en-US" sz="6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dirty="0" smtClean="0">
                <a:latin typeface="Times New Roman" pitchFamily="18" charset="0"/>
                <a:cs typeface="B Koodak" pitchFamily="2" charset="-78"/>
              </a:rPr>
              <a:t>ابتدا ادرار سانتريفوژ نشده را بخوبي بهم زده، سپس يك قطره از آن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ر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وي لام تميز قرار داده و با روش گرم رنگ آميزي نموده و با بزرگنمايي 1000 حداقل 20 ميدان ميكروسكوپي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جهت مشاهده ميكرو ارگانيسم ها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،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PMN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 و سلولهاي اپي تليال بررسي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می شود.</a:t>
            </a:r>
          </a:p>
          <a:p>
            <a:pPr algn="just" rtl="1"/>
            <a:endParaRPr lang="fa-IR" sz="15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b="1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وجود يك باكتري در هر ميدان، نشان دهنده حداقل 10</a:t>
            </a:r>
            <a:r>
              <a:rPr lang="ar-SA" b="1" baseline="30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ar-SA" b="1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باكتري در هر ميلي ليتر ادرار </a:t>
            </a:r>
            <a:r>
              <a:rPr lang="fa-IR" b="1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است. </a:t>
            </a:r>
            <a:r>
              <a:rPr lang="ar-SA" b="1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مشاهده شدن حداقل يك لكوسيت در هر ميدان ميكروسكوپي دلالت بر</a:t>
            </a:r>
            <a:r>
              <a:rPr lang="en-US" b="1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UTI </a:t>
            </a:r>
            <a:r>
              <a:rPr lang="fa-IR" b="1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دارد.</a:t>
            </a:r>
          </a:p>
          <a:p>
            <a:pPr algn="just" rtl="1"/>
            <a:r>
              <a:rPr lang="ar-SA" sz="2800" dirty="0" smtClean="0">
                <a:latin typeface="Times New Roman" pitchFamily="18" charset="0"/>
                <a:cs typeface="B Koodak" pitchFamily="2" charset="-78"/>
              </a:rPr>
              <a:t>در نمونه ادرار بانوان وجود تعداد زياد سلولهاي اپي تليال همراه با باكتري و يا بدون باكتري نشان دهنده آلوده شدن نمونه با فلور طبيعي است كه ضمن گزارش نتيجه رنگ آميزي گرم بايد نمونه اي ديگر درخواست شود.</a:t>
            </a:r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b="1" dirty="0" smtClean="0">
              <a:solidFill>
                <a:schemeClr val="accent1"/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endParaRPr lang="en-US" b="1" dirty="0" smtClean="0">
              <a:solidFill>
                <a:schemeClr val="accent1"/>
              </a:solidFill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>
            <a:normAutofit/>
          </a:bodyPr>
          <a:lstStyle/>
          <a:p>
            <a:pPr algn="ctr" rtl="1"/>
            <a:r>
              <a:rPr lang="en-US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Screening Methods</a:t>
            </a: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629A-E110-4479-B399-5B20FAE2B872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8839200" cy="5486400"/>
          </a:xfrm>
        </p:spPr>
        <p:txBody>
          <a:bodyPr>
            <a:normAutofit/>
          </a:bodyPr>
          <a:lstStyle/>
          <a:p>
            <a:pPr marL="109728" indent="0" algn="just" rtl="1">
              <a:buNone/>
            </a:pPr>
            <a:r>
              <a:rPr lang="fa-IR" sz="3700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2- پی</a:t>
            </a:r>
            <a:r>
              <a:rPr lang="ar-SA" sz="3700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وري</a:t>
            </a:r>
            <a:r>
              <a:rPr lang="en-US" sz="3700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 (</a:t>
            </a:r>
            <a:r>
              <a:rPr lang="en-US" sz="3700" dirty="0" err="1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pyuria</a:t>
            </a:r>
            <a:r>
              <a:rPr lang="en-US" sz="3700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 ) </a:t>
            </a:r>
          </a:p>
          <a:p>
            <a:pPr algn="just" rtl="1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نشان دهنده عفونت.</a:t>
            </a:r>
            <a:endParaRPr lang="fa-IR" sz="30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 تعداد </a:t>
            </a:r>
            <a:r>
              <a:rPr lang="en-US" sz="3000" dirty="0" smtClean="0">
                <a:latin typeface="Times New Roman" pitchFamily="18" charset="0"/>
                <a:cs typeface="B Koodak" pitchFamily="2" charset="-78"/>
              </a:rPr>
              <a:t>PMN</a:t>
            </a: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دفع شده در هر ساعت بداخل ادرار، بهترين شاخص تعيين وضعيت بيماري است.</a:t>
            </a:r>
            <a:endParaRPr lang="fa-IR" sz="30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بيماراني كه</a:t>
            </a:r>
            <a:r>
              <a:rPr lang="fa-IR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PMN</a:t>
            </a:r>
            <a:r>
              <a:rPr lang="ar-SA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400000</a:t>
            </a:r>
            <a:r>
              <a:rPr lang="en-US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‌در هر ساعت به داخل ادرار دفع ميكنند دچار</a:t>
            </a:r>
            <a:r>
              <a:rPr lang="en-US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UTI </a:t>
            </a:r>
            <a:r>
              <a:rPr lang="fa-IR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هستند.</a:t>
            </a:r>
            <a:endParaRPr lang="en-US" sz="3000" dirty="0" smtClean="0">
              <a:solidFill>
                <a:schemeClr val="accent1"/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>
              <a:buFontTx/>
              <a:buChar char="-"/>
            </a:pP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وجود حداقل تعداد </a:t>
            </a:r>
            <a:r>
              <a:rPr lang="ar-SA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8 عدد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 PMN </a:t>
            </a: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‌در هر </a:t>
            </a: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میکرو </a:t>
            </a: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ليتر ادرار كه با هموسيتومتر شمارش ميشود</a:t>
            </a: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ميتواند دليل عفونت باشد </a:t>
            </a: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(</a:t>
            </a: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در</a:t>
            </a: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اغلب آزمايشگاهها امكان انجام شمارش با هموسيتومتر وجود ندارد</a:t>
            </a:r>
            <a:r>
              <a:rPr lang="fa-IR" sz="3000" dirty="0" smtClean="0">
                <a:latin typeface="Times New Roman" pitchFamily="18" charset="0"/>
                <a:cs typeface="B Koodak" pitchFamily="2" charset="-78"/>
              </a:rPr>
              <a:t>)</a:t>
            </a:r>
            <a:r>
              <a:rPr lang="ar-SA" sz="3000" dirty="0" smtClean="0">
                <a:latin typeface="Times New Roman" pitchFamily="18" charset="0"/>
                <a:cs typeface="B Koodak" pitchFamily="2" charset="-78"/>
              </a:rPr>
              <a:t>. </a:t>
            </a:r>
            <a:endParaRPr lang="en-US" sz="30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FontTx/>
              <a:buChar char="-"/>
            </a:pPr>
            <a:r>
              <a:rPr lang="ar-SA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پيوري </a:t>
            </a:r>
            <a:r>
              <a:rPr lang="ar-SA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ممكن است با ساير بيماريها مانند واژينيت در ارتباط باشد</a:t>
            </a:r>
            <a:r>
              <a:rPr lang="en-US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.</a:t>
            </a:r>
            <a:r>
              <a:rPr lang="ar-SA" sz="3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</a:t>
            </a:r>
            <a:endParaRPr lang="en-US" sz="3000" dirty="0" smtClean="0">
              <a:solidFill>
                <a:schemeClr val="accent1"/>
              </a:solidFill>
              <a:latin typeface="Times New Roman" pitchFamily="18" charset="0"/>
              <a:cs typeface="B Koodak" pitchFamily="2" charset="-78"/>
            </a:endParaRP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-32197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Screening Methods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A710-0CF8-4955-877E-04DF55D4D974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Pyuri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5562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Pyuria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present 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96%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symptomatic patients with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bacteriuria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of 100,000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cfu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/mL</a:t>
            </a:r>
          </a:p>
          <a:p>
            <a:pPr>
              <a:lnSpc>
                <a:spcPct val="90000"/>
              </a:lnSpc>
            </a:pP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&gt;5 WBCs / </a:t>
            </a:r>
            <a:r>
              <a:rPr lang="en-US" sz="280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hpf</a:t>
            </a:r>
            <a:r>
              <a: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( x 40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50 -100 WBCs /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mm3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Pyuria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may be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absent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symptomless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bacteriuria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pregnancy) and neutropenia, and apparently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absent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UTI caused by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Proteus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species as a result of leukocyte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lysis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alkaline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</a:p>
          <a:p>
            <a:pPr>
              <a:lnSpc>
                <a:spcPct val="90000"/>
              </a:lnSpc>
            </a:pP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Pyuria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without apparent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bacteriuria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Aseptic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pyuria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 growth on routine culture media) may also be a result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of: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Prior treatment with antimicrobial agents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Extreme frequency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Infection with fastidious organisms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Sexually transmitted diseases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Renal tuberculosis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638800"/>
          </a:xfrm>
        </p:spPr>
        <p:txBody>
          <a:bodyPr>
            <a:normAutofit fontScale="85000" lnSpcReduction="10000"/>
          </a:bodyPr>
          <a:lstStyle/>
          <a:p>
            <a:pPr algn="just" rtl="1"/>
            <a:r>
              <a:rPr lang="fa-IR" b="1" dirty="0" smtClean="0">
                <a:latin typeface="Times New Roman" pitchFamily="18" charset="0"/>
                <a:cs typeface="B Koodak" pitchFamily="2" charset="-78"/>
              </a:rPr>
              <a:t>توجه به علائم بالینی و همچنین نتایج آزمایش </a:t>
            </a:r>
            <a:r>
              <a:rPr lang="fa-IR" b="1" dirty="0" smtClean="0">
                <a:solidFill>
                  <a:srgbClr val="00B0F0"/>
                </a:solidFill>
                <a:latin typeface="Times New Roman" pitchFamily="18" charset="0"/>
                <a:cs typeface="B Koodak" pitchFamily="2" charset="-78"/>
              </a:rPr>
              <a:t>کامل ادرار </a:t>
            </a:r>
            <a:r>
              <a:rPr lang="fa-IR" b="1" dirty="0" smtClean="0">
                <a:latin typeface="Times New Roman" pitchFamily="18" charset="0"/>
                <a:cs typeface="B Koodak" pitchFamily="2" charset="-78"/>
              </a:rPr>
              <a:t>براي تفسیر و گزارش کشتهاي ادرار و تشخیص عفونت ادراري ضروري است.</a:t>
            </a:r>
          </a:p>
          <a:p>
            <a:pPr algn="just" rtl="1"/>
            <a:endParaRPr lang="fa-IR" b="1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براي اطمینان از صحت تفسیر باید از صحیح بودن نتایج آزمایش کامل ادرار مطمئن شد: </a:t>
            </a:r>
          </a:p>
          <a:p>
            <a:pPr algn="just" rtl="1"/>
            <a:endParaRPr lang="fa-IR" sz="21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زمان و دور سانتریفیوژ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rpm)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2500 - 2000) به مدت 5 دقیقه</a:t>
            </a:r>
          </a:p>
          <a:p>
            <a:pPr algn="just" rtl="1"/>
            <a:endParaRPr lang="fa-IR" sz="21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حجم ادرار سانتریفوژشده نباید کمتر از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ml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10باشد (در صورتیکه این حجم کمتر باشد، باید تعداد عناصر دیده شده را در دو ضرب کرد)</a:t>
            </a:r>
          </a:p>
          <a:p>
            <a:pPr algn="just" rtl="1"/>
            <a:endParaRPr lang="fa-IR" sz="22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تعداد لکوسیت &gt;5 در بزرگنمایی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40×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ادرار سانتریفیوژ شده به عنوان پیوری در نظر گرفته می شود ( معادل 50&lt; لکوسیت در هر میلیمتر مکعب)</a:t>
            </a:r>
          </a:p>
          <a:p>
            <a:pPr algn="just" rtl="1"/>
            <a:endParaRPr lang="fa-IR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lnSpc>
                <a:spcPct val="120000"/>
              </a:lnSpc>
            </a:pP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توجه به میزان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RBC </a:t>
            </a: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، سلولهاي اپیتلیال و سیلندرهاي ادراري، وجود باکتري در ادرار، وزن مخصوص و به خصوص آزمایش نیتریت و لکوسیت استراز اهمیت دارد.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Screening Methods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CD65-2E95-448D-88A8-56550DF75C32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/>
          </a:bodyPr>
          <a:lstStyle/>
          <a:p>
            <a:pPr algn="just" rtl="1"/>
            <a:r>
              <a:rPr lang="ar-SA" dirty="0" smtClean="0">
                <a:latin typeface="Times New Roman" pitchFamily="18" charset="0"/>
                <a:cs typeface="B Koodak" pitchFamily="2" charset="-78"/>
              </a:rPr>
              <a:t>آزمايشهاي مختلف غربالگري با استفاده از آنزيم هاي توليدي باكتريها و آنزيم هاي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PMN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در ادرار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: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ب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راي تعيين پيوري و باكتريوري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sz="6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dirty="0" smtClean="0">
                <a:solidFill>
                  <a:srgbClr val="00B0F0"/>
                </a:solidFill>
                <a:latin typeface="Times New Roman" pitchFamily="18" charset="0"/>
                <a:cs typeface="B Koodak" pitchFamily="2" charset="-78"/>
              </a:rPr>
              <a:t>آزمايش احياي نيترات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B Koodak" pitchFamily="2" charset="-78"/>
              </a:rPr>
              <a:t>:</a:t>
            </a:r>
            <a:r>
              <a:rPr lang="ar-SA" dirty="0" smtClean="0">
                <a:solidFill>
                  <a:srgbClr val="00B0F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وجود نيتريت در ادرار بعنوان وجود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UTI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تلقي ميشود. </a:t>
            </a:r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با مصرف داروي فنازوپیریدین </a:t>
            </a:r>
            <a:r>
              <a:rPr lang="ar-SA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احتمال واكنش مثبت كاذب وجود دارد.</a:t>
            </a:r>
            <a:endParaRPr lang="en-US" dirty="0" smtClean="0">
              <a:solidFill>
                <a:schemeClr val="accent1"/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در مواردي كه تعداد باكتري كمتر از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10</a:t>
            </a:r>
            <a:r>
              <a:rPr lang="en-US" baseline="30000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CFU/ml </a:t>
            </a:r>
            <a:r>
              <a:rPr lang="ar-SA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است،</a:t>
            </a:r>
            <a:r>
              <a:rPr lang="fa-IR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pH</a:t>
            </a:r>
            <a:r>
              <a:rPr lang="fa-IR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 کمتر از 6، اسید اسکوربیک بالا، کمبود نیترات در </a:t>
            </a:r>
            <a:r>
              <a:rPr lang="fa-IR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غذا، منفی </a:t>
            </a:r>
            <a:r>
              <a:rPr lang="fa-IR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کاذب ایجاد کرده و </a:t>
            </a:r>
            <a:r>
              <a:rPr lang="ar-SA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قابل اعتماد نيست</a:t>
            </a:r>
            <a:r>
              <a:rPr lang="fa-IR" dirty="0" smtClean="0">
                <a:solidFill>
                  <a:schemeClr val="accent1"/>
                </a:solidFill>
                <a:latin typeface="Times New Roman" pitchFamily="18" charset="0"/>
                <a:cs typeface="B Koodak" pitchFamily="2" charset="-78"/>
              </a:rPr>
              <a:t>.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کلبسیلا، انتروباکتر، پروتئوس، پسودوموناس، اشریشیا کلی و استرپتوکوک ها نیتریت مثبت 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استافیلوکوکوس ساپروفیتیکوس، آسینتوباکتر و انتروکوک ها </a:t>
            </a:r>
            <a:r>
              <a:rPr lang="fa-IR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نیتریت منفی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Screening Methods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80FA-E92F-44E5-8093-8606BFCE0729}" type="datetime1">
              <a:rPr lang="en-US" smtClean="0"/>
              <a:t>10/11/2018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ar-SA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آزمايش لكوسیت استراز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:</a:t>
            </a:r>
          </a:p>
          <a:p>
            <a:pPr algn="just" rtl="1">
              <a:buNone/>
            </a:pPr>
            <a:r>
              <a:rPr lang="en-US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-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لكوسيت هاي چند هسته اي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(PMN)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توليد لكوسيت استراز ميكنند. </a:t>
            </a:r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-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وجود لكوسيت استراز در ادرار نشان دهنده وجود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UTI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ميباشد. </a:t>
            </a:r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-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اين روش در موارد سندرم اورترال حاد، حساسيت كافي ندارد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. </a:t>
            </a:r>
          </a:p>
          <a:p>
            <a:pPr algn="just" rtl="1">
              <a:buNone/>
            </a:pP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موارد منفی کاذب:</a:t>
            </a:r>
          </a:p>
          <a:p>
            <a:pPr algn="r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1. افزایش زیاد وزن مخصوص، پروتئین و گلوکز در ادرار</a:t>
            </a:r>
          </a:p>
          <a:p>
            <a:pPr algn="r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2. مقادیر خیلی زیاد اسید آسکوربیک</a:t>
            </a:r>
          </a:p>
          <a:p>
            <a:pPr algn="r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3. مصرف تتراسیکلین، سفالکسین و سفالوتین</a:t>
            </a:r>
          </a:p>
          <a:p>
            <a:pPr algn="r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4. افزودن اسید بوریک به ادرار به عنوان ماده نگهدارنده.</a:t>
            </a:r>
          </a:p>
          <a:p>
            <a:pPr algn="r" rtl="1"/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موارد مثبت کاذب:</a:t>
            </a:r>
          </a:p>
          <a:p>
            <a:pPr algn="r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1. آلودگی شدید با ترشحات واژن به علت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WBC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زیاد، تعداد زیاد سلولهاي اپیتلیال سنگفرشی و باکتري</a:t>
            </a:r>
          </a:p>
          <a:p>
            <a:pPr algn="r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2. وجود تریکوموناس و ائوزینوفیل</a:t>
            </a:r>
          </a:p>
          <a:p>
            <a:pPr algn="r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3. مواد اکسیدکننده و فرمالین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Screening Methods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E0383-86FA-4950-AE69-3070094CE810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800600"/>
          </a:xfrm>
        </p:spPr>
        <p:txBody>
          <a:bodyPr>
            <a:normAutofit/>
          </a:bodyPr>
          <a:lstStyle/>
          <a:p>
            <a:pPr algn="just" rtl="1"/>
            <a:r>
              <a:rPr lang="ar-SA" dirty="0" smtClean="0">
                <a:latin typeface="Times New Roman" pitchFamily="18" charset="0"/>
                <a:cs typeface="B Koodak" pitchFamily="2" charset="-78"/>
              </a:rPr>
              <a:t>بطور كلي روش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هاي غربالگري در مواردي كه تعداد ميكروارگانيسم ها </a:t>
            </a:r>
            <a:r>
              <a:rPr lang="ar-SA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بيشتر از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baseline="30000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 CFU /ml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باشند، توصيه ميشوند.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در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مواردي كه نمونه ادرار، بطريق آسپيراسيون سوپراپوبيك، كاتتريزاسيون يا سيستوسكوپي دريافت شده است، نميتوان از روشهاي غربالگري استفاده نمود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.</a:t>
            </a:r>
            <a:endParaRPr lang="fa-IR" dirty="0" smtClean="0">
              <a:solidFill>
                <a:srgbClr val="0070C0"/>
              </a:solidFill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dirty="0" smtClean="0">
                <a:latin typeface="Times New Roman" pitchFamily="18" charset="0"/>
                <a:cs typeface="B Koodak" pitchFamily="2" charset="-78"/>
              </a:rPr>
              <a:t>از اين روشها براي بيماران با علائم باليني مانند خانمهاي جوان با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فعاليت جنسي كه شمارش كلني 1000-100 هستند و يا در موارد سندرم اورترال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حاد نمي توان استفاده نمود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.</a:t>
            </a:r>
          </a:p>
          <a:p>
            <a:pPr algn="just" rtl="1"/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Screening Methods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64FE-3DBA-4ED0-8D6F-2EC6AE02CB15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Anatomy of the urinary tract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with corresponding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terms and 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diseases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404154" cy="467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F4D7C-B3B8-4891-BD7F-0C07123DE8C3}" type="datetime1">
              <a:rPr lang="en-US" smtClean="0"/>
              <a:t>10/11/2018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Screening Methods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93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93837"/>
            <a:ext cx="8534400" cy="4525963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Haematuria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may be seen in 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40-60%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patients with acute cystitis</a:t>
            </a:r>
          </a:p>
          <a:p>
            <a:endParaRPr lang="en-US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Squamous epithelial cells (SECs)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a useful indicator of the degree of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contamination</a:t>
            </a:r>
          </a:p>
        </p:txBody>
      </p:sp>
    </p:spTree>
    <p:extLst>
      <p:ext uri="{BB962C8B-B14F-4D97-AF65-F5344CB8AC3E}">
        <p14:creationId xmlns:p14="http://schemas.microsoft.com/office/powerpoint/2010/main" val="3905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17"/>
            <a:ext cx="8991600" cy="68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3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029200"/>
          </a:xfrm>
        </p:spPr>
        <p:txBody>
          <a:bodyPr/>
          <a:lstStyle/>
          <a:p>
            <a:pPr algn="just" rtl="1"/>
            <a:r>
              <a:rPr lang="ar-SA" dirty="0" smtClean="0">
                <a:latin typeface="Times New Roman" pitchFamily="18" charset="0"/>
                <a:cs typeface="B Koodak" pitchFamily="2" charset="-78"/>
              </a:rPr>
              <a:t>در </a:t>
            </a:r>
            <a:r>
              <a:rPr lang="ar-SA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بيماران علامت دار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UTI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بايد كشت ادرار انجام شود و تستهاي غربالگري به تنهايي ارزش تشخيص ندارند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.</a:t>
            </a:r>
          </a:p>
          <a:p>
            <a:pPr algn="just" rtl="1"/>
            <a:endParaRPr lang="fa-IR" dirty="0" smtClean="0">
              <a:solidFill>
                <a:srgbClr val="0070C0"/>
              </a:solidFill>
              <a:cs typeface="B Koodak" pitchFamily="2" charset="-78"/>
            </a:endParaRPr>
          </a:p>
          <a:p>
            <a:pPr algn="r" rtl="1"/>
            <a:r>
              <a:rPr lang="ar-SA" dirty="0" smtClean="0">
                <a:solidFill>
                  <a:srgbClr val="0070C0"/>
                </a:solidFill>
                <a:cs typeface="B Koodak" pitchFamily="2" charset="-78"/>
              </a:rPr>
              <a:t>در بيماران بدون علائم</a:t>
            </a:r>
            <a:r>
              <a:rPr lang="en-US" dirty="0" smtClean="0">
                <a:solidFill>
                  <a:srgbClr val="0070C0"/>
                </a:solidFill>
                <a:cs typeface="B Koodak" pitchFamily="2" charset="-78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UTI</a:t>
            </a:r>
            <a:r>
              <a:rPr lang="en-US" dirty="0" smtClean="0">
                <a:solidFill>
                  <a:srgbClr val="0070C0"/>
                </a:solidFill>
                <a:cs typeface="B Koodak" pitchFamily="2" charset="-78"/>
              </a:rPr>
              <a:t> </a:t>
            </a:r>
            <a:r>
              <a:rPr lang="ar-SA" dirty="0" smtClean="0">
                <a:solidFill>
                  <a:srgbClr val="0070C0"/>
                </a:solidFill>
                <a:cs typeface="B Koodak" pitchFamily="2" charset="-78"/>
              </a:rPr>
              <a:t>كه حائز يكي از شرايط زير باشند كشت ادرار الزامي است</a:t>
            </a:r>
            <a:r>
              <a:rPr lang="en-US" dirty="0" smtClean="0">
                <a:solidFill>
                  <a:srgbClr val="0070C0"/>
                </a:solidFill>
                <a:cs typeface="B Koodak" pitchFamily="2" charset="-78"/>
              </a:rPr>
              <a:t>:</a:t>
            </a:r>
            <a:r>
              <a:rPr lang="en-US" dirty="0" smtClean="0">
                <a:cs typeface="B Koodak" pitchFamily="2" charset="-78"/>
              </a:rPr>
              <a:t/>
            </a:r>
            <a:br>
              <a:rPr lang="en-US" dirty="0" smtClean="0">
                <a:cs typeface="B Koodak" pitchFamily="2" charset="-78"/>
              </a:rPr>
            </a:br>
            <a:r>
              <a:rPr lang="fa-IR" dirty="0" smtClean="0">
                <a:cs typeface="B Koodak" pitchFamily="2" charset="-78"/>
              </a:rPr>
              <a:t> 1- </a:t>
            </a:r>
            <a:r>
              <a:rPr lang="ar-SA" dirty="0" smtClean="0">
                <a:cs typeface="B Koodak" pitchFamily="2" charset="-78"/>
              </a:rPr>
              <a:t>حاملگي </a:t>
            </a:r>
            <a:endParaRPr lang="en-US" dirty="0" smtClean="0"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Koodak" pitchFamily="2" charset="-78"/>
              </a:rPr>
              <a:t>    2- </a:t>
            </a:r>
            <a:r>
              <a:rPr lang="ar-SA" dirty="0" smtClean="0">
                <a:cs typeface="B Koodak" pitchFamily="2" charset="-78"/>
              </a:rPr>
              <a:t>باکتریمی با منشاء ناشناخته </a:t>
            </a:r>
            <a:endParaRPr lang="fa-IR" dirty="0" smtClean="0"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Koodak" pitchFamily="2" charset="-78"/>
              </a:rPr>
              <a:t>    3- </a:t>
            </a:r>
            <a:r>
              <a:rPr lang="ar-SA" dirty="0" smtClean="0">
                <a:cs typeface="B Koodak" pitchFamily="2" charset="-78"/>
              </a:rPr>
              <a:t>انسداد سيستم ادراري </a:t>
            </a:r>
            <a:endParaRPr lang="en-US" dirty="0" smtClean="0"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Koodak" pitchFamily="2" charset="-78"/>
              </a:rPr>
              <a:t>    4- </a:t>
            </a:r>
            <a:r>
              <a:rPr lang="ar-SA" dirty="0" smtClean="0">
                <a:cs typeface="B Koodak" pitchFamily="2" charset="-78"/>
              </a:rPr>
              <a:t>پیگيري بيماران با كاتتر دائم </a:t>
            </a:r>
            <a:endParaRPr lang="en-US" dirty="0" smtClean="0">
              <a:cs typeface="B Koodak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Koodak" pitchFamily="2" charset="-78"/>
              </a:rPr>
              <a:t>    5- </a:t>
            </a:r>
            <a:r>
              <a:rPr lang="ar-SA" dirty="0" smtClean="0">
                <a:cs typeface="B Koodak" pitchFamily="2" charset="-78"/>
              </a:rPr>
              <a:t>پیگيري درمان عفونت ادراري قبلي</a:t>
            </a:r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Urine culture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B9BA-7941-4E04-AEF8-8EF7E1B3081C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Culture Media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Sheep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Blood Agar 5%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Count the number of colonies present on the sheep blood agar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EMB 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MacConkey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agar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Columbia-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colisitin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nalidixic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acid (CNA)</a:t>
            </a:r>
          </a:p>
          <a:p>
            <a:pPr lvl="1"/>
            <a:r>
              <a:rPr lang="en-US" dirty="0">
                <a:latin typeface="Times New Roman" pitchFamily="18" charset="0"/>
                <a:cs typeface="Times New Roman" pitchFamily="18" charset="0"/>
              </a:rPr>
              <a:t> For Gram-positive bacteria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2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Specimen processing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4635691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Calibrated loop/surface streak method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Mix the urine gently to avoid foaming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Dip the end of a sterile calibrated loop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(0.01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0.001 ml)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 the urine, to just below the surface and remove vertically</a:t>
            </a: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Use this to inoculate agar plate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spread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maximum of </a:t>
            </a:r>
            <a:r>
              <a: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samples per </a:t>
            </a:r>
            <a:r>
              <a:rPr lang="en-US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9cm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plate is recommended</a:t>
            </a:r>
          </a:p>
        </p:txBody>
      </p:sp>
    </p:spTree>
    <p:extLst>
      <p:ext uri="{BB962C8B-B14F-4D97-AF65-F5344CB8AC3E}">
        <p14:creationId xmlns:p14="http://schemas.microsoft.com/office/powerpoint/2010/main" val="319242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Calibrated Loop Technique</a:t>
            </a:r>
          </a:p>
        </p:txBody>
      </p:sp>
      <p:pic>
        <p:nvPicPr>
          <p:cNvPr id="942083" name="Picture 3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52957"/>
            <a:ext cx="4343400" cy="368103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084" name="Picture 4" descr="DSC037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84800" y="762000"/>
            <a:ext cx="3579813" cy="27813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2085" name="Picture 5" descr="DSC037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5763" y="3695700"/>
            <a:ext cx="3546475" cy="27813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10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Surface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streak procedure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44131" name="Picture 3" descr="Picture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836612"/>
            <a:ext cx="3705225" cy="284517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32" name="Picture 4" descr="DSC0371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9588" y="762000"/>
            <a:ext cx="3297237" cy="27813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33" name="Picture 5" descr="DSC0372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3695700"/>
            <a:ext cx="3155950" cy="27813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4134" name="Picture 6" descr="DSC037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1325" y="3695700"/>
            <a:ext cx="3130550" cy="2781300"/>
          </a:xfrm>
        </p:spPr>
      </p:pic>
    </p:spTree>
    <p:extLst>
      <p:ext uri="{BB962C8B-B14F-4D97-AF65-F5344CB8AC3E}">
        <p14:creationId xmlns:p14="http://schemas.microsoft.com/office/powerpoint/2010/main" val="137204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820" name="Picture 4" descr="DSC062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8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085" name="Picture 5" descr="m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Calibrated Loop</a:t>
            </a:r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544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Platinum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sterile plastic disposable loop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0.001-ml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(1µl) to detect colony count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&gt; 1,000 CFU/ml  .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Sizes: 0.001-ml (1 µl) loop with an inside diameter of 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1.45 ± 0.06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mm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Mostly commonly used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0.01-ml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(10µl) loop to detect colony count &gt; 100 CFU/ml</a:t>
            </a:r>
          </a:p>
        </p:txBody>
      </p:sp>
      <p:pic>
        <p:nvPicPr>
          <p:cNvPr id="4" name="Picture 2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797" y="4267200"/>
            <a:ext cx="294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257800"/>
          </a:xfrm>
        </p:spPr>
        <p:txBody>
          <a:bodyPr>
            <a:normAutofit fontScale="92500" lnSpcReduction="10000"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عفونت ادراري بدون عارضه (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Uncomplicated UTI</a:t>
            </a: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): 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وجود عفونت با وجود سالم بودن ساختمان و عمل دستگاه ادراري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شایعترین بیماريزاي جداشده از کشتهاي ادراري:  </a:t>
            </a:r>
            <a:r>
              <a:rPr lang="en-US" i="1" dirty="0" smtClean="0">
                <a:latin typeface="Times New Roman" pitchFamily="18" charset="0"/>
                <a:cs typeface="B Koodak" pitchFamily="2" charset="-78"/>
              </a:rPr>
              <a:t>E. coli</a:t>
            </a:r>
            <a:endParaRPr lang="fa-IR" i="1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i="1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عفونت ادراري پیچیده (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Complicated UTI</a:t>
            </a: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):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عفونت در دستگاه ادراري دارای اشکال یا اختلال از نظر ساختمان یا عمل 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موارد:</a:t>
            </a:r>
          </a:p>
          <a:p>
            <a:pPr algn="just" rtl="1">
              <a:buFontTx/>
              <a:buChar char="-"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تومور دستگاه ادراري یا سنگ</a:t>
            </a:r>
          </a:p>
          <a:p>
            <a:pPr algn="just" rtl="1">
              <a:buFontTx/>
              <a:buChar char="-"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استفاده از سوند بمدت طولانی</a:t>
            </a:r>
          </a:p>
          <a:p>
            <a:pPr algn="just" rtl="1">
              <a:buFontTx/>
              <a:buChar char="-"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قطع نخاع  </a:t>
            </a:r>
          </a:p>
          <a:p>
            <a:pPr algn="just" rtl="1">
              <a:buFontTx/>
              <a:buChar char="-"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اعمال جراحی بزرگ روي سیستم ادراري</a:t>
            </a:r>
          </a:p>
          <a:p>
            <a:pPr algn="just" rtl="1">
              <a:buFontTx/>
              <a:buChar char="-"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مشکل مادرزادي در ساختمان و عملکرد دستگاه ادراري  و وجود عفونتهاي مکرر، اغلب  با بیش از یک نوع میکروارگانیسم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6038"/>
            <a:ext cx="8763000" cy="102076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Definitions of Terms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Commonly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Used for 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Urinary Tract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Diseases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6227F-7FE6-48B0-A0FE-D1496D2D5FBE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Urine Culture Incubation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For most routine urines,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18 to 24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hours of incubation at 35°C is enough and you can finalize the culture as “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growth at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24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hours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Yeasts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treated urines may not be detected at 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hours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If the urinalysis is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nitrate, leukocyte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esterase / WBC or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Yeasts,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then will incubate the no growth urine an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extra day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5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helid.digicollection.org/documents/who01e/p034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14400" y="152400"/>
            <a:ext cx="67817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Filter- Paper- Dip - Strip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838201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400" dirty="0" smtClean="0">
                <a:cs typeface="B Koodak" pitchFamily="2" charset="-78"/>
              </a:rPr>
              <a:t>در </a:t>
            </a:r>
            <a:r>
              <a:rPr lang="fa-IR" sz="2400" dirty="0" smtClean="0">
                <a:cs typeface="B Koodak" pitchFamily="2" charset="-78"/>
              </a:rPr>
              <a:t>این روش</a:t>
            </a:r>
            <a:r>
              <a:rPr lang="ar-SA" sz="2400" dirty="0" smtClean="0">
                <a:cs typeface="B Koodak" pitchFamily="2" charset="-78"/>
              </a:rPr>
              <a:t> از نوار كاغذي صافي با ابعاد مشخص استفاده ميگردد</a:t>
            </a:r>
            <a:r>
              <a:rPr lang="fa-IR" sz="2400" dirty="0" smtClean="0">
                <a:cs typeface="B Koodak" pitchFamily="2" charset="-78"/>
              </a:rPr>
              <a:t>.</a:t>
            </a:r>
            <a:r>
              <a:rPr lang="ar-SA" sz="2400" dirty="0" smtClean="0">
                <a:cs typeface="B Koodak" pitchFamily="2" charset="-78"/>
              </a:rPr>
              <a:t> كاغذ صافي استريل مستطيلي شكل </a:t>
            </a:r>
            <a:r>
              <a:rPr lang="fa-IR" sz="2400" dirty="0" smtClean="0">
                <a:cs typeface="B Koodak" pitchFamily="2" charset="-78"/>
              </a:rPr>
              <a:t>را </a:t>
            </a:r>
            <a:r>
              <a:rPr lang="ar-SA" sz="2400" dirty="0" smtClean="0">
                <a:cs typeface="B Koodak" pitchFamily="2" charset="-78"/>
              </a:rPr>
              <a:t>در ادرار فرو برده و بر روي محيط كشت داخل پليت انتقال </a:t>
            </a:r>
            <a:r>
              <a:rPr lang="fa-IR" sz="2400" dirty="0" smtClean="0">
                <a:cs typeface="B Koodak" pitchFamily="2" charset="-78"/>
              </a:rPr>
              <a:t>داده می شود </a:t>
            </a:r>
            <a:r>
              <a:rPr lang="ar-SA" sz="2400" dirty="0" smtClean="0">
                <a:cs typeface="B Koodak" pitchFamily="2" charset="-78"/>
              </a:rPr>
              <a:t>و با توجه به رشد باكتريها آن را بررسي </a:t>
            </a:r>
            <a:r>
              <a:rPr lang="fa-IR" sz="2400" dirty="0" smtClean="0">
                <a:cs typeface="B Koodak" pitchFamily="2" charset="-78"/>
              </a:rPr>
              <a:t>می گردد.</a:t>
            </a:r>
            <a:endParaRPr lang="en-US" sz="2400" dirty="0">
              <a:cs typeface="B Koodak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601E-0843-401D-B186-B4C63382BF4C}" type="datetime1">
              <a:rPr lang="en-US" smtClean="0"/>
              <a:t>10/11/2018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715000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نکات مهم در تفسیر نتایج کشت: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1. عوامل مرتبط با بیمار ( سن، جنسیت، علائم بالینی و مصرف آنتی بیوتیک)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2. نتیجۀ آزمون میکروسکوپی رسوب ادرار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3. شرایط باکتري رشد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یافته روي پلیت (تنوع کلنی رشدکرده یا خلوص کشت، تعداد باکتري و نوع باکتري رشد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یافته)</a:t>
            </a:r>
          </a:p>
          <a:p>
            <a:pPr algn="just" rtl="1">
              <a:buNone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4. روش نمونه برداري.</a:t>
            </a:r>
          </a:p>
          <a:p>
            <a:pPr algn="just" rtl="1"/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جداول زیادي براي تفسیر نتایج کشت ادرار در کتابهاي مختلف مرجع آورده شده اند که مبناي تفسیر آنها بر سه محور زیر است: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تعداد کلنی، خلوص کشت و رشد غالب یک یا دو نوع باکتري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تعداد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WBC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(پیوري)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علامت دار یا بدون علامت بودن بیمار</a:t>
            </a:r>
            <a:endParaRPr lang="en-US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B Koodak" pitchFamily="2" charset="-78"/>
              </a:rPr>
              <a:t>تفسیر نتایج ادرار</a:t>
            </a: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32F4A-7BAC-4708-8B17-BF287712A45E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638800"/>
          </a:xfrm>
        </p:spPr>
        <p:txBody>
          <a:bodyPr>
            <a:normAutofit fontScale="70000" lnSpcReduction="20000"/>
          </a:bodyPr>
          <a:lstStyle/>
          <a:p>
            <a:pPr algn="just" rtl="1">
              <a:lnSpc>
                <a:spcPct val="120000"/>
              </a:lnSpc>
            </a:pPr>
            <a:r>
              <a:rPr lang="fa-IR" sz="36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بیماران سرپایی با سن زیر 65 سال:</a:t>
            </a:r>
          </a:p>
          <a:p>
            <a:pPr algn="just" rtl="1"/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کشت با لوپ </a:t>
            </a: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0.001 ml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، انکوباسیون 24-18 ساعت</a:t>
            </a:r>
          </a:p>
          <a:p>
            <a:pPr algn="just" rtl="1"/>
            <a:endParaRPr lang="fa-IR" sz="17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FontTx/>
              <a:buChar char="-"/>
            </a:pPr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یک نوع باکتری،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&gt;10</a:t>
            </a:r>
            <a:r>
              <a:rPr lang="en-US" sz="3600" baseline="30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4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تشخیص کامل + آنتی بیوگرام</a:t>
            </a:r>
          </a:p>
          <a:p>
            <a:pPr algn="just" rtl="1">
              <a:lnSpc>
                <a:spcPct val="120000"/>
              </a:lnSpc>
              <a:buFontTx/>
              <a:buChar char="-"/>
            </a:pPr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یک نوع باکتری، 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&lt;10</a:t>
            </a:r>
            <a:r>
              <a:rPr lang="en-US" sz="3600" baseline="30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4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ml</a:t>
            </a:r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شناسایی توصیفی براساس شکل کلنی (</a:t>
            </a: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minimal identification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)</a:t>
            </a:r>
          </a:p>
          <a:p>
            <a:pPr algn="just" rtl="1">
              <a:lnSpc>
                <a:spcPct val="120000"/>
              </a:lnSpc>
              <a:buFontTx/>
              <a:buChar char="-"/>
            </a:pPr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یک نوع باکتری ≥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sz="3600" baseline="30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3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 در زن جوان 30-15 سال و مردان با علائم عفونت ادراری: 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تشخیص کامل + آنتی بیوگرام</a:t>
            </a:r>
          </a:p>
          <a:p>
            <a:pPr algn="just" rtl="1">
              <a:buFontTx/>
              <a:buChar char="-"/>
            </a:pPr>
            <a:endParaRPr lang="fa-IR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lnSpc>
                <a:spcPct val="120000"/>
              </a:lnSpc>
              <a:buFontTx/>
              <a:buChar char="-"/>
            </a:pPr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دو نوع باکتری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: هر کدام که &gt;</a:t>
            </a: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sz="3600" baseline="30000" dirty="0" smtClean="0"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باشد، تشخیص کامل + آنتی بیوگرام،  هر کدام که &lt; </a:t>
            </a: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sz="3600" baseline="30000" dirty="0" smtClean="0"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minimal identification</a:t>
            </a:r>
            <a:endParaRPr lang="fa-IR" sz="36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FontTx/>
              <a:buChar char="-"/>
            </a:pPr>
            <a:endParaRPr lang="fa-IR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FontTx/>
              <a:buChar char="-"/>
            </a:pPr>
            <a:r>
              <a:rPr lang="fa-IR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سه نوع باکتری و یا بیشتر: 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آلودگی احتمالی و تکرار </a:t>
            </a:r>
          </a:p>
          <a:p>
            <a:pPr marL="109728" indent="0" algn="just">
              <a:lnSpc>
                <a:spcPct val="120000"/>
              </a:lnSpc>
              <a:buNone/>
            </a:pP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 Multiple bacterial </a:t>
            </a:r>
            <a:r>
              <a:rPr lang="en-US" sz="3600" dirty="0" err="1" smtClean="0">
                <a:latin typeface="Times New Roman" pitchFamily="18" charset="0"/>
                <a:cs typeface="B Koodak" pitchFamily="2" charset="-78"/>
              </a:rPr>
              <a:t>morphotypes</a:t>
            </a: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 are present, suggesting</a:t>
            </a:r>
            <a:r>
              <a:rPr lang="fa-IR" sz="36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sz="3600" dirty="0" smtClean="0">
                <a:latin typeface="Times New Roman" pitchFamily="18" charset="0"/>
                <a:cs typeface="B Koodak" pitchFamily="2" charset="-78"/>
              </a:rPr>
              <a:t>contamination; please repeat sampling</a:t>
            </a:r>
            <a:endParaRPr lang="fa-IR" sz="3600" dirty="0" smtClean="0">
              <a:latin typeface="Times New Roman" pitchFamily="18" charset="0"/>
              <a:cs typeface="B Koodak" pitchFamily="2" charset="-78"/>
            </a:endParaRPr>
          </a:p>
          <a:p>
            <a:pPr algn="r" rtl="1">
              <a:buFontTx/>
              <a:buChar char="-"/>
            </a:pPr>
            <a:endParaRPr lang="fa-IR" dirty="0" smtClean="0">
              <a:cs typeface="B Koodak" pitchFamily="2" charset="-78"/>
            </a:endParaRPr>
          </a:p>
          <a:p>
            <a:pPr algn="r" rtl="1">
              <a:buFontTx/>
              <a:buChar char="-"/>
            </a:pPr>
            <a:endParaRPr lang="en-US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effectLst/>
                <a:latin typeface="Times New Roman" pitchFamily="18" charset="0"/>
                <a:cs typeface="B Koodak" pitchFamily="2" charset="-78"/>
              </a:rPr>
              <a:t>تفسیر نتایج کشت ادرار</a:t>
            </a: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26E7-AA2F-4BDC-BC18-837F89DC2649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759306"/>
            <a:ext cx="8839200" cy="5793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افراد بالای 65 سال که نمونه ادرار توسط خودشان جمع آوری شده و تمام بیماران بستری در بیمارستان و بیماران دارای سوند ادراری: </a:t>
            </a:r>
          </a:p>
          <a:p>
            <a:pPr algn="just" rtl="1">
              <a:buFont typeface="Arial" pitchFamily="34" charset="0"/>
              <a:buChar char="•"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زمان انکوباسیون 72-36 ساعت</a:t>
            </a:r>
          </a:p>
          <a:p>
            <a:pPr algn="just" rtl="1"/>
            <a:endParaRPr lang="fa-IR" sz="10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FontTx/>
              <a:buChar char="-"/>
            </a:pP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یک نوع باکتری،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&gt;10</a:t>
            </a:r>
            <a:r>
              <a:rPr lang="en-US" sz="2400" baseline="30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4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 : 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تشخیص کامل + آنتی بیوگرام</a:t>
            </a:r>
          </a:p>
          <a:p>
            <a:pPr algn="just" rtl="1">
              <a:buFontTx/>
              <a:buChar char="-"/>
            </a:pP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یک نوع باکتری،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&lt;10</a:t>
            </a:r>
            <a:r>
              <a:rPr lang="en-US" sz="2400" baseline="30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4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ml</a:t>
            </a: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 : 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شناسایی توصیفی براساس شکل کلنی (</a:t>
            </a:r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minimal identification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)</a:t>
            </a:r>
          </a:p>
          <a:p>
            <a:pPr algn="just" rtl="1">
              <a:buFontTx/>
              <a:buChar char="-"/>
            </a:pPr>
            <a:endParaRPr lang="fa-IR" sz="500" b="1" dirty="0">
              <a:solidFill>
                <a:srgbClr val="FF0000"/>
              </a:solidFill>
              <a:latin typeface="Times New Roman" pitchFamily="18" charset="0"/>
              <a:ea typeface="+mj-ea"/>
              <a:cs typeface="B Koodak" pitchFamily="2" charset="-78"/>
            </a:endParaRPr>
          </a:p>
          <a:p>
            <a:pPr algn="just" rtl="1">
              <a:buFontTx/>
              <a:buChar char="-"/>
            </a:pP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دو نوع باکتری: 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هر کدام که &gt;</a:t>
            </a:r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sz="2400" baseline="30000" dirty="0" smtClean="0"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باشد، </a:t>
            </a:r>
            <a:r>
              <a:rPr lang="fa-IR" sz="2400" dirty="0">
                <a:latin typeface="Times New Roman" pitchFamily="18" charset="0"/>
                <a:cs typeface="B Koodak" pitchFamily="2" charset="-78"/>
              </a:rPr>
              <a:t>تشخیص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کامل + آنتی بیوگرام </a:t>
            </a:r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;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هر کدام که &lt; </a:t>
            </a:r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sz="2400" baseline="30000" dirty="0" smtClean="0"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باشد:  </a:t>
            </a:r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minimal identification</a:t>
            </a:r>
            <a:endParaRPr lang="fa-IR" sz="2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FontTx/>
              <a:buChar char="-"/>
            </a:pPr>
            <a:endParaRPr lang="fa-IR" sz="105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سه نوع باکتری و یا بیشتر: 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آلودگی احتمالی و تکرار ( در صورت  نمونه گیری صحیح، طبیعی بودن نتیجه ادرار کامل)  در غیر اینصورت مشورت با پزشک معالج و شناسایی ارگانیسمها براساس شکل ظاهري کلنی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 Multiple bacterial </a:t>
            </a:r>
            <a:r>
              <a:rPr lang="en-US" sz="2400" dirty="0" err="1" smtClean="0">
                <a:latin typeface="Times New Roman" pitchFamily="18" charset="0"/>
                <a:cs typeface="B Koodak" pitchFamily="2" charset="-78"/>
              </a:rPr>
              <a:t>morphotypes</a:t>
            </a:r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 are present, suggesting contamination; please repeat sampling</a:t>
            </a:r>
            <a:endParaRPr lang="fa-IR" sz="2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sz="2000" dirty="0" smtClean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5418"/>
            <a:ext cx="4648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fa-IR" sz="32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B Koodak" pitchFamily="2" charset="-78"/>
              </a:rPr>
              <a:t>تفسیر نتایج کشت ادرار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+mj-ea"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B4AB-FABE-4917-970B-9325B282D335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ادرار با روش جراحی، سوپراپوبیک، کیسه ادرار نوزادان زیر 2 سال:</a:t>
            </a:r>
          </a:p>
          <a:p>
            <a:pPr algn="just" rtl="1">
              <a:buFontTx/>
              <a:buChar char="-"/>
            </a:pPr>
            <a:r>
              <a:rPr lang="fa-IR" dirty="0" smtClean="0">
                <a:latin typeface="Times New Roman" pitchFamily="18" charset="0"/>
                <a:cs typeface="B Koodak" pitchFamily="2" charset="-78"/>
              </a:rPr>
              <a:t>کشت با لوپ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0.01ml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، انکوباسیون 72-48 ساعت</a:t>
            </a:r>
          </a:p>
          <a:p>
            <a:pPr algn="just" rtl="1">
              <a:buFontTx/>
              <a:buChar char="-"/>
            </a:pPr>
            <a:endParaRPr lang="en-US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یک نوع باکتری، &gt;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3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تشخیص کامل + آنتی بیوگرام</a:t>
            </a:r>
          </a:p>
          <a:p>
            <a:pPr algn="just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یک نوع باکتری ، &lt;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baseline="30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3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/ ml</a:t>
            </a:r>
            <a:r>
              <a:rPr lang="fa-I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Minimal identification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sz="1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دو نوع باکتری: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هر کدام که &gt;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B Koodak" pitchFamily="2" charset="-78"/>
              </a:rPr>
              <a:t>3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باشد: تشخیص کامل + آنتی بیوگرام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;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هر کدام &lt;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B Koodak" pitchFamily="2" charset="-78"/>
              </a:rPr>
              <a:t>3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/ ml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باشد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Minimal identification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fa-IR" sz="20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B Koodak" pitchFamily="2" charset="-78"/>
              </a:rPr>
              <a:t>سه نوع باکتری و یا بیشتر: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هر کدام که ≥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B Koodak" pitchFamily="2" charset="-78"/>
              </a:rPr>
              <a:t>4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باشد، تشخیص کامل و مشورت با پزشک معالج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;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هر کدام که &lt;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B Koodak" pitchFamily="2" charset="-78"/>
              </a:rPr>
              <a:t>4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/ml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باشد.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Minimal identification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endParaRPr lang="en-US" dirty="0" smtClean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effectLst/>
                <a:latin typeface="Times New Roman" pitchFamily="18" charset="0"/>
                <a:cs typeface="B Koodak" pitchFamily="2" charset="-78"/>
              </a:rPr>
              <a:t>تفسیر نتایج کشت ادرار</a:t>
            </a: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08D9-378F-4B21-8E13-F95D35991523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635691"/>
          </a:xfrm>
        </p:spPr>
        <p:txBody>
          <a:bodyPr>
            <a:normAutofit lnSpcReduction="10000"/>
          </a:bodyPr>
          <a:lstStyle/>
          <a:p>
            <a:pPr algn="just" rtl="1"/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 در کشت &lt;10</a:t>
            </a:r>
            <a:r>
              <a:rPr lang="fa-IR" sz="2800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2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باکتری رشد کرده و بدون وجود پیوری، علائم بالینی وجود دارد: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عفونت کلامیدیایی و یا ویروسی (کشت ادرار، اورترا و یا سرویکس توصیه میشود)</a:t>
            </a:r>
          </a:p>
          <a:p>
            <a:pPr algn="just" rtl="1"/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اگردر کشت &lt;10</a:t>
            </a:r>
            <a:r>
              <a:rPr lang="fa-IR" sz="2800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2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باکتری رشد کرده و با وجود پیوری، علائم بالینی وجود ندارد: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پیوری اسپتیک مانند دهیدراسیون</a:t>
            </a:r>
          </a:p>
          <a:p>
            <a:pPr algn="just" rtl="1"/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اگردر کشت &lt;10</a:t>
            </a:r>
            <a:r>
              <a:rPr lang="fa-IR" sz="2800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2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باکتری رشد کرده و هم پیوری و هم علائم بالینی وجود دارد: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سندرم اورترال، گنوره آ، کلامیدیا، مایکوپلاسما، اوره آ پلاسما (کشت اورترا و یا ترشح واژن توصیه می شود). درمان آنتی بیوتیکی آغاز می شود.</a:t>
            </a: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effectLst/>
                <a:cs typeface="B Koodak" pitchFamily="2" charset="-78"/>
              </a:rPr>
              <a:t>تفسیر نتایج کشت ادرار براساس تعداد باکتري، پیوري و علائم بالینی</a:t>
            </a:r>
            <a:endParaRPr lang="en-US" sz="28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32873-361A-4CB9-88EC-70E564426C35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257800"/>
          </a:xfrm>
        </p:spPr>
        <p:txBody>
          <a:bodyPr>
            <a:noAutofit/>
          </a:bodyPr>
          <a:lstStyle/>
          <a:p>
            <a:pPr algn="just" rtl="1"/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 در کشت تعداد باکتری  ≥ 10</a:t>
            </a:r>
            <a:r>
              <a:rPr lang="fa-IR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تا 10</a:t>
            </a:r>
            <a:r>
              <a:rPr lang="fa-IR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 ولی علائم بالینی و پیوری وجود ندارد: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کلونیزاسیون  و یا آلودگی با فلور طبیعی</a:t>
            </a:r>
          </a:p>
          <a:p>
            <a:pPr algn="just" rtl="1"/>
            <a:endParaRPr lang="fa-IR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 در کشت تعداد باکتری  ≥ 10</a:t>
            </a:r>
            <a:r>
              <a:rPr lang="fa-IR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تا 10</a:t>
            </a:r>
            <a:r>
              <a:rPr lang="fa-IR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 و بدون وجود پیوری، فقط علائم بالینی دیده شود: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عفونت کلامیدیایی، گنوره و یا بیمار درحال درمان             آنتی بیوتیکی است ( بعد از یک هفته در صورت ادامه علائم بالینی، مجددا نمونه گیری شود)</a:t>
            </a:r>
          </a:p>
          <a:p>
            <a:pPr algn="just" rtl="1"/>
            <a:endParaRPr lang="fa-IR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اگردر کشت تعداد باکتری  ≥ 10</a:t>
            </a:r>
            <a:r>
              <a:rPr lang="fa-IR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تا 10</a:t>
            </a:r>
            <a:r>
              <a:rPr lang="fa-IR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 ولی با وجود پیوری، علائم بالینی وجود ندارد: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باکتریوری بدون علامت، درمان قبلی آنتی بیوتیکی</a:t>
            </a:r>
          </a:p>
          <a:p>
            <a:pPr algn="just" rtl="1"/>
            <a:endParaRPr lang="fa-IR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اگردر کشت تعداد باکتری  ≥ 10</a:t>
            </a:r>
            <a:r>
              <a:rPr lang="fa-IR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تا 10</a:t>
            </a:r>
            <a:r>
              <a:rPr lang="fa-IR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fa-IR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 و هم پیوری و هم علائم بالینی دیده می شود: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باکتریوری با علامت</a:t>
            </a:r>
            <a:endParaRPr lang="en-US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solidFill>
                  <a:srgbClr val="FF0000"/>
                </a:solidFill>
                <a:effectLst/>
                <a:cs typeface="B Koodak" pitchFamily="2" charset="-78"/>
              </a:rPr>
              <a:t>تفسیر نتایج کشت ادرار براساس تعداد باکتري، پیوري و علائم بالینی</a:t>
            </a:r>
            <a:endParaRPr lang="en-US" sz="28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916D-42F2-454F-B4B0-8F88ED7B104C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5029200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 تعداد باکتری ≥10</a:t>
            </a:r>
            <a:r>
              <a:rPr lang="fa-IR" sz="2800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 ولی پیوری و علائم بالینی مشاهده نمی شود: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باکتریوری بدون علامت ( مانند حاملگی  و سالمندی)، آلودگی و یا عفونت موقت</a:t>
            </a:r>
          </a:p>
          <a:p>
            <a:pPr algn="r" rtl="1"/>
            <a:endParaRPr lang="fa-IR" sz="1050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 تعداد باکتری ≥10</a:t>
            </a:r>
            <a:r>
              <a:rPr lang="fa-IR" sz="2800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 ولی بدون وجود پیوری فقط علائم بالینی مشاهده می شود: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سیستیت، پیلونفریت</a:t>
            </a:r>
          </a:p>
          <a:p>
            <a:pPr algn="r" rtl="1"/>
            <a:endParaRPr lang="fa-IR" sz="1200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 تعداد باکتری ≥10</a:t>
            </a:r>
            <a:r>
              <a:rPr lang="fa-IR" sz="2800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 و با وجود پیوری، علائم بالینی وجود ندارد: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باکتریوری بدون علامت (مانند حاملگی و سالمندی)</a:t>
            </a:r>
          </a:p>
          <a:p>
            <a:pPr algn="r" rtl="1"/>
            <a:endParaRPr lang="fa-IR" sz="1200" dirty="0" smtClean="0">
              <a:latin typeface="Times New Roman" pitchFamily="18" charset="0"/>
              <a:cs typeface="B Koodak" pitchFamily="2" charset="-78"/>
            </a:endParaRPr>
          </a:p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اگر تعداد باکتری ≥10</a:t>
            </a:r>
            <a:r>
              <a:rPr lang="fa-IR" sz="2800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 و هم پیوری و هم علائم بالینی مشاهده می شود: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سیستیت، پیلونفریت</a:t>
            </a:r>
            <a:endParaRPr lang="en-US" sz="2800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>
                <a:solidFill>
                  <a:srgbClr val="FF0000"/>
                </a:solidFill>
                <a:effectLst/>
                <a:cs typeface="B Koodak" pitchFamily="2" charset="-78"/>
              </a:rPr>
              <a:t>تفسیر نتایج کشت ادرار براساس تعداد باکتري، پیوري و علائم بالینی</a:t>
            </a:r>
            <a:endParaRPr lang="en-US" sz="28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49EA8-8BC1-4566-9D5E-42611673530A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ctr" rtl="1"/>
            <a:r>
              <a:rPr lang="fa-IR" sz="2800" dirty="0" smtClean="0">
                <a:solidFill>
                  <a:srgbClr val="FF0000"/>
                </a:solidFill>
                <a:cs typeface="B Koodak" pitchFamily="2" charset="-78"/>
              </a:rPr>
              <a:t>تفسیر نتایج کشت ادرار براساس تعداد باکتري، پیوري و علائم بالینی</a:t>
            </a:r>
            <a:endParaRPr lang="en-US" sz="2800" dirty="0">
              <a:solidFill>
                <a:srgbClr val="FF0000"/>
              </a:solidFill>
              <a:cs typeface="B Koodak" pitchFamily="2" charset="-78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11792" t="16255" r="53491" b="9639"/>
          <a:stretch/>
        </p:blipFill>
        <p:spPr bwMode="auto">
          <a:xfrm>
            <a:off x="0" y="1066800"/>
            <a:ext cx="9143999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45C00-39C3-48F3-80A8-DE24E1DBEEFF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/>
          </a:bodyPr>
          <a:lstStyle/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باکتریوري: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وجود اوروپاتوژنها (بیماريزاهاي ادراری) عامل عفونت ادراری در ادرار </a:t>
            </a:r>
          </a:p>
          <a:p>
            <a:pPr algn="just" rtl="1"/>
            <a:endParaRPr lang="fa-IR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باکتریوري بدون علامت: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شایع در افراد مسن و زنان حامله (با اهمیت در زنان حامله). 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عفونتهاي ادراري بدون علامت می تواند موجب زایمان زودرس و پارگی کیسۀ آب و گاهی سقط جنین شود.</a:t>
            </a:r>
          </a:p>
          <a:p>
            <a:pPr algn="just" rtl="1"/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پیوري: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وجود گلبولهاي سفید در ادرار 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در یک گسترة مرطوب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Wet mount)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) از رسوب ادرار سانتریفوژ شده تعداد   5 &lt; لکوسیت در هر میدان میکروسکوپی با درشت نمایی زیاد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(40X)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دیده می شود (معادل 50&lt; لکوسیت در هر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mm</a:t>
            </a:r>
            <a:r>
              <a:rPr lang="en-US" baseline="30000" dirty="0" smtClean="0">
                <a:latin typeface="Times New Roman" pitchFamily="18" charset="0"/>
                <a:cs typeface="B Koodak" pitchFamily="2" charset="-78"/>
              </a:rPr>
              <a:t>3</a:t>
            </a:r>
            <a:r>
              <a:rPr lang="fa-IR" baseline="300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ادرار ).</a:t>
            </a: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3855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Definitions of Terms Commonly Used for Urinary Tract Diseases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34A27-6069-43DE-871E-357EB9BECC45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1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5029200"/>
          </a:xfrm>
        </p:spPr>
        <p:txBody>
          <a:bodyPr>
            <a:normAutofit/>
          </a:bodyPr>
          <a:lstStyle/>
          <a:p>
            <a:pPr algn="just" rtl="1"/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800" b="1" i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استافیلوکوك اورئوس: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در صورتی که به طور خالص در محیط کشت رشد نماید، 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صرفنظر از تعداد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آن به عنوان یک عفونت بارز تلقی میشود.</a:t>
            </a:r>
          </a:p>
          <a:p>
            <a:pPr algn="just" rtl="1"/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28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قارچ در کشت ادرار: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به هر تعداد که باشد باید به پزشک گزارش داده شود (ذکر کلنی کانت ضروري است) و در صورتی که کشتهاي ادرار خالص </a:t>
            </a:r>
            <a:r>
              <a:rPr lang="fa-IR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تعداد قارچ ≥10</a:t>
            </a:r>
            <a:r>
              <a:rPr lang="fa-IR" sz="2800" baseline="300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5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وجود داشته باشد تعیین گونه لازم است.</a:t>
            </a:r>
          </a:p>
          <a:p>
            <a:pPr algn="just" rtl="1">
              <a:buNone/>
            </a:pP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- لازم به ذکر است که کاندیداها معمولاً پس از 2 روز در محیطهاي کشت معمولی رشد میکنند</a:t>
            </a:r>
            <a:r>
              <a:rPr lang="fa-IR" sz="2800" dirty="0" smtClean="0">
                <a:cs typeface="B Koodak" pitchFamily="2" charset="-78"/>
              </a:rPr>
              <a:t>.</a:t>
            </a:r>
            <a:endParaRPr lang="en-US" sz="2800" dirty="0"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B Koodak" pitchFamily="2" charset="-78"/>
              </a:rPr>
              <a:t>کشت ادرار- تعیین هویت و سنجش حساسیت</a:t>
            </a:r>
            <a:endParaRPr lang="en-US" sz="3200" dirty="0">
              <a:solidFill>
                <a:srgbClr val="FF0000"/>
              </a:solidFill>
              <a:effectLst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CFFEB-EB3D-41E4-A9D1-B9D548DF7D36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410200"/>
          </a:xfrm>
        </p:spPr>
        <p:txBody>
          <a:bodyPr>
            <a:normAutofit/>
          </a:bodyPr>
          <a:lstStyle/>
          <a:p>
            <a:pPr algn="just" rtl="1"/>
            <a:r>
              <a:rPr lang="fa-IR" sz="24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استرپتوکوك گروه ب (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GBS</a:t>
            </a:r>
            <a:r>
              <a:rPr lang="fa-IR" sz="24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): 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به خصوص در زنانی که در سن بارداري قرار دارند علاوه بر ایجاد عفونت ادراري باعث آلودگی نوزاد در ضمن عبور از کانال زایمان و ایجاد تبهاي بعد از زایمان میشود. </a:t>
            </a: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 - جدا سازی این ارگانیسم از کشت ادرار این افراد باید با اهمیت تلقی شود. </a:t>
            </a: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 - در افراد مبتلا به دیابت جداسازي این گونه استرپتوکوك ممکن است نشانه عفونت ادراري باشد.</a:t>
            </a:r>
          </a:p>
          <a:p>
            <a:pPr algn="just" rtl="1"/>
            <a:endParaRPr lang="fa-IR" sz="12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2400" b="1" i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پسودوموناس آئروژینوزا: 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در بیماران مبتلا به دیابت یا کسانی که به نوعی بیماري زمینه اي دارند و به خصوص در بیماران با نقص سیستم ایمنی یا بستري در بیمارستانها یا کسانی که پیوند کلیه دارند از جمله یوروپاتوژنها است.</a:t>
            </a:r>
          </a:p>
          <a:p>
            <a:pPr algn="just" rtl="1"/>
            <a:endParaRPr lang="fa-IR" sz="16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24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اَسینتوباکترها و گونه هاي پسودوموناس</a:t>
            </a:r>
            <a:r>
              <a:rPr lang="fa-IR" sz="2400" b="1" i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در بیماران بستري و داراي کاتتر ادراري باکتريهایی ممکن است عامل عفونتهاي ادراري بیمارستانی باشند.</a:t>
            </a:r>
            <a:endParaRPr lang="en-US" sz="2400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effectLst/>
                <a:latin typeface="Times New Roman" pitchFamily="18" charset="0"/>
                <a:cs typeface="B Koodak" pitchFamily="2" charset="-78"/>
              </a:rPr>
              <a:t>کشت ادرار- تعیین هویت و سنجش حساسیت</a:t>
            </a: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8D4-DDE1-4730-B635-A2271231111D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525963"/>
          </a:xfrm>
        </p:spPr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جنسهاي غیرشایع مانند سالمونلا، آئروموناس، و ویبریو: 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به هر تعداد از کشت ادرار باید گزارش شود.</a:t>
            </a:r>
          </a:p>
          <a:p>
            <a:pPr algn="just" rtl="1"/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بعضی اوقات تکثیر بیش از حد </a:t>
            </a:r>
            <a:r>
              <a:rPr lang="fa-IR" sz="28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باکتريهاي بی هوازي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و درگیري </a:t>
            </a:r>
            <a:r>
              <a:rPr lang="fa-IR" sz="2800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ویروسی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دستگاه ادراري نیز سندروم اورتریت را ایجاد میکند که در آزمایشگاههاي معمولی قابل تشخیص و شناسایی نیستند.</a:t>
            </a:r>
            <a:endParaRPr lang="en-US" sz="2800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effectLst/>
                <a:latin typeface="Times New Roman" pitchFamily="18" charset="0"/>
                <a:cs typeface="B Koodak" pitchFamily="2" charset="-78"/>
              </a:rPr>
              <a:t>کشت ادرار- تعیین هویت و سنجش حساسیت</a:t>
            </a:r>
            <a:endParaRPr lang="en-US" sz="3200" dirty="0">
              <a:solidFill>
                <a:srgbClr val="FF0000"/>
              </a:solidFill>
              <a:effectLst/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935EC-29EC-4989-9EC2-9D8210E64CCA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1222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solidFill>
                  <a:srgbClr val="FF0000"/>
                </a:solidFill>
                <a:latin typeface="Times New Roman" pitchFamily="18" charset="0"/>
                <a:cs typeface="B Koodak" pitchFamily="2" charset="-78"/>
              </a:rPr>
              <a:t>کشت ادرار- تعیین هویت و سنجش حساسیت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B Koodak" pitchFamily="2" charset="-7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53379" t="30379" r="11995" b="8191"/>
          <a:stretch>
            <a:fillRect/>
          </a:stretch>
        </p:blipFill>
        <p:spPr bwMode="auto">
          <a:xfrm>
            <a:off x="0" y="819955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1BEA0-FF93-4058-AA81-4A04AA7A6450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842" name="Picture 2" descr="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843" name="AutoShape 3"/>
          <p:cNvSpPr>
            <a:spLocks noChangeArrowheads="1"/>
          </p:cNvSpPr>
          <p:nvPr/>
        </p:nvSpPr>
        <p:spPr bwMode="auto">
          <a:xfrm>
            <a:off x="250825" y="836613"/>
            <a:ext cx="360363" cy="71437"/>
          </a:xfrm>
          <a:prstGeom prst="rightArrow">
            <a:avLst>
              <a:gd name="adj1" fmla="val 50000"/>
              <a:gd name="adj2" fmla="val 126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44" name="AutoShape 4"/>
          <p:cNvSpPr>
            <a:spLocks noChangeArrowheads="1"/>
          </p:cNvSpPr>
          <p:nvPr/>
        </p:nvSpPr>
        <p:spPr bwMode="auto">
          <a:xfrm>
            <a:off x="0" y="1628775"/>
            <a:ext cx="611188" cy="71438"/>
          </a:xfrm>
          <a:prstGeom prst="rightArrow">
            <a:avLst>
              <a:gd name="adj1" fmla="val 50000"/>
              <a:gd name="adj2" fmla="val 2138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45" name="AutoShape 5"/>
          <p:cNvSpPr>
            <a:spLocks noChangeArrowheads="1"/>
          </p:cNvSpPr>
          <p:nvPr/>
        </p:nvSpPr>
        <p:spPr bwMode="auto">
          <a:xfrm>
            <a:off x="0" y="2492375"/>
            <a:ext cx="539750" cy="73025"/>
          </a:xfrm>
          <a:prstGeom prst="rightArrow">
            <a:avLst>
              <a:gd name="adj1" fmla="val 50000"/>
              <a:gd name="adj2" fmla="val 1847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46" name="AutoShape 6"/>
          <p:cNvSpPr>
            <a:spLocks noChangeArrowheads="1"/>
          </p:cNvSpPr>
          <p:nvPr/>
        </p:nvSpPr>
        <p:spPr bwMode="auto">
          <a:xfrm>
            <a:off x="1476375" y="3644900"/>
            <a:ext cx="647700" cy="71438"/>
          </a:xfrm>
          <a:prstGeom prst="rightArrow">
            <a:avLst>
              <a:gd name="adj1" fmla="val 50000"/>
              <a:gd name="adj2" fmla="val 2266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47" name="AutoShape 7"/>
          <p:cNvSpPr>
            <a:spLocks noChangeArrowheads="1"/>
          </p:cNvSpPr>
          <p:nvPr/>
        </p:nvSpPr>
        <p:spPr bwMode="auto">
          <a:xfrm>
            <a:off x="1476375" y="4149725"/>
            <a:ext cx="647700" cy="71438"/>
          </a:xfrm>
          <a:prstGeom prst="rightArrow">
            <a:avLst>
              <a:gd name="adj1" fmla="val 50000"/>
              <a:gd name="adj2" fmla="val 2266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48" name="AutoShape 8"/>
          <p:cNvSpPr>
            <a:spLocks noChangeArrowheads="1"/>
          </p:cNvSpPr>
          <p:nvPr/>
        </p:nvSpPr>
        <p:spPr bwMode="auto">
          <a:xfrm>
            <a:off x="1403350" y="4508500"/>
            <a:ext cx="504825" cy="73025"/>
          </a:xfrm>
          <a:prstGeom prst="rightArrow">
            <a:avLst>
              <a:gd name="adj1" fmla="val 50000"/>
              <a:gd name="adj2" fmla="val 1728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49" name="AutoShape 9"/>
          <p:cNvSpPr>
            <a:spLocks noChangeArrowheads="1"/>
          </p:cNvSpPr>
          <p:nvPr/>
        </p:nvSpPr>
        <p:spPr bwMode="auto">
          <a:xfrm>
            <a:off x="1547813" y="4941888"/>
            <a:ext cx="503237" cy="142875"/>
          </a:xfrm>
          <a:prstGeom prst="rightArrow">
            <a:avLst>
              <a:gd name="adj1" fmla="val 50000"/>
              <a:gd name="adj2" fmla="val 880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50" name="AutoShape 10"/>
          <p:cNvSpPr>
            <a:spLocks noChangeArrowheads="1"/>
          </p:cNvSpPr>
          <p:nvPr/>
        </p:nvSpPr>
        <p:spPr bwMode="auto">
          <a:xfrm>
            <a:off x="1476375" y="5300663"/>
            <a:ext cx="574675" cy="73025"/>
          </a:xfrm>
          <a:prstGeom prst="rightArrow">
            <a:avLst>
              <a:gd name="adj1" fmla="val 50000"/>
              <a:gd name="adj2" fmla="val 1967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9851" name="AutoShape 11"/>
          <p:cNvSpPr>
            <a:spLocks noChangeArrowheads="1"/>
          </p:cNvSpPr>
          <p:nvPr/>
        </p:nvSpPr>
        <p:spPr bwMode="auto">
          <a:xfrm>
            <a:off x="1476375" y="5876925"/>
            <a:ext cx="574675" cy="73025"/>
          </a:xfrm>
          <a:prstGeom prst="rightArrow">
            <a:avLst>
              <a:gd name="adj1" fmla="val 50000"/>
              <a:gd name="adj2" fmla="val 1967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5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5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5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5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05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05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5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5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5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9843" grpId="0" animBg="1"/>
      <p:bldP spid="1059843" grpId="1" animBg="1"/>
      <p:bldP spid="1059844" grpId="0" animBg="1"/>
      <p:bldP spid="1059844" grpId="1" animBg="1"/>
      <p:bldP spid="1059845" grpId="0" animBg="1"/>
      <p:bldP spid="1059845" grpId="1" animBg="1"/>
      <p:bldP spid="1059846" grpId="0" animBg="1"/>
      <p:bldP spid="1059847" grpId="0" animBg="1"/>
      <p:bldP spid="1059848" grpId="0" animBg="1"/>
      <p:bldP spid="1059849" grpId="0" animBg="1"/>
      <p:bldP spid="1059850" grpId="0" animBg="1"/>
      <p:bldP spid="105985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Autofit/>
          </a:bodyPr>
          <a:lstStyle/>
          <a:p>
            <a:pPr algn="just" rtl="1"/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براي شمارش کلنيهاي بدست آمده از کشت نمونه هاي بالينی بويژه ادرار به منظور تشخيص عفونت لازم است از لوپهاي استاندارد با حجم معين استفاده شود.</a:t>
            </a:r>
          </a:p>
          <a:p>
            <a:pPr algn="just" rtl="1"/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آزمايشگاه ميبايست همواره از لوپهاي کاليبره جهت کشت نمونه هاي ادراري استفاده و تعداد کلني هاي موجود در هر ميليليتر ( </a:t>
            </a:r>
            <a:r>
              <a:rPr lang="en-US" sz="2400" dirty="0" smtClean="0">
                <a:latin typeface="Times New Roman" pitchFamily="18" charset="0"/>
                <a:cs typeface="B Koodak" pitchFamily="2" charset="-78"/>
              </a:rPr>
              <a:t>CFU/ml</a:t>
            </a: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) را گزارش نمايد.</a:t>
            </a:r>
          </a:p>
          <a:p>
            <a:pPr algn="just" rtl="1"/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براي بررسي حجم لوپ از روشهايي مانند رنگ سنجي و توزين استفاده ميشود. </a:t>
            </a:r>
          </a:p>
          <a:p>
            <a:pPr algn="just" rtl="1"/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ساده ترين روش براي بررسي حجم لوپ استفاده از روش رنگ سنجي از طريق اسپکتروفتومتر يا فتومتر به کمک مواد رنگي مانند متيلن بلو ، کريستال ويوله و اوانس بلو ميباشد. </a:t>
            </a:r>
          </a:p>
          <a:p>
            <a:pPr algn="just" rtl="1"/>
            <a:r>
              <a:rPr lang="fa-IR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B Koodak" pitchFamily="2" charset="-78"/>
              </a:rPr>
              <a:t>ابزار و مواد مورد نياز تعيين حجم لوپ با استفاده از ماده رنگي اوانس بلو</a:t>
            </a:r>
          </a:p>
          <a:p>
            <a:pPr algn="just" rtl="1">
              <a:buNone/>
            </a:pPr>
            <a:r>
              <a:rPr lang="fa-IR" sz="2200" dirty="0" smtClean="0">
                <a:latin typeface="Times New Roman" pitchFamily="18" charset="0"/>
                <a:cs typeface="B Koodak" pitchFamily="2" charset="-78"/>
              </a:rPr>
              <a:t>    </a:t>
            </a:r>
            <a:r>
              <a:rPr lang="fa-IR" sz="2000" dirty="0" smtClean="0">
                <a:latin typeface="Times New Roman" pitchFamily="18" charset="0"/>
                <a:cs typeface="B Koodak" pitchFamily="2" charset="-78"/>
              </a:rPr>
              <a:t>- پودر </a:t>
            </a:r>
            <a:r>
              <a:rPr lang="en-US" sz="2000" dirty="0" smtClean="0">
                <a:latin typeface="Times New Roman" pitchFamily="18" charset="0"/>
                <a:cs typeface="B Koodak" pitchFamily="2" charset="-78"/>
              </a:rPr>
              <a:t>Evans Blue)</a:t>
            </a:r>
            <a:r>
              <a:rPr lang="fa-IR" sz="2000" dirty="0" smtClean="0">
                <a:latin typeface="Times New Roman" pitchFamily="18" charset="0"/>
                <a:cs typeface="B Koodak" pitchFamily="2" charset="-78"/>
              </a:rPr>
              <a:t>)</a:t>
            </a:r>
            <a:r>
              <a:rPr lang="en-US" sz="20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000" dirty="0" smtClean="0">
                <a:latin typeface="Times New Roman" pitchFamily="18" charset="0"/>
                <a:cs typeface="B Koodak" pitchFamily="2" charset="-78"/>
              </a:rPr>
              <a:t> ( محلول در آب)</a:t>
            </a:r>
          </a:p>
          <a:p>
            <a:pPr algn="just" rtl="1">
              <a:buNone/>
            </a:pPr>
            <a:r>
              <a:rPr lang="fa-IR" sz="2000" dirty="0" smtClean="0">
                <a:latin typeface="Times New Roman" pitchFamily="18" charset="0"/>
                <a:cs typeface="B Koodak" pitchFamily="2" charset="-78"/>
              </a:rPr>
              <a:t>     - آب مقطر</a:t>
            </a:r>
          </a:p>
          <a:p>
            <a:pPr algn="just" rtl="1">
              <a:buNone/>
            </a:pPr>
            <a:r>
              <a:rPr lang="fa-IR" sz="2000" dirty="0" smtClean="0">
                <a:latin typeface="Times New Roman" pitchFamily="18" charset="0"/>
                <a:cs typeface="B Koodak" pitchFamily="2" charset="-78"/>
              </a:rPr>
              <a:t>     - لوله آزمايش</a:t>
            </a:r>
          </a:p>
          <a:p>
            <a:pPr algn="just" rtl="1">
              <a:buNone/>
            </a:pPr>
            <a:r>
              <a:rPr lang="fa-IR" sz="2000" dirty="0" smtClean="0">
                <a:latin typeface="Times New Roman" pitchFamily="18" charset="0"/>
                <a:cs typeface="B Koodak" pitchFamily="2" charset="-78"/>
              </a:rPr>
              <a:t>     - پيپت يا سمپلر</a:t>
            </a:r>
          </a:p>
          <a:p>
            <a:pPr algn="just" rtl="1">
              <a:buNone/>
            </a:pPr>
            <a:r>
              <a:rPr lang="fa-IR" sz="2000" dirty="0" smtClean="0">
                <a:latin typeface="Times New Roman" pitchFamily="18" charset="0"/>
                <a:cs typeface="B Koodak" pitchFamily="2" charset="-78"/>
              </a:rPr>
              <a:t>     - اسپکتروفتومتر يا فتومتر کاليبره</a:t>
            </a:r>
          </a:p>
          <a:p>
            <a:pPr algn="just" rtl="1">
              <a:buNone/>
            </a:pPr>
            <a:r>
              <a:rPr lang="fa-IR" sz="2000" dirty="0" smtClean="0">
                <a:latin typeface="Times New Roman" pitchFamily="18" charset="0"/>
                <a:cs typeface="B Koodak" pitchFamily="2" charset="-78"/>
              </a:rPr>
              <a:t>     - کاغذ ميليمتري</a:t>
            </a:r>
          </a:p>
          <a:p>
            <a:pPr algn="just" rtl="1">
              <a:buNone/>
            </a:pPr>
            <a:r>
              <a:rPr lang="fa-IR" sz="2400" dirty="0" smtClean="0">
                <a:latin typeface="Times New Roman" pitchFamily="18" charset="0"/>
                <a:cs typeface="B Koodak" pitchFamily="2" charset="-78"/>
              </a:rPr>
              <a:t> </a:t>
            </a:r>
            <a:endParaRPr lang="fa-IR" sz="2000" dirty="0" smtClean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fa-IR" sz="3600" dirty="0" smtClean="0">
                <a:solidFill>
                  <a:srgbClr val="FF0000"/>
                </a:solidFill>
                <a:cs typeface="B Koodak" pitchFamily="2" charset="-78"/>
              </a:rPr>
              <a:t>تعیین حجم لوپ</a:t>
            </a:r>
            <a:endParaRPr lang="en-US" sz="3600" dirty="0">
              <a:solidFill>
                <a:srgbClr val="FF0000"/>
              </a:solidFill>
              <a:cs typeface="B Koodak" pitchFamily="2" charset="-78"/>
            </a:endParaRPr>
          </a:p>
        </p:txBody>
      </p:sp>
      <p:pic>
        <p:nvPicPr>
          <p:cNvPr id="7170" name="Picture 2" descr="http://img1.tebyan.net/big/1390/08/21421329682498924520657181241731026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343400"/>
            <a:ext cx="2971800" cy="18288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752CE-3D96-4DBD-9CF0-FEB1F9A101BE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334000"/>
          </a:xfrm>
        </p:spPr>
        <p:txBody>
          <a:bodyPr>
            <a:normAutofit fontScale="92500"/>
          </a:bodyPr>
          <a:lstStyle/>
          <a:p>
            <a:pPr algn="just" rtl="1">
              <a:buNone/>
            </a:pP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1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- 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20 mg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پودر رنگی اوانس بلو در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100 ml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آب حل می گردد ( غلظت محلول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0.2 g/100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)</a:t>
            </a:r>
          </a:p>
          <a:p>
            <a:pPr algn="just" rtl="1">
              <a:buNone/>
            </a:pPr>
            <a:endParaRPr lang="fa-IR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2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- 6 لوله آزمايش انتخاب کرده، در لوله اول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ml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2و در هر يک از لوله هاي باقيمانده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1ml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اب مقطر ریخته می شود.</a:t>
            </a:r>
            <a:endParaRPr lang="en-US" sz="28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20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لاندا (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0.02 ml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) از محلول ذخیره اولیه (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0.2 g/100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) برداشته در لوله اول ريخته و کاملا مخلوط می شود</a:t>
            </a:r>
          </a:p>
          <a:p>
            <a:pPr algn="just" rtl="1"/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سپس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 1ml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از لوله اولیه برداشته و در لوله دوم ریخته می شود، از لوله دوم، در لوله سوم و اين عمل را تا آخر ادامه داده می شود. </a:t>
            </a:r>
          </a:p>
          <a:p>
            <a:pPr algn="just" rtl="1"/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در انتها يک ميلي ليتر از لوله ششم را برداشته و دور ریخته می شود.</a:t>
            </a:r>
          </a:p>
          <a:p>
            <a:pPr algn="just" rtl="1"/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به اين ترتيب ۶ محلول وجود خواهد داشت که رقت نهایی  بدست آمده در هر يک و ميزان ماده رنگي موجود در آن بشرح  زير خواهد بود:</a:t>
            </a: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Koodak" pitchFamily="2" charset="-78"/>
              </a:rPr>
              <a:t>روش تعیین حجم لوپ</a:t>
            </a:r>
            <a:br>
              <a:rPr lang="fa-IR" sz="3600" dirty="0">
                <a:solidFill>
                  <a:srgbClr val="FF0000"/>
                </a:solidFill>
                <a:cs typeface="B Koodak" pitchFamily="2" charset="-78"/>
              </a:rPr>
            </a:br>
            <a:endParaRPr lang="en-US" sz="3600" dirty="0"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EA90-2D14-4F22-9E1B-A5EE8C83DF4B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610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Koodak" pitchFamily="2" charset="-78"/>
              </a:rPr>
              <a:t>روش تعیین حجم لوپ</a:t>
            </a:r>
            <a:br>
              <a:rPr lang="fa-IR" sz="3600" dirty="0">
                <a:solidFill>
                  <a:srgbClr val="FF0000"/>
                </a:solidFill>
                <a:cs typeface="B Koodak" pitchFamily="2" charset="-78"/>
              </a:rPr>
            </a:br>
            <a:endParaRPr lang="en-US" sz="3600" dirty="0"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0"/>
            <a:ext cx="137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/>
              <a:t>20</a:t>
            </a:r>
            <a:r>
              <a:rPr lang="en-US" b="1" dirty="0" smtClean="0"/>
              <a:t> </a:t>
            </a:r>
            <a:r>
              <a:rPr lang="fa-IR" b="1" dirty="0" smtClean="0"/>
              <a:t> لاندا از محلول ذخيره </a:t>
            </a:r>
            <a:r>
              <a:rPr lang="en-US" b="1" dirty="0" smtClean="0"/>
              <a:t>0.2 g/100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029200"/>
            <a:ext cx="883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b="1" dirty="0" smtClean="0"/>
              <a:t>10   مقدار ماده رنگی </a:t>
            </a:r>
            <a:r>
              <a:rPr lang="el-GR" b="1" dirty="0" smtClean="0"/>
              <a:t>λ </a:t>
            </a:r>
            <a:r>
              <a:rPr lang="fa-IR" b="1" dirty="0" smtClean="0"/>
              <a:t>         </a:t>
            </a:r>
            <a:r>
              <a:rPr lang="el-GR" b="1" dirty="0" smtClean="0"/>
              <a:t>5 λ </a:t>
            </a:r>
            <a:r>
              <a:rPr lang="fa-IR" b="1" dirty="0" smtClean="0"/>
              <a:t>           </a:t>
            </a:r>
            <a:r>
              <a:rPr lang="el-GR" b="1" dirty="0" smtClean="0"/>
              <a:t>2.5λ </a:t>
            </a:r>
            <a:r>
              <a:rPr lang="fa-IR" b="1" dirty="0" smtClean="0"/>
              <a:t>         </a:t>
            </a:r>
            <a:r>
              <a:rPr lang="el-GR" b="1" dirty="0" smtClean="0"/>
              <a:t>1.25λ</a:t>
            </a:r>
            <a:r>
              <a:rPr lang="fa-IR" b="1" dirty="0" smtClean="0"/>
              <a:t>       </a:t>
            </a:r>
            <a:r>
              <a:rPr lang="el-GR" b="1" dirty="0" smtClean="0"/>
              <a:t>0.625λ </a:t>
            </a:r>
            <a:r>
              <a:rPr lang="fa-IR" b="1" dirty="0" smtClean="0"/>
              <a:t>     </a:t>
            </a:r>
            <a:r>
              <a:rPr lang="el-GR" b="1" dirty="0" smtClean="0"/>
              <a:t>0.3125λ</a:t>
            </a:r>
            <a:endParaRPr lang="en-US" dirty="0"/>
          </a:p>
        </p:txBody>
      </p:sp>
      <p:sp>
        <p:nvSpPr>
          <p:cNvPr id="7" name="Curved Down Arrow 6"/>
          <p:cNvSpPr/>
          <p:nvPr/>
        </p:nvSpPr>
        <p:spPr>
          <a:xfrm>
            <a:off x="7543800" y="2438400"/>
            <a:ext cx="914400" cy="381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79504-57B8-4D6C-B5AC-1A6E1ADDA751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715000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2800" dirty="0" smtClean="0">
                <a:cs typeface="B Koodak" pitchFamily="2" charset="-78"/>
              </a:rPr>
              <a:t>3-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ميزان جذب نوري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 (OD)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هر يک از 6 محلول حاصله را به کمک اسپکتروفتومتر در طول موج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 nm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620 بدست اورده می شود</a:t>
            </a:r>
          </a:p>
          <a:p>
            <a:pPr algn="just" rtl="1"/>
            <a:endParaRPr lang="fa-IR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4- جهت تعيين حجم لوپ مورد بررسي ،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لوله آزمايش برداشته و در هر يک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1ml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آب مقطر ریخته می شود</a:t>
            </a:r>
          </a:p>
          <a:p>
            <a:pPr algn="just" rtl="1"/>
            <a:endParaRPr lang="fa-IR" sz="14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5- لوپ تحت کنترل را بطور کاملا عمودي وارد محلول ذخيره اوليه نموده، از محلول رنگی برداشته و در لوله های آزمايش فرو برده می شود. اين کار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بار تکرار و در فواصل لوپ روي کاغذ خشک کن قرار داده می شود تا کاملا خشک شود. از سوزاندن لوپ خودداري شود.</a:t>
            </a:r>
          </a:p>
          <a:p>
            <a:pPr algn="just" rtl="1">
              <a:buNone/>
            </a:pPr>
            <a:endParaRPr lang="fa-IR" sz="1600" dirty="0" smtClean="0">
              <a:latin typeface="Times New Roman" pitchFamily="18" charset="0"/>
              <a:cs typeface="B Koodak" pitchFamily="2" charset="-78"/>
            </a:endParaRPr>
          </a:p>
          <a:p>
            <a:pPr algn="just" rtl="1">
              <a:buNone/>
            </a:pP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6- بعد از مخلوط کردن، جذب هريک از لوله ها را در طول موج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 620nm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قرائت می شود.</a:t>
            </a:r>
            <a:endParaRPr lang="en-US" sz="2800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Koodak" pitchFamily="2" charset="-78"/>
              </a:rPr>
              <a:t>روش تعیین حجم لوپ</a:t>
            </a:r>
            <a:br>
              <a:rPr lang="fa-IR" sz="3600" dirty="0">
                <a:solidFill>
                  <a:srgbClr val="FF0000"/>
                </a:solidFill>
                <a:cs typeface="B Koodak" pitchFamily="2" charset="-78"/>
              </a:rPr>
            </a:br>
            <a:endParaRPr lang="en-US" sz="3600" dirty="0"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3360-2E9F-466F-AB8A-A9BFB237CD93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867400"/>
          </a:xfrm>
        </p:spPr>
        <p:txBody>
          <a:bodyPr>
            <a:normAutofit fontScale="85000" lnSpcReduction="20000"/>
          </a:bodyPr>
          <a:lstStyle/>
          <a:p>
            <a:pPr algn="just" rtl="1"/>
            <a:r>
              <a:rPr lang="ar-SA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عفونت پيشابراه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Urethritis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) </a:t>
            </a: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با علائم سوزش ادراري و تكرر ادراري 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بدليل اينكه كلاميديا تراكوماتيس، نايسريا گنوره و تريكوموناس واژيناليس از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علل شايع اورتريت ميباشند ميتوان آنرا يك نوع بيماري منتقله از راه جنسي نيز تلقي كرد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.</a:t>
            </a:r>
          </a:p>
          <a:p>
            <a:pPr algn="just" rtl="1"/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عفونت مثان</a:t>
            </a: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ه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(Cystitis) </a:t>
            </a: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سوزش ادرار، تكرر و احساس شديد دفع ادرار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، احساس د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رد و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حساسیت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در نواحي زير ناف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،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گاهي ادرار كاملا خوني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عفونت كلي</a:t>
            </a: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ه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 (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Pyelonephritis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) </a:t>
            </a: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التهاب و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عفونت پارانشيم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و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لگنچه كليه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، ا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غلب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دارای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منشاء باكتريايي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dirty="0" smtClean="0">
                <a:latin typeface="Times New Roman" pitchFamily="18" charset="0"/>
                <a:cs typeface="B Koodak" pitchFamily="2" charset="-78"/>
              </a:rPr>
              <a:t>تب، لرز، استفراغ و درد پهلوها. گاهي نيز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همراه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 با سوزش و تكرر ادرار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.</a:t>
            </a:r>
          </a:p>
          <a:p>
            <a:pPr algn="just" rtl="1"/>
            <a:r>
              <a:rPr lang="ar-SA" dirty="0" smtClean="0">
                <a:latin typeface="Times New Roman" pitchFamily="18" charset="0"/>
                <a:cs typeface="B Koodak" pitchFamily="2" charset="-78"/>
              </a:rPr>
              <a:t> 40% بيماران مبتلا به پيلونفريت حاد دچار باكتريمي ميگردند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. 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endParaRPr lang="en-US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سندرم اورترال حاد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(Acute urethral syndrome ) </a:t>
            </a:r>
            <a:r>
              <a:rPr lang="fa-IR" b="1" dirty="0" smtClean="0">
                <a:solidFill>
                  <a:srgbClr val="0070C0"/>
                </a:solidFill>
                <a:latin typeface="Times New Roman" pitchFamily="18" charset="0"/>
                <a:cs typeface="B Koodak" pitchFamily="2" charset="-78"/>
              </a:rPr>
              <a:t>: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شایع در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زنان جوان و فعال از نظر جنسي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. </a:t>
            </a:r>
          </a:p>
          <a:p>
            <a:pPr algn="just" rtl="1"/>
            <a:r>
              <a:rPr lang="fa-IR" dirty="0" smtClean="0">
                <a:latin typeface="Times New Roman" pitchFamily="18" charset="0"/>
                <a:cs typeface="B Koodak" pitchFamily="2" charset="-78"/>
              </a:rPr>
              <a:t>همراه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با سوزش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وتكرر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ادرار. باکتریوری خفیف.</a:t>
            </a:r>
          </a:p>
          <a:p>
            <a:pPr algn="just" rtl="1"/>
            <a:r>
              <a:rPr lang="ar-SA" dirty="0" smtClean="0">
                <a:latin typeface="Times New Roman" pitchFamily="18" charset="0"/>
                <a:cs typeface="B Koodak" pitchFamily="2" charset="-78"/>
              </a:rPr>
              <a:t>كشت ادرار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حاوي كمتر از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CFU/mL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10</a:t>
            </a:r>
            <a:r>
              <a:rPr lang="en-US" baseline="30000" dirty="0" smtClean="0">
                <a:latin typeface="Times New Roman" pitchFamily="18" charset="0"/>
                <a:cs typeface="B Koodak" pitchFamily="2" charset="-78"/>
              </a:rPr>
              <a:t>5</a:t>
            </a:r>
            <a:r>
              <a:rPr lang="fa-IR" baseline="30000" dirty="0" smtClean="0">
                <a:latin typeface="Times New Roman" pitchFamily="18" charset="0"/>
                <a:cs typeface="B Koodak" pitchFamily="2" charset="-78"/>
              </a:rPr>
              <a:t>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 ارگ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انيسم </a:t>
            </a:r>
            <a:endParaRPr lang="fa-IR" dirty="0" smtClean="0">
              <a:latin typeface="Times New Roman" pitchFamily="18" charset="0"/>
              <a:cs typeface="B Koodak" pitchFamily="2" charset="-78"/>
            </a:endParaRPr>
          </a:p>
          <a:p>
            <a:pPr algn="just" rtl="1"/>
            <a:r>
              <a:rPr lang="ar-SA" dirty="0" smtClean="0">
                <a:latin typeface="Times New Roman" pitchFamily="18" charset="0"/>
                <a:cs typeface="B Koodak" pitchFamily="2" charset="-78"/>
              </a:rPr>
              <a:t>معمولا" 90% بيماران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دارای </a:t>
            </a:r>
            <a:r>
              <a:rPr lang="ar-SA" dirty="0" smtClean="0">
                <a:latin typeface="Times New Roman" pitchFamily="18" charset="0"/>
                <a:cs typeface="B Koodak" pitchFamily="2" charset="-78"/>
              </a:rPr>
              <a:t>پيوري </a:t>
            </a:r>
            <a:r>
              <a:rPr lang="fa-IR" dirty="0" smtClean="0">
                <a:latin typeface="Times New Roman" pitchFamily="18" charset="0"/>
                <a:cs typeface="B Koodak" pitchFamily="2" charset="-78"/>
              </a:rPr>
              <a:t>هستند</a:t>
            </a:r>
            <a:r>
              <a:rPr lang="en-US" dirty="0" smtClean="0">
                <a:latin typeface="Times New Roman" pitchFamily="18" charset="0"/>
                <a:cs typeface="B Koodak" pitchFamily="2" charset="-78"/>
              </a:rPr>
              <a:t> </a:t>
            </a:r>
            <a:endParaRPr lang="en-US" dirty="0">
              <a:latin typeface="Times New Roman" pitchFamily="18" charset="0"/>
              <a:cs typeface="B Koodak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792162"/>
          </a:xfrm>
        </p:spPr>
        <p:txBody>
          <a:bodyPr>
            <a:noAutofit/>
          </a:bodyPr>
          <a:lstStyle/>
          <a:p>
            <a:pPr algn="ctr" rtl="1"/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Definitions of Terms Commonly Used for Urinary Tract Diseases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BC316-8F0A-419C-853A-BAB9BD7B2486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35563"/>
          </a:xfrm>
        </p:spPr>
        <p:txBody>
          <a:bodyPr>
            <a:noAutofit/>
          </a:bodyPr>
          <a:lstStyle/>
          <a:p>
            <a:pPr algn="just" rtl="1">
              <a:buNone/>
            </a:pPr>
            <a:r>
              <a:rPr lang="fa-IR" sz="2800" dirty="0" smtClean="0">
                <a:cs typeface="B Koodak" pitchFamily="2" charset="-78"/>
              </a:rPr>
              <a:t>7-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بر روي کاغذ ميليمتري نموداري ترسيم می گردد که در آن، محور افقي نشانگر رقتهاي تهيه شده و محور عمودي نمايانگر جذب نوري هر رقت می باشد.</a:t>
            </a:r>
          </a:p>
          <a:p>
            <a:pPr algn="just" rtl="1">
              <a:buNone/>
            </a:pP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8- با قرار دادن ميانگين جذب بدست آمده از لوپ کنترلي، روي محور عمودي ميتوان ضريب رقت لوپ کنترلي را از روي محور افقي بدست آورد.</a:t>
            </a:r>
          </a:p>
          <a:p>
            <a:pPr algn="just" rtl="1"/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تعيين تعداد کلني در هر ميليليتر ادرار(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colony count forming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):  تعداد کلنيهاي بدست آمده از کشت روي پليت در عکس ضريب رقت لوپ، ضرب می شود. بطور مثال اگر ضريب رقت لوپ مجهول 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1/100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 و تعداد کلنيهاي روي پليت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 500 </a:t>
            </a:r>
            <a:r>
              <a:rPr lang="fa-IR" sz="2800" dirty="0" smtClean="0">
                <a:latin typeface="Times New Roman" pitchFamily="18" charset="0"/>
                <a:cs typeface="B Koodak" pitchFamily="2" charset="-78"/>
              </a:rPr>
              <a:t>عدد باشد،</a:t>
            </a:r>
            <a:r>
              <a:rPr lang="en-US" sz="2800" dirty="0" smtClean="0">
                <a:latin typeface="Times New Roman" pitchFamily="18" charset="0"/>
                <a:cs typeface="B Koodak" pitchFamily="2" charset="-78"/>
              </a:rPr>
              <a:t> </a:t>
            </a:r>
          </a:p>
          <a:p>
            <a:pPr algn="ctr" rtl="1"/>
            <a:r>
              <a:rPr lang="en-US" sz="2800" dirty="0" smtClean="0">
                <a:cs typeface="B Koodak" pitchFamily="2" charset="-78"/>
              </a:rPr>
              <a:t>500*100= 50000 </a:t>
            </a:r>
            <a:r>
              <a:rPr lang="en-US" sz="2800" dirty="0" err="1" smtClean="0">
                <a:cs typeface="B Koodak" pitchFamily="2" charset="-78"/>
              </a:rPr>
              <a:t>cfu</a:t>
            </a:r>
            <a:r>
              <a:rPr lang="en-US" sz="2800" dirty="0" smtClean="0">
                <a:cs typeface="B Koodak" pitchFamily="2" charset="-78"/>
              </a:rPr>
              <a:t>/ml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  <a:cs typeface="B Koodak" pitchFamily="2" charset="-78"/>
              </a:rPr>
              <a:t>روش تعیین حجم لوپ</a:t>
            </a:r>
            <a:br>
              <a:rPr lang="fa-IR" sz="3600" dirty="0">
                <a:solidFill>
                  <a:srgbClr val="FF0000"/>
                </a:solidFill>
                <a:cs typeface="B Koodak" pitchFamily="2" charset="-78"/>
              </a:rPr>
            </a:br>
            <a:endParaRPr lang="en-US" sz="3600" dirty="0">
              <a:solidFill>
                <a:srgbClr val="FF0000"/>
              </a:solidFill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B910-D3FC-44B2-B5B9-0244C296F9C4}" type="datetime1">
              <a:rPr lang="en-US" smtClean="0"/>
              <a:t>10/11/2018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839200" cy="4525963"/>
          </a:xfrm>
        </p:spPr>
        <p:txBody>
          <a:bodyPr/>
          <a:lstStyle/>
          <a:p>
            <a:pPr algn="r" rtl="1"/>
            <a:r>
              <a:rPr lang="fa-IR" dirty="0">
                <a:cs typeface="B Koodak" pitchFamily="2" charset="-78"/>
              </a:rPr>
              <a:t>درمواردزیرعلیرغم وجودعفونت تعدادکلونی هاي باکتري پایین می باشد:</a:t>
            </a:r>
          </a:p>
          <a:p>
            <a:pPr algn="r" rtl="1">
              <a:buFontTx/>
              <a:buChar char="-"/>
            </a:pPr>
            <a:r>
              <a:rPr lang="fa-IR" dirty="0" smtClean="0">
                <a:cs typeface="B Koodak" pitchFamily="2" charset="-78"/>
              </a:rPr>
              <a:t>شروع </a:t>
            </a:r>
            <a:r>
              <a:rPr lang="fa-IR" dirty="0">
                <a:cs typeface="B Koodak" pitchFamily="2" charset="-78"/>
              </a:rPr>
              <a:t>درمان آنتی بیوتیکی قبل ازجمع آوري نمونه ادرار </a:t>
            </a:r>
            <a:endParaRPr lang="fa-IR" dirty="0" smtClean="0">
              <a:cs typeface="B Koodak" pitchFamily="2" charset="-78"/>
            </a:endParaRPr>
          </a:p>
          <a:p>
            <a:pPr algn="r" rtl="1">
              <a:buFontTx/>
              <a:buChar char="-"/>
            </a:pPr>
            <a:r>
              <a:rPr lang="fa-IR" dirty="0" smtClean="0">
                <a:cs typeface="B Koodak" pitchFamily="2" charset="-78"/>
              </a:rPr>
              <a:t>غلظت </a:t>
            </a:r>
            <a:r>
              <a:rPr lang="fa-IR" dirty="0">
                <a:cs typeface="B Koodak" pitchFamily="2" charset="-78"/>
              </a:rPr>
              <a:t>بالاي اوره ادرار</a:t>
            </a:r>
          </a:p>
          <a:p>
            <a:pPr algn="r" rtl="1">
              <a:buFontTx/>
              <a:buChar char="-"/>
            </a:pPr>
            <a:r>
              <a:rPr lang="en-US" dirty="0">
                <a:cs typeface="B Koodak" pitchFamily="2" charset="-78"/>
              </a:rPr>
              <a:t> pH</a:t>
            </a:r>
            <a:r>
              <a:rPr lang="fa-IR" dirty="0">
                <a:cs typeface="B Koodak" pitchFamily="2" charset="-78"/>
              </a:rPr>
              <a:t>پایین ادرار(ادراراسیدي</a:t>
            </a:r>
            <a:r>
              <a:rPr lang="fa-IR" dirty="0" smtClean="0">
                <a:cs typeface="B Koodak" pitchFamily="2" charset="-78"/>
              </a:rPr>
              <a:t>)</a:t>
            </a:r>
          </a:p>
          <a:p>
            <a:pPr algn="r" rtl="1">
              <a:buFontTx/>
              <a:buChar char="-"/>
            </a:pPr>
            <a:endParaRPr lang="fa-IR" sz="1600" dirty="0">
              <a:cs typeface="B Koodak" pitchFamily="2" charset="-78"/>
            </a:endParaRPr>
          </a:p>
          <a:p>
            <a:pPr algn="r" rtl="1"/>
            <a:r>
              <a:rPr lang="fa-IR" dirty="0">
                <a:cs typeface="B Koodak" pitchFamily="2" charset="-78"/>
              </a:rPr>
              <a:t>درشرایط زیرتعدادباکتریهاي موجوددرادرارکاهش می یابد:</a:t>
            </a:r>
          </a:p>
          <a:p>
            <a:pPr marL="109728" indent="0" algn="r" rtl="1">
              <a:buNone/>
            </a:pPr>
            <a:r>
              <a:rPr lang="fa-IR" dirty="0" smtClean="0">
                <a:cs typeface="B Koodak" pitchFamily="2" charset="-78"/>
              </a:rPr>
              <a:t>- دیورز </a:t>
            </a:r>
            <a:r>
              <a:rPr lang="fa-IR" dirty="0">
                <a:cs typeface="B Koodak" pitchFamily="2" charset="-78"/>
              </a:rPr>
              <a:t>ناشی ازمصرف مقدارزیادآب </a:t>
            </a:r>
            <a:endParaRPr lang="fa-IR" dirty="0" smtClean="0">
              <a:cs typeface="B Koodak" pitchFamily="2" charset="-78"/>
            </a:endParaRPr>
          </a:p>
          <a:p>
            <a:pPr marL="109728" indent="0" algn="r" rtl="1">
              <a:buNone/>
            </a:pPr>
            <a:r>
              <a:rPr lang="fa-IR" dirty="0" smtClean="0">
                <a:cs typeface="B Koodak" pitchFamily="2" charset="-78"/>
              </a:rPr>
              <a:t>- قبل </a:t>
            </a:r>
            <a:r>
              <a:rPr lang="fa-IR" dirty="0">
                <a:cs typeface="B Koodak" pitchFamily="2" charset="-78"/>
              </a:rPr>
              <a:t>ازجمع آوري ادرار، بیماربه تازگی ادرارکرده </a:t>
            </a:r>
            <a:r>
              <a:rPr lang="fa-IR" dirty="0" smtClean="0">
                <a:cs typeface="B Koodak" pitchFamily="2" charset="-78"/>
              </a:rPr>
              <a:t>باشد.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</a:rPr>
              <a:t> نکات مهم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686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763000" cy="4525963"/>
          </a:xfrm>
        </p:spPr>
        <p:txBody>
          <a:bodyPr>
            <a:normAutofit/>
          </a:bodyPr>
          <a:lstStyle/>
          <a:p>
            <a:pPr algn="r" rtl="1"/>
            <a:r>
              <a:rPr lang="fa-IR" b="1" dirty="0">
                <a:cs typeface="B Koodak" pitchFamily="2" charset="-78"/>
              </a:rPr>
              <a:t>به حالت وجود پیوري بدون باکتري اوري پیوري استریل می </a:t>
            </a:r>
            <a:r>
              <a:rPr lang="fa-IR" b="1" dirty="0" smtClean="0">
                <a:cs typeface="B Koodak" pitchFamily="2" charset="-78"/>
              </a:rPr>
              <a:t>گویندکه درمواردزیر </a:t>
            </a:r>
            <a:r>
              <a:rPr lang="fa-IR" b="1" dirty="0">
                <a:cs typeface="B Koodak" pitchFamily="2" charset="-78"/>
              </a:rPr>
              <a:t>دیده می شود:</a:t>
            </a:r>
          </a:p>
          <a:p>
            <a:pPr marL="109728" indent="0" algn="r" rtl="1">
              <a:buNone/>
            </a:pPr>
            <a:r>
              <a:rPr lang="fa-IR" dirty="0">
                <a:cs typeface="B Koodak" pitchFamily="2" charset="-78"/>
              </a:rPr>
              <a:t>1. عفونت </a:t>
            </a:r>
            <a:r>
              <a:rPr lang="fa-IR" dirty="0" smtClean="0">
                <a:cs typeface="B Koodak" pitchFamily="2" charset="-78"/>
              </a:rPr>
              <a:t>باکتریهاي </a:t>
            </a:r>
            <a:r>
              <a:rPr lang="fa-IR" dirty="0">
                <a:cs typeface="B Koodak" pitchFamily="2" charset="-78"/>
              </a:rPr>
              <a:t>غیرمعمول مانندکلامیدیاتراکوماتیس،اوره آپلاسمااوره لیتیکوم</a:t>
            </a:r>
            <a:r>
              <a:rPr lang="fa-IR" dirty="0" smtClean="0">
                <a:cs typeface="B Koodak" pitchFamily="2" charset="-78"/>
              </a:rPr>
              <a:t>، مایکوباکتریوم </a:t>
            </a:r>
            <a:r>
              <a:rPr lang="fa-IR" dirty="0">
                <a:cs typeface="B Koodak" pitchFamily="2" charset="-78"/>
              </a:rPr>
              <a:t>توبرکلوزیس</a:t>
            </a:r>
          </a:p>
          <a:p>
            <a:pPr marL="109728" indent="0" algn="r" rtl="1">
              <a:buNone/>
            </a:pPr>
            <a:r>
              <a:rPr lang="fa-IR" dirty="0">
                <a:cs typeface="B Koodak" pitchFamily="2" charset="-78"/>
              </a:rPr>
              <a:t>و عفونت باقارچها</a:t>
            </a:r>
          </a:p>
          <a:p>
            <a:pPr marL="109728" indent="0" algn="r" rtl="1">
              <a:buNone/>
            </a:pPr>
            <a:r>
              <a:rPr lang="fa-IR" dirty="0">
                <a:cs typeface="B Koodak" pitchFamily="2" charset="-78"/>
              </a:rPr>
              <a:t>2. سنگهاي ادراري</a:t>
            </a:r>
          </a:p>
          <a:p>
            <a:pPr marL="109728" indent="0" algn="r" rtl="1">
              <a:buNone/>
            </a:pPr>
            <a:r>
              <a:rPr lang="fa-IR" dirty="0">
                <a:cs typeface="B Koodak" pitchFamily="2" charset="-78"/>
              </a:rPr>
              <a:t>3. ناهنجاریهاي آناتومی</a:t>
            </a:r>
          </a:p>
          <a:p>
            <a:pPr marL="109728" indent="0" algn="r" rtl="1">
              <a:buNone/>
            </a:pPr>
            <a:r>
              <a:rPr lang="fa-IR" dirty="0" smtClean="0">
                <a:cs typeface="B Koodak" pitchFamily="2" charset="-78"/>
              </a:rPr>
              <a:t>4. </a:t>
            </a:r>
            <a:r>
              <a:rPr lang="fa-IR" dirty="0">
                <a:cs typeface="B Koodak" pitchFamily="2" charset="-78"/>
              </a:rPr>
              <a:t>ریفلاکس مثانه به حالب</a:t>
            </a:r>
          </a:p>
          <a:p>
            <a:pPr marL="109728" indent="0" algn="r" rtl="1">
              <a:buNone/>
            </a:pPr>
            <a:r>
              <a:rPr lang="fa-IR" dirty="0" smtClean="0">
                <a:cs typeface="B Koodak" pitchFamily="2" charset="-78"/>
              </a:rPr>
              <a:t>5. </a:t>
            </a:r>
            <a:r>
              <a:rPr lang="fa-IR" dirty="0">
                <a:cs typeface="B Koodak" pitchFamily="2" charset="-78"/>
              </a:rPr>
              <a:t>بیماري پلی کیستیک کلیه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</a:rPr>
              <a:t> نکات مهم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11495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4690872"/>
          </a:xfrm>
        </p:spPr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Koodak" pitchFamily="2" charset="-78"/>
              </a:rPr>
              <a:t>نمونه </a:t>
            </a:r>
            <a:r>
              <a:rPr lang="fa-IR" dirty="0">
                <a:cs typeface="B Koodak" pitchFamily="2" charset="-78"/>
              </a:rPr>
              <a:t>می بایست تا حداکثر 2 ساعت پس از جمع </a:t>
            </a:r>
            <a:r>
              <a:rPr lang="fa-IR" dirty="0" smtClean="0">
                <a:cs typeface="B Koodak" pitchFamily="2" charset="-78"/>
              </a:rPr>
              <a:t>آوري </a:t>
            </a:r>
            <a:r>
              <a:rPr lang="fa-IR" dirty="0">
                <a:cs typeface="B Koodak" pitchFamily="2" charset="-78"/>
              </a:rPr>
              <a:t>بررسی شود در غیر اینصورت ممکن است </a:t>
            </a:r>
            <a:r>
              <a:rPr lang="fa-IR" dirty="0" smtClean="0">
                <a:cs typeface="B Koodak" pitchFamily="2" charset="-78"/>
              </a:rPr>
              <a:t>دچار</a:t>
            </a:r>
            <a:r>
              <a:rPr lang="fa-IR" dirty="0">
                <a:cs typeface="B Koodak" pitchFamily="2" charset="-78"/>
              </a:rPr>
              <a:t>تغییراتی شود که عبارتند از </a:t>
            </a:r>
            <a:r>
              <a:rPr lang="fa-IR" dirty="0" smtClean="0">
                <a:cs typeface="B Koodak" pitchFamily="2" charset="-78"/>
              </a:rPr>
              <a:t>قلیایی، </a:t>
            </a:r>
            <a:r>
              <a:rPr lang="fa-IR" dirty="0">
                <a:cs typeface="B Koodak" pitchFamily="2" charset="-78"/>
              </a:rPr>
              <a:t>رشد سریع </a:t>
            </a:r>
            <a:r>
              <a:rPr lang="fa-IR" dirty="0" smtClean="0">
                <a:cs typeface="B Koodak" pitchFamily="2" charset="-78"/>
              </a:rPr>
              <a:t>باکتریها لیز </a:t>
            </a:r>
            <a:r>
              <a:rPr lang="en-US" dirty="0" smtClean="0">
                <a:cs typeface="B Koodak" pitchFamily="2" charset="-78"/>
              </a:rPr>
              <a:t>RBC</a:t>
            </a:r>
            <a:r>
              <a:rPr lang="fa-IR" dirty="0" smtClean="0">
                <a:cs typeface="B Koodak" pitchFamily="2" charset="-78"/>
              </a:rPr>
              <a:t> و </a:t>
            </a:r>
            <a:r>
              <a:rPr lang="fa-IR" dirty="0">
                <a:cs typeface="B Koodak" pitchFamily="2" charset="-78"/>
              </a:rPr>
              <a:t>قطعه قطعه شدن کست هاي </a:t>
            </a:r>
            <a:r>
              <a:rPr lang="fa-IR" dirty="0" smtClean="0">
                <a:cs typeface="B Koodak" pitchFamily="2" charset="-78"/>
              </a:rPr>
              <a:t>ادراري.</a:t>
            </a:r>
          </a:p>
          <a:p>
            <a:pPr algn="just" rtl="1"/>
            <a:endParaRPr lang="fa-IR" sz="1100" dirty="0">
              <a:cs typeface="B Koodak" pitchFamily="2" charset="-78"/>
            </a:endParaRPr>
          </a:p>
          <a:p>
            <a:pPr algn="just" rtl="1"/>
            <a:r>
              <a:rPr lang="fa-IR" dirty="0" smtClean="0">
                <a:cs typeface="B Koodak" pitchFamily="2" charset="-78"/>
              </a:rPr>
              <a:t>بوي </a:t>
            </a:r>
            <a:r>
              <a:rPr lang="fa-IR" dirty="0">
                <a:cs typeface="B Koodak" pitchFamily="2" charset="-78"/>
              </a:rPr>
              <a:t>ادرار</a:t>
            </a:r>
            <a:r>
              <a:rPr lang="fa-IR" dirty="0" smtClean="0">
                <a:cs typeface="B Koodak" pitchFamily="2" charset="-78"/>
              </a:rPr>
              <a:t>، به </a:t>
            </a:r>
            <a:r>
              <a:rPr lang="fa-IR" dirty="0">
                <a:cs typeface="B Koodak" pitchFamily="2" charset="-78"/>
              </a:rPr>
              <a:t>ندرت از لحاظ بالینی اهمیت </a:t>
            </a:r>
            <a:r>
              <a:rPr lang="fa-IR" dirty="0" smtClean="0">
                <a:cs typeface="B Koodak" pitchFamily="2" charset="-78"/>
              </a:rPr>
              <a:t>دارد.</a:t>
            </a:r>
            <a:endParaRPr lang="fa-IR" dirty="0">
              <a:cs typeface="B Koodak" pitchFamily="2" charset="-78"/>
            </a:endParaRPr>
          </a:p>
          <a:p>
            <a:pPr algn="r" rtl="1"/>
            <a:r>
              <a:rPr lang="fa-IR" dirty="0">
                <a:cs typeface="B Koodak" pitchFamily="2" charset="-78"/>
              </a:rPr>
              <a:t>عفونت ادراري همراه </a:t>
            </a:r>
            <a:r>
              <a:rPr lang="fa-IR" dirty="0" smtClean="0">
                <a:cs typeface="B Koodak" pitchFamily="2" charset="-78"/>
              </a:rPr>
              <a:t>با</a:t>
            </a:r>
            <a:r>
              <a:rPr lang="en-US" dirty="0" smtClean="0"/>
              <a:t>pH </a:t>
            </a:r>
            <a:r>
              <a:rPr lang="fa-IR" dirty="0" smtClean="0"/>
              <a:t> </a:t>
            </a:r>
            <a:r>
              <a:rPr lang="fa-IR" dirty="0" smtClean="0">
                <a:cs typeface="B Koodak" pitchFamily="2" charset="-78"/>
              </a:rPr>
              <a:t>بالاتر </a:t>
            </a:r>
            <a:r>
              <a:rPr lang="fa-IR" dirty="0">
                <a:cs typeface="B Koodak" pitchFamily="2" charset="-78"/>
              </a:rPr>
              <a:t>از 7 شک به عفونت به پروتئوس را بر می انگیزد. </a:t>
            </a:r>
            <a:endParaRPr lang="fa-IR" dirty="0" smtClean="0">
              <a:cs typeface="B Koodak" pitchFamily="2" charset="-78"/>
            </a:endParaRPr>
          </a:p>
          <a:p>
            <a:pPr algn="r" rtl="1"/>
            <a:r>
              <a:rPr lang="fa-IR" dirty="0">
                <a:cs typeface="B Koodak" pitchFamily="2" charset="-78"/>
              </a:rPr>
              <a:t>نمونه ادرار اگر 2 ساعت پس از مصرف غذاي زیادي بررسی شود </a:t>
            </a:r>
            <a:r>
              <a:rPr lang="en-US" dirty="0">
                <a:cs typeface="B Koodak" pitchFamily="2" charset="-78"/>
              </a:rPr>
              <a:t>pH</a:t>
            </a:r>
            <a:r>
              <a:rPr lang="fa-IR" dirty="0">
                <a:cs typeface="B Koodak" pitchFamily="2" charset="-78"/>
              </a:rPr>
              <a:t> قلیایی خواهد داشت. </a:t>
            </a:r>
          </a:p>
          <a:p>
            <a:pPr algn="r" rtl="1"/>
            <a:endParaRPr lang="en-US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</a:rPr>
              <a:t> نکات مهم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49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72000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Koodak" pitchFamily="2" charset="-78"/>
              </a:rPr>
              <a:t>کست </a:t>
            </a:r>
            <a:r>
              <a:rPr lang="fa-IR" dirty="0">
                <a:cs typeface="B Koodak" pitchFamily="2" charset="-78"/>
              </a:rPr>
              <a:t>هاي سلول سفید</a:t>
            </a:r>
            <a:r>
              <a:rPr lang="fa-IR" dirty="0" smtClean="0">
                <a:cs typeface="B Koodak" pitchFamily="2" charset="-78"/>
              </a:rPr>
              <a:t>، احتمال </a:t>
            </a:r>
            <a:r>
              <a:rPr lang="fa-IR" dirty="0">
                <a:cs typeface="B Koodak" pitchFamily="2" charset="-78"/>
              </a:rPr>
              <a:t>قوي پیلونفریت </a:t>
            </a:r>
            <a:r>
              <a:rPr lang="fa-IR" dirty="0" smtClean="0">
                <a:cs typeface="B Koodak" pitchFamily="2" charset="-78"/>
              </a:rPr>
              <a:t>را مطرح </a:t>
            </a:r>
            <a:r>
              <a:rPr lang="fa-IR" dirty="0">
                <a:cs typeface="B Koodak" pitchFamily="2" charset="-78"/>
              </a:rPr>
              <a:t>می </a:t>
            </a:r>
            <a:r>
              <a:rPr lang="fa-IR" dirty="0" smtClean="0">
                <a:cs typeface="B Koodak" pitchFamily="2" charset="-78"/>
              </a:rPr>
              <a:t>سازد ولی </a:t>
            </a:r>
            <a:r>
              <a:rPr lang="fa-IR" dirty="0">
                <a:cs typeface="B Koodak" pitchFamily="2" charset="-78"/>
              </a:rPr>
              <a:t>معیارمطلق تشخیص این </a:t>
            </a:r>
            <a:r>
              <a:rPr lang="fa-IR" dirty="0" smtClean="0">
                <a:cs typeface="B Koodak" pitchFamily="2" charset="-78"/>
              </a:rPr>
              <a:t>بیماري </a:t>
            </a:r>
            <a:r>
              <a:rPr lang="fa-IR" dirty="0">
                <a:cs typeface="B Koodak" pitchFamily="2" charset="-78"/>
              </a:rPr>
              <a:t>به شمار نمی </a:t>
            </a:r>
            <a:r>
              <a:rPr lang="fa-IR" dirty="0" smtClean="0">
                <a:cs typeface="B Koodak" pitchFamily="2" charset="-78"/>
              </a:rPr>
              <a:t>آید.</a:t>
            </a:r>
            <a:endParaRPr lang="fa-IR" dirty="0">
              <a:cs typeface="B Koodak" pitchFamily="2" charset="-78"/>
            </a:endParaRPr>
          </a:p>
          <a:p>
            <a:pPr algn="just" rtl="1"/>
            <a:r>
              <a:rPr lang="fa-IR" dirty="0">
                <a:cs typeface="B Koodak" pitchFamily="2" charset="-78"/>
              </a:rPr>
              <a:t>کست هاي سلول اپیتلیال،به ویژه اگربه تعدادکم موجودباشند اهمیت چندانی ندارندولی در بیماري که </a:t>
            </a:r>
            <a:r>
              <a:rPr lang="fa-IR" dirty="0" smtClean="0">
                <a:cs typeface="B Koodak" pitchFamily="2" charset="-78"/>
              </a:rPr>
              <a:t>پیوند </a:t>
            </a:r>
            <a:r>
              <a:rPr lang="fa-IR" dirty="0">
                <a:cs typeface="B Koodak" pitchFamily="2" charset="-78"/>
              </a:rPr>
              <a:t>کلیه دریافت کرده اند افزایش آنها ممکن است اولین نشانه رد حاد پیوند محسوب گردد.</a:t>
            </a:r>
          </a:p>
          <a:p>
            <a:pPr algn="r" rtl="1"/>
            <a:r>
              <a:rPr lang="fa-IR" dirty="0">
                <a:cs typeface="B Koodak" pitchFamily="2" charset="-78"/>
              </a:rPr>
              <a:t>سنگهاي ادراري و اجسام خارجی ازعلل دیگرپیوري محسوب </a:t>
            </a:r>
            <a:r>
              <a:rPr lang="fa-IR" dirty="0" smtClean="0">
                <a:cs typeface="B Koodak" pitchFamily="2" charset="-78"/>
              </a:rPr>
              <a:t>میشوند.</a:t>
            </a:r>
            <a:endParaRPr lang="fa-IR" dirty="0">
              <a:cs typeface="B Koodak" pitchFamily="2" charset="-78"/>
            </a:endParaRPr>
          </a:p>
          <a:p>
            <a:pPr algn="r" rtl="1"/>
            <a:r>
              <a:rPr lang="fa-IR" dirty="0">
                <a:cs typeface="B Koodak" pitchFamily="2" charset="-78"/>
              </a:rPr>
              <a:t>سنگهاي استروویت حاصل عفونت با ارگانیسم هاي تجزیه کننده اوره شامل پروتئوس ،</a:t>
            </a:r>
            <a:r>
              <a:rPr lang="fa-IR" dirty="0" smtClean="0">
                <a:cs typeface="B Koodak" pitchFamily="2" charset="-78"/>
              </a:rPr>
              <a:t>سودوموناس</a:t>
            </a:r>
            <a:r>
              <a:rPr lang="fa-IR" dirty="0">
                <a:cs typeface="B Koodak" pitchFamily="2" charset="-78"/>
              </a:rPr>
              <a:t>، </a:t>
            </a:r>
            <a:r>
              <a:rPr lang="en-US" dirty="0" smtClean="0">
                <a:cs typeface="B Koodak" pitchFamily="2" charset="-78"/>
              </a:rPr>
              <a:t>PH </a:t>
            </a:r>
            <a:r>
              <a:rPr lang="fa-IR" dirty="0">
                <a:cs typeface="B Koodak" pitchFamily="2" charset="-78"/>
              </a:rPr>
              <a:t>کلبسیلا،استافیلوکک و مایکو پلاسما می باشند.آمونیوم حاصل از فعالیت ارگانیسمهاي </a:t>
            </a:r>
            <a:r>
              <a:rPr lang="fa-IR" dirty="0" smtClean="0">
                <a:cs typeface="B Koodak" pitchFamily="2" charset="-78"/>
              </a:rPr>
              <a:t>مذکور ادرار </a:t>
            </a:r>
            <a:r>
              <a:rPr lang="fa-IR" dirty="0">
                <a:cs typeface="B Koodak" pitchFamily="2" charset="-78"/>
              </a:rPr>
              <a:t>را قلیایی (بالاتراز 7.2 ) میکند.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FF0000"/>
                </a:solidFill>
              </a:rPr>
              <a:t> نکات مهم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087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DA2C-1756-491F-9E8D-2DD9C62BDB9B}" type="datetime1">
              <a:rPr lang="en-US" smtClean="0"/>
              <a:t>10/11/2018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  <p:pic>
        <p:nvPicPr>
          <p:cNvPr id="1028" name="Picture 4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838200"/>
            <a:ext cx="456247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75780" name="Picture 6" descr="3347j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 rot="1178252">
            <a:off x="1403350" y="692150"/>
            <a:ext cx="244951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9303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434" name="Picture 2" descr="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2435" name="AutoShape 3"/>
          <p:cNvSpPr>
            <a:spLocks noChangeArrowheads="1"/>
          </p:cNvSpPr>
          <p:nvPr/>
        </p:nvSpPr>
        <p:spPr bwMode="auto">
          <a:xfrm>
            <a:off x="1403350" y="3141663"/>
            <a:ext cx="1296988" cy="71437"/>
          </a:xfrm>
          <a:prstGeom prst="leftRightArrow">
            <a:avLst>
              <a:gd name="adj1" fmla="val 50000"/>
              <a:gd name="adj2" fmla="val 3631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36" name="AutoShape 4"/>
          <p:cNvSpPr>
            <a:spLocks noChangeArrowheads="1"/>
          </p:cNvSpPr>
          <p:nvPr/>
        </p:nvSpPr>
        <p:spPr bwMode="auto">
          <a:xfrm>
            <a:off x="1908175" y="836613"/>
            <a:ext cx="792163" cy="71437"/>
          </a:xfrm>
          <a:prstGeom prst="leftRightArrow">
            <a:avLst>
              <a:gd name="adj1" fmla="val 50000"/>
              <a:gd name="adj2" fmla="val 2217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2438" name="AutoShape 6"/>
          <p:cNvSpPr>
            <a:spLocks noChangeArrowheads="1"/>
          </p:cNvSpPr>
          <p:nvPr/>
        </p:nvSpPr>
        <p:spPr bwMode="auto">
          <a:xfrm>
            <a:off x="0" y="6308725"/>
            <a:ext cx="611188" cy="73025"/>
          </a:xfrm>
          <a:prstGeom prst="rightArrow">
            <a:avLst>
              <a:gd name="adj1" fmla="val 50000"/>
              <a:gd name="adj2" fmla="val 2092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0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2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2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435" grpId="0" animBg="1"/>
      <p:bldP spid="1042436" grpId="0" animBg="1"/>
      <p:bldP spid="10424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INCIDENCE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UTI</a:t>
            </a:r>
          </a:p>
        </p:txBody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03109"/>
            <a:ext cx="8839200" cy="5092891"/>
          </a:xfrm>
        </p:spPr>
        <p:txBody>
          <a:bodyPr>
            <a:normAutofit/>
          </a:bodyPr>
          <a:lstStyle/>
          <a:p>
            <a:pPr algn="just"/>
            <a:r>
              <a:rPr lang="en-US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the incidence of UTI is highest in young women. About </a:t>
            </a:r>
            <a:r>
              <a:rPr lang="en-US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40%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women will experience a symptomatic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UTI.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u="sng" dirty="0" smtClean="0">
                <a:solidFill>
                  <a:schemeClr val="accent2"/>
                </a:solidFill>
              </a:rPr>
              <a:t> </a:t>
            </a:r>
            <a:r>
              <a:rPr lang="en-US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Elderly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the prevalence of UTI increases with increasing age for both sexes. It is estimated that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males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females over the age of 65 have asymptomatic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bacteriuria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Asymptomatic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Bacteriuria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&gt;100,000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CFU/ ml 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largest patient population at risk for asymptomatic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bacteriuria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the elderly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</TotalTime>
  <Words>5584</Words>
  <Application>Microsoft Office PowerPoint</Application>
  <PresentationFormat>On-screen Show (4:3)</PresentationFormat>
  <Paragraphs>624</Paragraphs>
  <Slides>76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Concourse</vt:lpstr>
      <vt:lpstr>PowerPoint Presentation</vt:lpstr>
      <vt:lpstr>نمونه گیری، کشت ادرار و تفسیر بالینی آن</vt:lpstr>
      <vt:lpstr>عفونت مجاری ادرار</vt:lpstr>
      <vt:lpstr>Anatomy of the urinary tract with corresponding terms and diseases</vt:lpstr>
      <vt:lpstr>Definitions of Terms Commonly Used for Urinary Tract Diseases</vt:lpstr>
      <vt:lpstr>Definitions of Terms Commonly Used for Urinary Tract Diseases</vt:lpstr>
      <vt:lpstr>Definitions of Terms Commonly Used for Urinary Tract Diseases</vt:lpstr>
      <vt:lpstr>PowerPoint Presentation</vt:lpstr>
      <vt:lpstr>INCIDENCE OF UTI</vt:lpstr>
      <vt:lpstr>Urinary Tract Infections in Children</vt:lpstr>
      <vt:lpstr>Urinary Tract Infections in Children</vt:lpstr>
      <vt:lpstr>Urinary Tract Infections in Children</vt:lpstr>
      <vt:lpstr>Urinary Tract Infections in Adults </vt:lpstr>
      <vt:lpstr>Urinary Tract Infections in Adults </vt:lpstr>
      <vt:lpstr>PowerPoint Presentation</vt:lpstr>
      <vt:lpstr>Urinary Tract Infections During Pregnancy </vt:lpstr>
      <vt:lpstr>Catheter-associated urinary tract infection</vt:lpstr>
      <vt:lpstr>PowerPoint Presentation</vt:lpstr>
      <vt:lpstr>نمونه گیری </vt:lpstr>
      <vt:lpstr>نمونه گیری </vt:lpstr>
      <vt:lpstr>نمونه گیری </vt:lpstr>
      <vt:lpstr>نمونه گیری </vt:lpstr>
      <vt:lpstr>نمونه گیری </vt:lpstr>
      <vt:lpstr>نمونه گیری </vt:lpstr>
      <vt:lpstr>نمونه گیری </vt:lpstr>
      <vt:lpstr>نمونه گیری </vt:lpstr>
      <vt:lpstr>نمونه گیری </vt:lpstr>
      <vt:lpstr>نمونه گیری </vt:lpstr>
      <vt:lpstr>Four Glass Test</vt:lpstr>
      <vt:lpstr>شرایط رد نمونه </vt:lpstr>
      <vt:lpstr>جمع آوری نمونه ادرار</vt:lpstr>
      <vt:lpstr>PowerPoint Presentation</vt:lpstr>
      <vt:lpstr>Screening Methods</vt:lpstr>
      <vt:lpstr>Screening Methods</vt:lpstr>
      <vt:lpstr>Pyuria</vt:lpstr>
      <vt:lpstr>Screening Methods</vt:lpstr>
      <vt:lpstr>Screening Methods</vt:lpstr>
      <vt:lpstr>Screening Methods</vt:lpstr>
      <vt:lpstr>Screening Methods</vt:lpstr>
      <vt:lpstr>Screening Methods</vt:lpstr>
      <vt:lpstr>PowerPoint Presentation</vt:lpstr>
      <vt:lpstr>Urine culture</vt:lpstr>
      <vt:lpstr>Culture Media</vt:lpstr>
      <vt:lpstr>Specimen processing</vt:lpstr>
      <vt:lpstr>Calibrated Loop Technique</vt:lpstr>
      <vt:lpstr>Surface streak procedure</vt:lpstr>
      <vt:lpstr>PowerPoint Presentation</vt:lpstr>
      <vt:lpstr>PowerPoint Presentation</vt:lpstr>
      <vt:lpstr> Calibrated Loop</vt:lpstr>
      <vt:lpstr>Urine Culture Incubation</vt:lpstr>
      <vt:lpstr>PowerPoint Presentation</vt:lpstr>
      <vt:lpstr>تفسیر نتایج ادرار</vt:lpstr>
      <vt:lpstr>تفسیر نتایج کشت ادرار</vt:lpstr>
      <vt:lpstr>PowerPoint Presentation</vt:lpstr>
      <vt:lpstr>تفسیر نتایج کشت ادرار</vt:lpstr>
      <vt:lpstr>تفسیر نتایج کشت ادرار براساس تعداد باکتري، پیوري و علائم بالینی</vt:lpstr>
      <vt:lpstr>تفسیر نتایج کشت ادرار براساس تعداد باکتري، پیوري و علائم بالینی</vt:lpstr>
      <vt:lpstr>تفسیر نتایج کشت ادرار براساس تعداد باکتري، پیوري و علائم بالینی</vt:lpstr>
      <vt:lpstr>تفسیر نتایج کشت ادرار براساس تعداد باکتري، پیوري و علائم بالینی</vt:lpstr>
      <vt:lpstr>PowerPoint Presentation</vt:lpstr>
      <vt:lpstr>کشت ادرار- تعیین هویت و سنجش حساسیت</vt:lpstr>
      <vt:lpstr>کشت ادرار- تعیین هویت و سنجش حساسیت</vt:lpstr>
      <vt:lpstr>کشت ادرار- تعیین هویت و سنجش حساسیت</vt:lpstr>
      <vt:lpstr>کشت ادرار- تعیین هویت و سنجش حساسیت</vt:lpstr>
      <vt:lpstr>PowerPoint Presentation</vt:lpstr>
      <vt:lpstr>تعیین حجم لوپ</vt:lpstr>
      <vt:lpstr>روش تعیین حجم لوپ </vt:lpstr>
      <vt:lpstr>روش تعیین حجم لوپ </vt:lpstr>
      <vt:lpstr>روش تعیین حجم لوپ </vt:lpstr>
      <vt:lpstr>روش تعیین حجم لوپ </vt:lpstr>
      <vt:lpstr> نکات مهم</vt:lpstr>
      <vt:lpstr> نکات مهم</vt:lpstr>
      <vt:lpstr> نکات مهم</vt:lpstr>
      <vt:lpstr> نکات مهم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mohamadzadeh</cp:lastModifiedBy>
  <cp:revision>322</cp:revision>
  <dcterms:created xsi:type="dcterms:W3CDTF">2006-08-16T00:00:00Z</dcterms:created>
  <dcterms:modified xsi:type="dcterms:W3CDTF">2018-10-11T04:02:37Z</dcterms:modified>
</cp:coreProperties>
</file>