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20"/>
  </p:notesMasterIdLst>
  <p:handoutMasterIdLst>
    <p:handoutMasterId r:id="rId121"/>
  </p:handoutMasterIdLst>
  <p:sldIdLst>
    <p:sldId id="456" r:id="rId2"/>
    <p:sldId id="458" r:id="rId3"/>
    <p:sldId id="318" r:id="rId4"/>
    <p:sldId id="319" r:id="rId5"/>
    <p:sldId id="320" r:id="rId6"/>
    <p:sldId id="321" r:id="rId7"/>
    <p:sldId id="322" r:id="rId8"/>
    <p:sldId id="323" r:id="rId9"/>
    <p:sldId id="324" r:id="rId10"/>
    <p:sldId id="325" r:id="rId11"/>
    <p:sldId id="327" r:id="rId12"/>
    <p:sldId id="328" r:id="rId13"/>
    <p:sldId id="329" r:id="rId14"/>
    <p:sldId id="331" r:id="rId15"/>
    <p:sldId id="332" r:id="rId16"/>
    <p:sldId id="333" r:id="rId17"/>
    <p:sldId id="334" r:id="rId18"/>
    <p:sldId id="335" r:id="rId19"/>
    <p:sldId id="336" r:id="rId20"/>
    <p:sldId id="337" r:id="rId21"/>
    <p:sldId id="338" r:id="rId22"/>
    <p:sldId id="339" r:id="rId23"/>
    <p:sldId id="340" r:id="rId24"/>
    <p:sldId id="341" r:id="rId25"/>
    <p:sldId id="343" r:id="rId26"/>
    <p:sldId id="344" r:id="rId27"/>
    <p:sldId id="345" r:id="rId28"/>
    <p:sldId id="346" r:id="rId29"/>
    <p:sldId id="347" r:id="rId30"/>
    <p:sldId id="348" r:id="rId31"/>
    <p:sldId id="349" r:id="rId32"/>
    <p:sldId id="350" r:id="rId33"/>
    <p:sldId id="351" r:id="rId34"/>
    <p:sldId id="352" r:id="rId35"/>
    <p:sldId id="353" r:id="rId36"/>
    <p:sldId id="354" r:id="rId37"/>
    <p:sldId id="355" r:id="rId38"/>
    <p:sldId id="357" r:id="rId39"/>
    <p:sldId id="358" r:id="rId40"/>
    <p:sldId id="359" r:id="rId41"/>
    <p:sldId id="360" r:id="rId42"/>
    <p:sldId id="361" r:id="rId43"/>
    <p:sldId id="362" r:id="rId44"/>
    <p:sldId id="363" r:id="rId45"/>
    <p:sldId id="364" r:id="rId46"/>
    <p:sldId id="365" r:id="rId47"/>
    <p:sldId id="367" r:id="rId48"/>
    <p:sldId id="368" r:id="rId49"/>
    <p:sldId id="369" r:id="rId50"/>
    <p:sldId id="371" r:id="rId51"/>
    <p:sldId id="372" r:id="rId52"/>
    <p:sldId id="373" r:id="rId53"/>
    <p:sldId id="374" r:id="rId54"/>
    <p:sldId id="375" r:id="rId55"/>
    <p:sldId id="377" r:id="rId56"/>
    <p:sldId id="378" r:id="rId57"/>
    <p:sldId id="379" r:id="rId58"/>
    <p:sldId id="381" r:id="rId59"/>
    <p:sldId id="382" r:id="rId60"/>
    <p:sldId id="383" r:id="rId61"/>
    <p:sldId id="385" r:id="rId62"/>
    <p:sldId id="386" r:id="rId63"/>
    <p:sldId id="387" r:id="rId64"/>
    <p:sldId id="315" r:id="rId65"/>
    <p:sldId id="399" r:id="rId66"/>
    <p:sldId id="401" r:id="rId67"/>
    <p:sldId id="403" r:id="rId68"/>
    <p:sldId id="404" r:id="rId69"/>
    <p:sldId id="406" r:id="rId70"/>
    <p:sldId id="408" r:id="rId71"/>
    <p:sldId id="409" r:id="rId72"/>
    <p:sldId id="410" r:id="rId73"/>
    <p:sldId id="411" r:id="rId74"/>
    <p:sldId id="457" r:id="rId75"/>
    <p:sldId id="413" r:id="rId76"/>
    <p:sldId id="414" r:id="rId77"/>
    <p:sldId id="415" r:id="rId78"/>
    <p:sldId id="416" r:id="rId79"/>
    <p:sldId id="417" r:id="rId80"/>
    <p:sldId id="418" r:id="rId81"/>
    <p:sldId id="419" r:id="rId82"/>
    <p:sldId id="420" r:id="rId83"/>
    <p:sldId id="421" r:id="rId84"/>
    <p:sldId id="422" r:id="rId85"/>
    <p:sldId id="423" r:id="rId86"/>
    <p:sldId id="424" r:id="rId87"/>
    <p:sldId id="425" r:id="rId88"/>
    <p:sldId id="426" r:id="rId89"/>
    <p:sldId id="427" r:id="rId90"/>
    <p:sldId id="428" r:id="rId91"/>
    <p:sldId id="429" r:id="rId92"/>
    <p:sldId id="430" r:id="rId93"/>
    <p:sldId id="431" r:id="rId94"/>
    <p:sldId id="432" r:id="rId95"/>
    <p:sldId id="433" r:id="rId96"/>
    <p:sldId id="434" r:id="rId97"/>
    <p:sldId id="435" r:id="rId98"/>
    <p:sldId id="436" r:id="rId99"/>
    <p:sldId id="437" r:id="rId100"/>
    <p:sldId id="438" r:id="rId101"/>
    <p:sldId id="439" r:id="rId102"/>
    <p:sldId id="440" r:id="rId103"/>
    <p:sldId id="441" r:id="rId104"/>
    <p:sldId id="442" r:id="rId105"/>
    <p:sldId id="443" r:id="rId106"/>
    <p:sldId id="444" r:id="rId107"/>
    <p:sldId id="445" r:id="rId108"/>
    <p:sldId id="446" r:id="rId109"/>
    <p:sldId id="447" r:id="rId110"/>
    <p:sldId id="448" r:id="rId111"/>
    <p:sldId id="449" r:id="rId112"/>
    <p:sldId id="450" r:id="rId113"/>
    <p:sldId id="451" r:id="rId114"/>
    <p:sldId id="452" r:id="rId115"/>
    <p:sldId id="453" r:id="rId116"/>
    <p:sldId id="454" r:id="rId117"/>
    <p:sldId id="455" r:id="rId118"/>
    <p:sldId id="316" r:id="rId119"/>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autoAdjust="0"/>
    <p:restoredTop sz="94790" autoAdjust="0"/>
  </p:normalViewPr>
  <p:slideViewPr>
    <p:cSldViewPr>
      <p:cViewPr varScale="1">
        <p:scale>
          <a:sx n="87" d="100"/>
          <a:sy n="87" d="100"/>
        </p:scale>
        <p:origin x="-84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1F5769F-02CA-4018-A21C-3D609F12C7A6}" type="datetimeFigureOut">
              <a:rPr lang="en-US" smtClean="0"/>
              <a:t>3/12/2019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7C834C-83EF-4AAA-8FD8-6F66CA49BB12}" type="slidenum">
              <a:rPr lang="en-US" smtClean="0"/>
              <a:t>‹#›</a:t>
            </a:fld>
            <a:endParaRPr lang="en-US"/>
          </a:p>
        </p:txBody>
      </p:sp>
    </p:spTree>
    <p:extLst>
      <p:ext uri="{BB962C8B-B14F-4D97-AF65-F5344CB8AC3E}">
        <p14:creationId xmlns:p14="http://schemas.microsoft.com/office/powerpoint/2010/main" val="14278544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351CE0C-FEEF-4C97-9611-9C3D2387AB92}" type="datetimeFigureOut">
              <a:rPr lang="fa-IR" smtClean="0"/>
              <a:pPr/>
              <a:t>1440/07/06</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D6C9BE1-2AAF-486E-B0E4-16BDA15B8C93}" type="slidenum">
              <a:rPr lang="fa-IR" smtClean="0"/>
              <a:pPr/>
              <a:t>‹#›</a:t>
            </a:fld>
            <a:endParaRPr lang="fa-IR"/>
          </a:p>
        </p:txBody>
      </p:sp>
    </p:spTree>
    <p:extLst>
      <p:ext uri="{BB962C8B-B14F-4D97-AF65-F5344CB8AC3E}">
        <p14:creationId xmlns:p14="http://schemas.microsoft.com/office/powerpoint/2010/main" val="2028783657"/>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C8CFFFF-D20A-4C45-88BC-BDDA982807BE}" type="slidenum">
              <a:rPr lang="ar-SA" smtClean="0"/>
              <a:pPr eaLnBrk="1" hangingPunct="1"/>
              <a:t>57</a:t>
            </a:fld>
            <a:endParaRPr 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ar-SA" smtClean="0"/>
              <a:t>پوستر رده بندی</a:t>
            </a:r>
            <a:r>
              <a:rPr lang="en-US" smtClean="0"/>
              <a:t> NLM. </a:t>
            </a:r>
            <a:r>
              <a:rPr lang="ar-SA" smtClean="0"/>
              <a:t>مناسب برای کتابخانه های پزشکی</a:t>
            </a:r>
            <a:endParaRPr lang="en-US" smtClean="0"/>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CB3A302-6CB8-4994-90FE-A332BEFB1C6F}" type="slidenum">
              <a:rPr lang="ar-SA" smtClean="0"/>
              <a:pPr eaLnBrk="1" hangingPunct="1"/>
              <a:t>58</a:t>
            </a:fld>
            <a:endParaRPr 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ar-SA" smtClean="0"/>
              <a:t>پوستر رده بندی</a:t>
            </a:r>
            <a:r>
              <a:rPr lang="en-US" smtClean="0"/>
              <a:t> NLM. </a:t>
            </a:r>
            <a:r>
              <a:rPr lang="ar-SA" smtClean="0"/>
              <a:t>مناسب برای کتابخانه های پزشکی</a:t>
            </a:r>
            <a:endParaRPr lang="en-US" smtClean="0"/>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A2BCA65-2FA8-420C-8474-C4BF20DE2005}" type="datetimeFigureOut">
              <a:rPr lang="fa-IR" smtClean="0"/>
              <a:pPr/>
              <a:t>1440/07/06</a:t>
            </a:fld>
            <a:endParaRPr lang="fa-IR"/>
          </a:p>
        </p:txBody>
      </p:sp>
      <p:sp>
        <p:nvSpPr>
          <p:cNvPr id="19" name="Footer Placeholder 18"/>
          <p:cNvSpPr>
            <a:spLocks noGrp="1"/>
          </p:cNvSpPr>
          <p:nvPr>
            <p:ph type="ftr" sz="quarter" idx="11"/>
          </p:nvPr>
        </p:nvSpPr>
        <p:spPr/>
        <p:txBody>
          <a:bodyPr/>
          <a:lstStyle/>
          <a:p>
            <a:endParaRPr lang="fa-IR"/>
          </a:p>
        </p:txBody>
      </p:sp>
      <p:sp>
        <p:nvSpPr>
          <p:cNvPr id="27" name="Slide Number Placeholder 26"/>
          <p:cNvSpPr>
            <a:spLocks noGrp="1"/>
          </p:cNvSpPr>
          <p:nvPr>
            <p:ph type="sldNum" sz="quarter" idx="12"/>
          </p:nvPr>
        </p:nvSpPr>
        <p:spPr/>
        <p:txBody>
          <a:bodyPr/>
          <a:lstStyle/>
          <a:p>
            <a:fld id="{9664C89A-650D-4643-A7DD-37F32D1D5A27}"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transition spd="med">
    <p:wheel spokes="8"/>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2BCA65-2FA8-420C-8474-C4BF20DE2005}" type="datetimeFigureOut">
              <a:rPr lang="fa-IR" smtClean="0"/>
              <a:pPr/>
              <a:t>1440/07/06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664C89A-650D-4643-A7DD-37F32D1D5A27}" type="slidenum">
              <a:rPr lang="fa-IR" smtClean="0"/>
              <a:pPr/>
              <a:t>‹#›</a:t>
            </a:fld>
            <a:endParaRPr lang="fa-IR"/>
          </a:p>
        </p:txBody>
      </p:sp>
    </p:spTree>
  </p:cSld>
  <p:clrMapOvr>
    <a:masterClrMapping/>
  </p:clrMapOvr>
  <p:transition spd="med">
    <p:wheel spokes="8"/>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2BCA65-2FA8-420C-8474-C4BF20DE2005}" type="datetimeFigureOut">
              <a:rPr lang="fa-IR" smtClean="0"/>
              <a:pPr/>
              <a:t>1440/07/06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664C89A-650D-4643-A7DD-37F32D1D5A27}" type="slidenum">
              <a:rPr lang="fa-IR" smtClean="0"/>
              <a:pPr/>
              <a:t>‹#›</a:t>
            </a:fld>
            <a:endParaRPr lang="fa-IR"/>
          </a:p>
        </p:txBody>
      </p:sp>
    </p:spTree>
  </p:cSld>
  <p:clrMapOvr>
    <a:masterClrMapping/>
  </p:clrMapOvr>
  <p:transition spd="med">
    <p:wheel spokes="8"/>
    <p:sndAc>
      <p:stSnd>
        <p:snd r:embed="rId1" name="camera.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48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9"/>
          <p:cNvSpPr>
            <a:spLocks noGrp="1" noChangeArrowheads="1"/>
          </p:cNvSpPr>
          <p:nvPr>
            <p:ph type="dt" sz="half" idx="10"/>
          </p:nvPr>
        </p:nvSpPr>
        <p:spPr>
          <a:ln/>
        </p:spPr>
        <p:txBody>
          <a:bodyPr/>
          <a:lstStyle>
            <a:lvl1pPr>
              <a:defRPr/>
            </a:lvl1pPr>
          </a:lstStyle>
          <a:p>
            <a:pPr>
              <a:defRPr/>
            </a:pPr>
            <a:endParaRPr lang="en-US"/>
          </a:p>
        </p:txBody>
      </p:sp>
      <p:sp>
        <p:nvSpPr>
          <p:cNvPr id="4" name="Rectangle 70"/>
          <p:cNvSpPr>
            <a:spLocks noGrp="1" noChangeArrowheads="1"/>
          </p:cNvSpPr>
          <p:nvPr>
            <p:ph type="ftr" sz="quarter" idx="11"/>
          </p:nvPr>
        </p:nvSpPr>
        <p:spPr>
          <a:ln/>
        </p:spPr>
        <p:txBody>
          <a:bodyPr/>
          <a:lstStyle>
            <a:lvl1pPr>
              <a:defRPr/>
            </a:lvl1pPr>
          </a:lstStyle>
          <a:p>
            <a:pPr>
              <a:defRPr/>
            </a:pPr>
            <a:endParaRPr lang="en-US"/>
          </a:p>
        </p:txBody>
      </p:sp>
      <p:sp>
        <p:nvSpPr>
          <p:cNvPr id="5" name="Rectangle 71"/>
          <p:cNvSpPr>
            <a:spLocks noGrp="1" noChangeArrowheads="1"/>
          </p:cNvSpPr>
          <p:nvPr>
            <p:ph type="sldNum" sz="quarter" idx="12"/>
          </p:nvPr>
        </p:nvSpPr>
        <p:spPr>
          <a:ln/>
        </p:spPr>
        <p:txBody>
          <a:bodyPr/>
          <a:lstStyle>
            <a:lvl1pPr>
              <a:defRPr/>
            </a:lvl1pPr>
          </a:lstStyle>
          <a:p>
            <a:pPr>
              <a:defRPr/>
            </a:pPr>
            <a:fld id="{546E3E8F-F025-46B1-B492-CBD1A9A8081C}" type="slidenum">
              <a:rPr lang="ar-SA"/>
              <a:pPr>
                <a:defRPr/>
              </a:pPr>
              <a:t>‹#›</a:t>
            </a:fld>
            <a:endParaRPr lang="en-US"/>
          </a:p>
        </p:txBody>
      </p:sp>
    </p:spTree>
    <p:extLst>
      <p:ext uri="{BB962C8B-B14F-4D97-AF65-F5344CB8AC3E}">
        <p14:creationId xmlns:p14="http://schemas.microsoft.com/office/powerpoint/2010/main" val="87777923"/>
      </p:ext>
    </p:extLst>
  </p:cSld>
  <p:clrMapOvr>
    <a:masterClrMapping/>
  </p:clrMapOvr>
  <p:transition spd="med">
    <p:wheel spokes="8"/>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2BCA65-2FA8-420C-8474-C4BF20DE2005}" type="datetimeFigureOut">
              <a:rPr lang="fa-IR" smtClean="0"/>
              <a:pPr/>
              <a:t>1440/07/06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664C89A-650D-4643-A7DD-37F32D1D5A27}" type="slidenum">
              <a:rPr lang="fa-IR" smtClean="0"/>
              <a:pPr/>
              <a:t>‹#›</a:t>
            </a:fld>
            <a:endParaRPr lang="fa-IR"/>
          </a:p>
        </p:txBody>
      </p:sp>
    </p:spTree>
  </p:cSld>
  <p:clrMapOvr>
    <a:masterClrMapping/>
  </p:clrMapOvr>
  <p:transition spd="med">
    <p:wheel spokes="8"/>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A2BCA65-2FA8-420C-8474-C4BF20DE2005}" type="datetimeFigureOut">
              <a:rPr lang="fa-IR" smtClean="0"/>
              <a:pPr/>
              <a:t>1440/07/06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664C89A-650D-4643-A7DD-37F32D1D5A27}"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transition spd="med">
    <p:wheel spokes="8"/>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A2BCA65-2FA8-420C-8474-C4BF20DE2005}" type="datetimeFigureOut">
              <a:rPr lang="fa-IR" smtClean="0"/>
              <a:pPr/>
              <a:t>1440/07/06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664C89A-650D-4643-A7DD-37F32D1D5A27}" type="slidenum">
              <a:rPr lang="fa-IR" smtClean="0"/>
              <a:pPr/>
              <a:t>‹#›</a:t>
            </a:fld>
            <a:endParaRPr lang="fa-IR"/>
          </a:p>
        </p:txBody>
      </p:sp>
    </p:spTree>
  </p:cSld>
  <p:clrMapOvr>
    <a:masterClrMapping/>
  </p:clrMapOvr>
  <p:transition spd="med">
    <p:wheel spokes="8"/>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A2BCA65-2FA8-420C-8474-C4BF20DE2005}" type="datetimeFigureOut">
              <a:rPr lang="fa-IR" smtClean="0"/>
              <a:pPr/>
              <a:t>1440/07/06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9664C89A-650D-4643-A7DD-37F32D1D5A27}" type="slidenum">
              <a:rPr lang="fa-IR" smtClean="0"/>
              <a:pPr/>
              <a:t>‹#›</a:t>
            </a:fld>
            <a:endParaRPr lang="fa-IR"/>
          </a:p>
        </p:txBody>
      </p:sp>
    </p:spTree>
  </p:cSld>
  <p:clrMapOvr>
    <a:masterClrMapping/>
  </p:clrMapOvr>
  <p:transition spd="med">
    <p:wheel spokes="8"/>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A2BCA65-2FA8-420C-8474-C4BF20DE2005}" type="datetimeFigureOut">
              <a:rPr lang="fa-IR" smtClean="0"/>
              <a:pPr/>
              <a:t>1440/07/06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664C89A-650D-4643-A7DD-37F32D1D5A27}" type="slidenum">
              <a:rPr lang="fa-IR" smtClean="0"/>
              <a:pPr/>
              <a:t>‹#›</a:t>
            </a:fld>
            <a:endParaRPr lang="fa-IR"/>
          </a:p>
        </p:txBody>
      </p:sp>
    </p:spTree>
  </p:cSld>
  <p:clrMapOvr>
    <a:masterClrMapping/>
  </p:clrMapOvr>
  <p:transition spd="med">
    <p:wheel spokes="8"/>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BCA65-2FA8-420C-8474-C4BF20DE2005}" type="datetimeFigureOut">
              <a:rPr lang="fa-IR" smtClean="0"/>
              <a:pPr/>
              <a:t>1440/07/06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664C89A-650D-4643-A7DD-37F32D1D5A27}" type="slidenum">
              <a:rPr lang="fa-IR" smtClean="0"/>
              <a:pPr/>
              <a:t>‹#›</a:t>
            </a:fld>
            <a:endParaRPr lang="fa-IR"/>
          </a:p>
        </p:txBody>
      </p:sp>
    </p:spTree>
  </p:cSld>
  <p:clrMapOvr>
    <a:masterClrMapping/>
  </p:clrMapOvr>
  <p:transition spd="med">
    <p:wheel spokes="8"/>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A2BCA65-2FA8-420C-8474-C4BF20DE2005}" type="datetimeFigureOut">
              <a:rPr lang="fa-IR" smtClean="0"/>
              <a:pPr/>
              <a:t>1440/07/06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664C89A-650D-4643-A7DD-37F32D1D5A27}" type="slidenum">
              <a:rPr lang="fa-IR" smtClean="0"/>
              <a:pPr/>
              <a:t>‹#›</a:t>
            </a:fld>
            <a:endParaRPr lang="fa-IR"/>
          </a:p>
        </p:txBody>
      </p:sp>
    </p:spTree>
  </p:cSld>
  <p:clrMapOvr>
    <a:masterClrMapping/>
  </p:clrMapOvr>
  <p:transition spd="med">
    <p:wheel spokes="8"/>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A2BCA65-2FA8-420C-8474-C4BF20DE2005}" type="datetimeFigureOut">
              <a:rPr lang="fa-IR" smtClean="0"/>
              <a:pPr/>
              <a:t>1440/07/06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077200" y="6356350"/>
            <a:ext cx="609600" cy="365125"/>
          </a:xfrm>
        </p:spPr>
        <p:txBody>
          <a:bodyPr/>
          <a:lstStyle/>
          <a:p>
            <a:fld id="{9664C89A-650D-4643-A7DD-37F32D1D5A27}" type="slidenum">
              <a:rPr lang="fa-IR" smtClean="0"/>
              <a:pPr/>
              <a:t>‹#›</a:t>
            </a:fld>
            <a:endParaRPr lang="fa-I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wheel spokes="8"/>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A2BCA65-2FA8-420C-8474-C4BF20DE2005}" type="datetimeFigureOut">
              <a:rPr lang="fa-IR" smtClean="0"/>
              <a:pPr/>
              <a:t>1440/07/06</a:t>
            </a:fld>
            <a:endParaRPr lang="fa-I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a-I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664C89A-650D-4643-A7DD-37F32D1D5A27}" type="slidenum">
              <a:rPr lang="fa-IR" smtClean="0"/>
              <a:pPr/>
              <a:t>‹#›</a:t>
            </a:fld>
            <a:endParaRPr lang="fa-I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wheel spokes="8"/>
    <p:sndAc>
      <p:stSnd>
        <p:snd r:embed="rId14" name="camera.wav"/>
      </p:stSnd>
    </p:sndAc>
  </p:transition>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ketabemah.ketabnet.org.ir/"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hyperlink" Target="http://www.lcweb.loc.gov/cataloge" TargetMode="External"/><Relationship Id="rId7"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hyperlink" Target="Cutter-Sanborn.htm" TargetMode="External"/><Relationship Id="rId5" Type="http://schemas.openxmlformats.org/officeDocument/2006/relationships/hyperlink" Target="http://www.oclc.org/dewey/resources/tour/default.htm" TargetMode="External"/><Relationship Id="rId4" Type="http://schemas.openxmlformats.org/officeDocument/2006/relationships/hyperlink" Target="http://www.locatorplus.nlm.nih.gov/" TargetMode="External"/></Relationships>
</file>

<file path=ppt/slides/_rels/slide1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nlm.nih.gov/mesh/meshhome.html"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hyperlink" Target="MeSH-heart.htm" TargetMode="Externa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www.nlm.nih.gov/class" TargetMode="External"/></Relationships>
</file>

<file path=ppt/slides/_rels/slide5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2.jpeg"/></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NLM_Classification_edit_1_.swf"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156960"/>
          </a:xfrm>
        </p:spPr>
        <p:txBody>
          <a:bodyPr>
            <a:normAutofit fontScale="90000"/>
          </a:bodyPr>
          <a:lstStyle/>
          <a:p>
            <a:pPr algn="ctr"/>
            <a:r>
              <a:rPr lang="fa-IR" sz="3600" dirty="0">
                <a:solidFill>
                  <a:schemeClr val="tx1"/>
                </a:solidFill>
                <a:cs typeface="B Titr" pitchFamily="2" charset="-78"/>
              </a:rPr>
              <a:t/>
            </a:r>
            <a:br>
              <a:rPr lang="fa-IR" sz="3600" dirty="0">
                <a:solidFill>
                  <a:schemeClr val="tx1"/>
                </a:solidFill>
                <a:cs typeface="B Titr" pitchFamily="2" charset="-78"/>
              </a:rPr>
            </a:br>
            <a:r>
              <a:rPr lang="fa-IR" sz="3600" dirty="0">
                <a:solidFill>
                  <a:schemeClr val="tx1"/>
                </a:solidFill>
                <a:cs typeface="B Titr" pitchFamily="2" charset="-78"/>
              </a:rPr>
              <a:t/>
            </a:r>
            <a:br>
              <a:rPr lang="fa-IR" sz="3600" dirty="0">
                <a:solidFill>
                  <a:schemeClr val="tx1"/>
                </a:solidFill>
                <a:cs typeface="B Titr" pitchFamily="2" charset="-78"/>
              </a:rPr>
            </a:br>
            <a:r>
              <a:rPr lang="fa-IR" sz="3600" dirty="0">
                <a:solidFill>
                  <a:schemeClr val="tx1"/>
                </a:solidFill>
                <a:cs typeface="B Titr" pitchFamily="2" charset="-78"/>
              </a:rPr>
              <a:t/>
            </a:r>
            <a:br>
              <a:rPr lang="fa-IR" sz="3600" dirty="0">
                <a:solidFill>
                  <a:schemeClr val="tx1"/>
                </a:solidFill>
                <a:cs typeface="B Titr" pitchFamily="2" charset="-78"/>
              </a:rPr>
            </a:br>
            <a:r>
              <a:rPr lang="fa-IR" sz="3600" dirty="0">
                <a:solidFill>
                  <a:schemeClr val="tx1"/>
                </a:solidFill>
                <a:cs typeface="B Titr" pitchFamily="2" charset="-78"/>
              </a:rPr>
              <a:t/>
            </a:r>
            <a:br>
              <a:rPr lang="fa-IR" sz="3600" dirty="0">
                <a:solidFill>
                  <a:schemeClr val="tx1"/>
                </a:solidFill>
                <a:cs typeface="B Titr" pitchFamily="2" charset="-78"/>
              </a:rPr>
            </a:br>
            <a:r>
              <a:rPr lang="fa-IR" sz="3600" dirty="0">
                <a:solidFill>
                  <a:schemeClr val="tx1"/>
                </a:solidFill>
                <a:cs typeface="B Titr" pitchFamily="2" charset="-78"/>
              </a:rPr>
              <a:t/>
            </a:r>
            <a:br>
              <a:rPr lang="fa-IR" sz="3600" dirty="0">
                <a:solidFill>
                  <a:schemeClr val="tx1"/>
                </a:solidFill>
                <a:cs typeface="B Titr" pitchFamily="2" charset="-78"/>
              </a:rPr>
            </a:br>
            <a:r>
              <a:rPr lang="fa-IR" sz="3600" dirty="0">
                <a:solidFill>
                  <a:schemeClr val="tx1"/>
                </a:solidFill>
                <a:cs typeface="B Titr" pitchFamily="2" charset="-78"/>
              </a:rPr>
              <a:t/>
            </a:r>
            <a:br>
              <a:rPr lang="fa-IR" sz="3600" dirty="0">
                <a:solidFill>
                  <a:schemeClr val="tx1"/>
                </a:solidFill>
                <a:cs typeface="B Titr" pitchFamily="2" charset="-78"/>
              </a:rPr>
            </a:br>
            <a:r>
              <a:rPr lang="fa-IR" sz="3600" dirty="0">
                <a:solidFill>
                  <a:schemeClr val="tx1"/>
                </a:solidFill>
                <a:cs typeface="B Titr" pitchFamily="2" charset="-78"/>
              </a:rPr>
              <a:t>	</a:t>
            </a:r>
            <a:endParaRPr lang="en-US" sz="3600" dirty="0">
              <a:solidFill>
                <a:schemeClr val="tx1"/>
              </a:solidFill>
            </a:endParaRPr>
          </a:p>
        </p:txBody>
      </p:sp>
      <p:pic>
        <p:nvPicPr>
          <p:cNvPr id="5"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712891" y="2967335"/>
            <a:ext cx="5718232" cy="206210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MESH</a:t>
            </a:r>
            <a:endParaRPr lang="fa-I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fa-IR" sz="2000" b="1" cap="none" spc="50" dirty="0" smtClean="0">
                <a:ln w="11430"/>
                <a:effectLst>
                  <a:outerShdw blurRad="76200" dist="50800" dir="5400000" algn="tl" rotWithShape="0">
                    <a:srgbClr val="000000">
                      <a:alpha val="65000"/>
                    </a:srgbClr>
                  </a:outerShdw>
                </a:effectLst>
              </a:rPr>
              <a:t>تهیه تدوین و اقتباس : مجتبی ازقندی شهری، سمیه پاک نژاد </a:t>
            </a:r>
            <a:endParaRPr lang="en-US" sz="2000" b="1" cap="none" spc="50" dirty="0">
              <a:ln w="11430"/>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225331115"/>
      </p:ext>
    </p:extLst>
  </p:cSld>
  <p:clrMapOvr>
    <a:masterClrMapping/>
  </p:clrMapOvr>
  <p:transition spd="med">
    <p:wheel spokes="8"/>
    <p:sndAc>
      <p:stSnd>
        <p:snd r:embed="rId2" name="camera.wav"/>
      </p:stSnd>
    </p:sndAc>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714375" y="357188"/>
            <a:ext cx="8229600" cy="1139825"/>
          </a:xfrm>
        </p:spPr>
        <p:txBody>
          <a:bodyPr>
            <a:normAutofit/>
          </a:bodyPr>
          <a:lstStyle/>
          <a:p>
            <a:pPr algn="r" eaLnBrk="1" hangingPunct="1">
              <a:defRPr/>
            </a:pPr>
            <a:r>
              <a:rPr lang="ar-SA" sz="3200" dirty="0" smtClean="0">
                <a:solidFill>
                  <a:schemeClr val="tx1"/>
                </a:solidFill>
                <a:cs typeface="B Titr" pitchFamily="2" charset="-78"/>
              </a:rPr>
              <a:t>ساختار كتاب‌ سرعنوان‌</a:t>
            </a:r>
            <a:endParaRPr lang="en-US" sz="3200" dirty="0" smtClean="0">
              <a:solidFill>
                <a:schemeClr val="tx1"/>
              </a:solidFill>
              <a:cs typeface="B Titr" pitchFamily="2" charset="-78"/>
            </a:endParaRPr>
          </a:p>
        </p:txBody>
      </p:sp>
      <p:sp>
        <p:nvSpPr>
          <p:cNvPr id="185347" name="Rectangle 3"/>
          <p:cNvSpPr>
            <a:spLocks noGrp="1" noChangeArrowheads="1"/>
          </p:cNvSpPr>
          <p:nvPr>
            <p:ph type="body" idx="1"/>
          </p:nvPr>
        </p:nvSpPr>
        <p:spPr/>
        <p:txBody>
          <a:bodyPr/>
          <a:lstStyle/>
          <a:p>
            <a:pPr rtl="1" eaLnBrk="1" hangingPunct="1">
              <a:buFont typeface="Wingdings" pitchFamily="2" charset="2"/>
              <a:buNone/>
              <a:defRPr/>
            </a:pPr>
            <a:r>
              <a:rPr lang="ar-SA" dirty="0" smtClean="0">
                <a:cs typeface="B Nazanin" pitchFamily="2" charset="-78"/>
              </a:rPr>
              <a:t>1</a:t>
            </a:r>
            <a:r>
              <a:rPr lang="fa-IR" dirty="0" smtClean="0">
                <a:cs typeface="B Nazanin" pitchFamily="2" charset="-78"/>
              </a:rPr>
              <a:t> </a:t>
            </a:r>
            <a:r>
              <a:rPr lang="ar-SA" dirty="0" smtClean="0">
                <a:cs typeface="B Nazanin" pitchFamily="2" charset="-78"/>
              </a:rPr>
              <a:t>. مقدمه‌، ساختار، روش‌ تهيه‌ و...</a:t>
            </a:r>
            <a:endParaRPr lang="en-US" sz="1800" dirty="0" smtClean="0">
              <a:cs typeface="B Nazanin" pitchFamily="2" charset="-78"/>
            </a:endParaRPr>
          </a:p>
          <a:p>
            <a:pPr rtl="1" eaLnBrk="1" hangingPunct="1">
              <a:buFont typeface="Wingdings" pitchFamily="2" charset="2"/>
              <a:buNone/>
              <a:defRPr/>
            </a:pPr>
            <a:r>
              <a:rPr lang="ar-SA" dirty="0" smtClean="0">
                <a:cs typeface="B Nazanin" pitchFamily="2" charset="-78"/>
              </a:rPr>
              <a:t>2. فهرست‌ الفبايي‌ سرعنوان‌ها و ارجاعها</a:t>
            </a:r>
            <a:endParaRPr lang="en-US" sz="1800" dirty="0" smtClean="0">
              <a:cs typeface="B Nazanin" pitchFamily="2" charset="-78"/>
            </a:endParaRPr>
          </a:p>
          <a:p>
            <a:pPr rtl="1" eaLnBrk="1" hangingPunct="1">
              <a:buFont typeface="Wingdings" pitchFamily="2" charset="2"/>
              <a:buNone/>
              <a:defRPr/>
            </a:pPr>
            <a:r>
              <a:rPr lang="ar-SA" dirty="0" smtClean="0">
                <a:cs typeface="B Nazanin" pitchFamily="2" charset="-78"/>
              </a:rPr>
              <a:t>3. فهرست‌ درختي‌</a:t>
            </a:r>
            <a:endParaRPr lang="en-US" sz="1800" dirty="0" smtClean="0">
              <a:cs typeface="B Nazanin" pitchFamily="2" charset="-78"/>
            </a:endParaRPr>
          </a:p>
          <a:p>
            <a:pPr rtl="1" eaLnBrk="1" hangingPunct="1">
              <a:buFont typeface="Wingdings" pitchFamily="2" charset="2"/>
              <a:buNone/>
              <a:defRPr/>
            </a:pPr>
            <a:r>
              <a:rPr lang="ar-SA" dirty="0" smtClean="0">
                <a:cs typeface="B Nazanin" pitchFamily="2" charset="-78"/>
              </a:rPr>
              <a:t>4. نمايه‌ انگليسي‌ به‌ فارسي‌</a:t>
            </a:r>
            <a:endParaRPr lang="en-US" sz="1800" dirty="0" smtClean="0">
              <a:cs typeface="B Nazanin" pitchFamily="2" charset="-78"/>
            </a:endParaRPr>
          </a:p>
          <a:p>
            <a:pPr rtl="1" eaLnBrk="1" hangingPunct="1">
              <a:buFont typeface="Wingdings" pitchFamily="2" charset="2"/>
              <a:buNone/>
              <a:defRPr/>
            </a:pPr>
            <a:r>
              <a:rPr lang="ar-SA" dirty="0" smtClean="0">
                <a:cs typeface="B Nazanin" pitchFamily="2" charset="-78"/>
              </a:rPr>
              <a:t>		بهتر است‌ در اينجا ابتدا استفاده‌ از فهرست‌ الفبايي‌ و درختي‌ ذكر شود.</a:t>
            </a:r>
            <a:endParaRPr lang="en-US" sz="1800" dirty="0" smtClean="0">
              <a:cs typeface="B Nazanin" pitchFamily="2" charset="-78"/>
            </a:endParaRPr>
          </a:p>
          <a:p>
            <a:pPr lvl="1" rtl="1" eaLnBrk="1" hangingPunct="1">
              <a:lnSpc>
                <a:spcPct val="80000"/>
              </a:lnSpc>
              <a:buSzPct val="80000"/>
              <a:buFont typeface="Wingdings" pitchFamily="2" charset="2"/>
              <a:buNone/>
              <a:defRPr/>
            </a:pPr>
            <a:endParaRPr lang="fa-IR" sz="2000" b="1" dirty="0" smtClean="0">
              <a:cs typeface="B Nazanin" pitchFamily="2" charset="-78"/>
            </a:endParaRP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3764615"/>
      </p:ext>
    </p:extLst>
  </p:cSld>
  <p:clrMapOvr>
    <a:masterClrMapping/>
  </p:clrMapOvr>
  <p:transition spd="med">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85346"/>
                                        </p:tgtEl>
                                        <p:attrNameLst>
                                          <p:attrName>style.visibility</p:attrName>
                                        </p:attrNameLst>
                                      </p:cBhvr>
                                      <p:to>
                                        <p:strVal val="visible"/>
                                      </p:to>
                                    </p:set>
                                    <p:animEffect transition="in" filter="fade">
                                      <p:cBhvr>
                                        <p:cTn id="7" dur="1000"/>
                                        <p:tgtEl>
                                          <p:spTgt spid="185346"/>
                                        </p:tgtEl>
                                      </p:cBhvr>
                                    </p:animEffect>
                                    <p:anim calcmode="lin" valueType="num">
                                      <p:cBhvr>
                                        <p:cTn id="8" dur="1000" fill="hold"/>
                                        <p:tgtEl>
                                          <p:spTgt spid="185346"/>
                                        </p:tgtEl>
                                        <p:attrNameLst>
                                          <p:attrName>ppt_x</p:attrName>
                                        </p:attrNameLst>
                                      </p:cBhvr>
                                      <p:tavLst>
                                        <p:tav tm="0">
                                          <p:val>
                                            <p:strVal val="#ppt_x"/>
                                          </p:val>
                                        </p:tav>
                                        <p:tav tm="100000">
                                          <p:val>
                                            <p:strVal val="#ppt_x"/>
                                          </p:val>
                                        </p:tav>
                                      </p:tavLst>
                                    </p:anim>
                                    <p:anim calcmode="lin" valueType="num">
                                      <p:cBhvr>
                                        <p:cTn id="9" dur="1000" fill="hold"/>
                                        <p:tgtEl>
                                          <p:spTgt spid="18534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185347">
                                            <p:txEl>
                                              <p:pRg st="4" end="4"/>
                                            </p:txEl>
                                          </p:spTgt>
                                        </p:tgtEl>
                                        <p:attrNameLst>
                                          <p:attrName>style.visibility</p:attrName>
                                        </p:attrNameLst>
                                      </p:cBhvr>
                                      <p:to>
                                        <p:strVal val="visible"/>
                                      </p:to>
                                    </p:set>
                                    <p:anim calcmode="lin" valueType="num">
                                      <p:cBhvr additive="base">
                                        <p:cTn id="14" dur="1000" fill="hold">
                                          <p:stCondLst>
                                            <p:cond delay="0"/>
                                          </p:stCondLst>
                                        </p:cTn>
                                        <p:tgtEl>
                                          <p:spTgt spid="185347">
                                            <p:txEl>
                                              <p:pRg st="4" end="4"/>
                                            </p:txEl>
                                          </p:spTgt>
                                        </p:tgtEl>
                                        <p:attrNameLst>
                                          <p:attrName>ppt_x</p:attrName>
                                        </p:attrNameLst>
                                      </p:cBhvr>
                                      <p:tavLst>
                                        <p:tav tm="0">
                                          <p:val>
                                            <p:strVal val="#ppt_x"/>
                                          </p:val>
                                        </p:tav>
                                        <p:tav tm="100000">
                                          <p:val>
                                            <p:strVal val="#ppt_x"/>
                                          </p:val>
                                        </p:tav>
                                      </p:tavLst>
                                    </p:anim>
                                    <p:anim calcmode="lin" valueType="num">
                                      <p:cBhvr additive="base">
                                        <p:cTn id="15" dur="1000" fill="hold">
                                          <p:stCondLst>
                                            <p:cond delay="0"/>
                                          </p:stCondLst>
                                        </p:cTn>
                                        <p:tgtEl>
                                          <p:spTgt spid="185347">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185347">
                                            <p:txEl>
                                              <p:pRg st="3" end="3"/>
                                            </p:txEl>
                                          </p:spTgt>
                                        </p:tgtEl>
                                        <p:attrNameLst>
                                          <p:attrName>style.visibility</p:attrName>
                                        </p:attrNameLst>
                                      </p:cBhvr>
                                      <p:to>
                                        <p:strVal val="visible"/>
                                      </p:to>
                                    </p:set>
                                    <p:anim calcmode="lin" valueType="num">
                                      <p:cBhvr additive="base">
                                        <p:cTn id="20" dur="1000" fill="hold">
                                          <p:stCondLst>
                                            <p:cond delay="0"/>
                                          </p:stCondLst>
                                        </p:cTn>
                                        <p:tgtEl>
                                          <p:spTgt spid="185347">
                                            <p:txEl>
                                              <p:pRg st="3" end="3"/>
                                            </p:txEl>
                                          </p:spTgt>
                                        </p:tgtEl>
                                        <p:attrNameLst>
                                          <p:attrName>ppt_x</p:attrName>
                                        </p:attrNameLst>
                                      </p:cBhvr>
                                      <p:tavLst>
                                        <p:tav tm="0">
                                          <p:val>
                                            <p:strVal val="#ppt_x"/>
                                          </p:val>
                                        </p:tav>
                                        <p:tav tm="100000">
                                          <p:val>
                                            <p:strVal val="#ppt_x"/>
                                          </p:val>
                                        </p:tav>
                                      </p:tavLst>
                                    </p:anim>
                                    <p:anim calcmode="lin" valueType="num">
                                      <p:cBhvr additive="base">
                                        <p:cTn id="21" dur="1000" fill="hold">
                                          <p:stCondLst>
                                            <p:cond delay="0"/>
                                          </p:stCondLst>
                                        </p:cTn>
                                        <p:tgtEl>
                                          <p:spTgt spid="18534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185347">
                                            <p:txEl>
                                              <p:pRg st="2" end="2"/>
                                            </p:txEl>
                                          </p:spTgt>
                                        </p:tgtEl>
                                        <p:attrNameLst>
                                          <p:attrName>style.visibility</p:attrName>
                                        </p:attrNameLst>
                                      </p:cBhvr>
                                      <p:to>
                                        <p:strVal val="visible"/>
                                      </p:to>
                                    </p:set>
                                    <p:anim calcmode="lin" valueType="num">
                                      <p:cBhvr additive="base">
                                        <p:cTn id="26" dur="1000" fill="hold">
                                          <p:stCondLst>
                                            <p:cond delay="0"/>
                                          </p:stCondLst>
                                        </p:cTn>
                                        <p:tgtEl>
                                          <p:spTgt spid="185347">
                                            <p:txEl>
                                              <p:pRg st="2" end="2"/>
                                            </p:txEl>
                                          </p:spTgt>
                                        </p:tgtEl>
                                        <p:attrNameLst>
                                          <p:attrName>ppt_x</p:attrName>
                                        </p:attrNameLst>
                                      </p:cBhvr>
                                      <p:tavLst>
                                        <p:tav tm="0">
                                          <p:val>
                                            <p:strVal val="#ppt_x"/>
                                          </p:val>
                                        </p:tav>
                                        <p:tav tm="100000">
                                          <p:val>
                                            <p:strVal val="#ppt_x"/>
                                          </p:val>
                                        </p:tav>
                                      </p:tavLst>
                                    </p:anim>
                                    <p:anim calcmode="lin" valueType="num">
                                      <p:cBhvr additive="base">
                                        <p:cTn id="27" dur="1000" fill="hold">
                                          <p:stCondLst>
                                            <p:cond delay="0"/>
                                          </p:stCondLst>
                                        </p:cTn>
                                        <p:tgtEl>
                                          <p:spTgt spid="18534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1" fill="hold" grpId="0" nodeType="clickEffect">
                                  <p:stCondLst>
                                    <p:cond delay="0"/>
                                  </p:stCondLst>
                                  <p:childTnLst>
                                    <p:set>
                                      <p:cBhvr>
                                        <p:cTn id="31" dur="1" fill="hold">
                                          <p:stCondLst>
                                            <p:cond delay="0"/>
                                          </p:stCondLst>
                                        </p:cTn>
                                        <p:tgtEl>
                                          <p:spTgt spid="185347">
                                            <p:txEl>
                                              <p:pRg st="1" end="1"/>
                                            </p:txEl>
                                          </p:spTgt>
                                        </p:tgtEl>
                                        <p:attrNameLst>
                                          <p:attrName>style.visibility</p:attrName>
                                        </p:attrNameLst>
                                      </p:cBhvr>
                                      <p:to>
                                        <p:strVal val="visible"/>
                                      </p:to>
                                    </p:set>
                                    <p:anim calcmode="lin" valueType="num">
                                      <p:cBhvr additive="base">
                                        <p:cTn id="32" dur="1000" fill="hold">
                                          <p:stCondLst>
                                            <p:cond delay="0"/>
                                          </p:stCondLst>
                                        </p:cTn>
                                        <p:tgtEl>
                                          <p:spTgt spid="185347">
                                            <p:txEl>
                                              <p:pRg st="1" end="1"/>
                                            </p:txEl>
                                          </p:spTgt>
                                        </p:tgtEl>
                                        <p:attrNameLst>
                                          <p:attrName>ppt_x</p:attrName>
                                        </p:attrNameLst>
                                      </p:cBhvr>
                                      <p:tavLst>
                                        <p:tav tm="0">
                                          <p:val>
                                            <p:strVal val="#ppt_x"/>
                                          </p:val>
                                        </p:tav>
                                        <p:tav tm="100000">
                                          <p:val>
                                            <p:strVal val="#ppt_x"/>
                                          </p:val>
                                        </p:tav>
                                      </p:tavLst>
                                    </p:anim>
                                    <p:anim calcmode="lin" valueType="num">
                                      <p:cBhvr additive="base">
                                        <p:cTn id="33" dur="1000" fill="hold">
                                          <p:stCondLst>
                                            <p:cond delay="0"/>
                                          </p:stCondLst>
                                        </p:cTn>
                                        <p:tgtEl>
                                          <p:spTgt spid="18534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1" fill="hold" grpId="0" nodeType="clickEffect">
                                  <p:stCondLst>
                                    <p:cond delay="0"/>
                                  </p:stCondLst>
                                  <p:childTnLst>
                                    <p:set>
                                      <p:cBhvr>
                                        <p:cTn id="37" dur="1" fill="hold">
                                          <p:stCondLst>
                                            <p:cond delay="0"/>
                                          </p:stCondLst>
                                        </p:cTn>
                                        <p:tgtEl>
                                          <p:spTgt spid="185347">
                                            <p:txEl>
                                              <p:pRg st="0" end="0"/>
                                            </p:txEl>
                                          </p:spTgt>
                                        </p:tgtEl>
                                        <p:attrNameLst>
                                          <p:attrName>style.visibility</p:attrName>
                                        </p:attrNameLst>
                                      </p:cBhvr>
                                      <p:to>
                                        <p:strVal val="visible"/>
                                      </p:to>
                                    </p:set>
                                    <p:anim calcmode="lin" valueType="num">
                                      <p:cBhvr additive="base">
                                        <p:cTn id="38" dur="1000" fill="hold">
                                          <p:stCondLst>
                                            <p:cond delay="0"/>
                                          </p:stCondLst>
                                        </p:cTn>
                                        <p:tgtEl>
                                          <p:spTgt spid="185347">
                                            <p:txEl>
                                              <p:pRg st="0" end="0"/>
                                            </p:txEl>
                                          </p:spTgt>
                                        </p:tgtEl>
                                        <p:attrNameLst>
                                          <p:attrName>ppt_x</p:attrName>
                                        </p:attrNameLst>
                                      </p:cBhvr>
                                      <p:tavLst>
                                        <p:tav tm="0">
                                          <p:val>
                                            <p:strVal val="#ppt_x"/>
                                          </p:val>
                                        </p:tav>
                                        <p:tav tm="100000">
                                          <p:val>
                                            <p:strVal val="#ppt_x"/>
                                          </p:val>
                                        </p:tav>
                                      </p:tavLst>
                                    </p:anim>
                                    <p:anim calcmode="lin" valueType="num">
                                      <p:cBhvr additive="base">
                                        <p:cTn id="39" dur="1000" fill="hold">
                                          <p:stCondLst>
                                            <p:cond delay="0"/>
                                          </p:stCondLst>
                                        </p:cTn>
                                        <p:tgtEl>
                                          <p:spTgt spid="185347">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6" grpId="0"/>
      <p:bldP spid="185347" grpId="0" build="p" rev="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685800" y="304800"/>
            <a:ext cx="7772400" cy="838200"/>
          </a:xfrm>
        </p:spPr>
        <p:txBody>
          <a:bodyPr/>
          <a:lstStyle/>
          <a:p>
            <a:pPr algn="ctr" eaLnBrk="1" hangingPunct="1">
              <a:defRPr/>
            </a:pPr>
            <a:r>
              <a:rPr lang="en-US" b="1" dirty="0" smtClean="0">
                <a:solidFill>
                  <a:srgbClr val="FF9900"/>
                </a:solidFill>
              </a:rPr>
              <a:t>Bibliography</a:t>
            </a:r>
          </a:p>
        </p:txBody>
      </p:sp>
      <p:sp>
        <p:nvSpPr>
          <p:cNvPr id="214019" name="Rectangle 3"/>
          <p:cNvSpPr>
            <a:spLocks noGrp="1" noChangeArrowheads="1"/>
          </p:cNvSpPr>
          <p:nvPr>
            <p:ph type="body" idx="1"/>
          </p:nvPr>
        </p:nvSpPr>
        <p:spPr>
          <a:xfrm>
            <a:off x="685800" y="1524000"/>
            <a:ext cx="7772400" cy="4572000"/>
          </a:xfrm>
        </p:spPr>
        <p:txBody>
          <a:bodyPr/>
          <a:lstStyle/>
          <a:p>
            <a:pPr algn="l" rtl="0" eaLnBrk="1" hangingPunct="1">
              <a:lnSpc>
                <a:spcPct val="90000"/>
              </a:lnSpc>
              <a:buFont typeface="Wingdings" pitchFamily="2" charset="2"/>
              <a:buNone/>
              <a:defRPr/>
            </a:pPr>
            <a:r>
              <a:rPr lang="en-US" dirty="0" smtClean="0"/>
              <a:t>The call number for a </a:t>
            </a:r>
            <a:r>
              <a:rPr lang="en-US" b="1" dirty="0" smtClean="0">
                <a:solidFill>
                  <a:srgbClr val="990000"/>
                </a:solidFill>
              </a:rPr>
              <a:t>bibliography</a:t>
            </a:r>
            <a:r>
              <a:rPr lang="en-US" dirty="0" smtClean="0"/>
              <a:t> in a topic listed in the </a:t>
            </a:r>
            <a:r>
              <a:rPr lang="en-US" b="1" dirty="0" smtClean="0">
                <a:solidFill>
                  <a:srgbClr val="990000"/>
                </a:solidFill>
              </a:rPr>
              <a:t>NLM schedules</a:t>
            </a:r>
            <a:r>
              <a:rPr lang="en-US" dirty="0" smtClean="0"/>
              <a:t> begins with the letter </a:t>
            </a:r>
            <a:r>
              <a:rPr lang="en-US" b="1" dirty="0" smtClean="0">
                <a:solidFill>
                  <a:srgbClr val="990000"/>
                </a:solidFill>
              </a:rPr>
              <a:t>Z</a:t>
            </a:r>
            <a:r>
              <a:rPr lang="en-US" dirty="0" smtClean="0"/>
              <a:t>, followed by the class number for the particular subject of the bibliography.</a:t>
            </a:r>
          </a:p>
          <a:p>
            <a:pPr algn="l" rtl="0" eaLnBrk="1" hangingPunct="1">
              <a:lnSpc>
                <a:spcPct val="90000"/>
              </a:lnSpc>
              <a:buFont typeface="Wingdings" pitchFamily="2" charset="2"/>
              <a:buNone/>
              <a:defRPr/>
            </a:pPr>
            <a:r>
              <a:rPr lang="en-US" dirty="0" smtClean="0"/>
              <a:t>A bibliography outside the scope of the </a:t>
            </a:r>
            <a:r>
              <a:rPr lang="en-US" b="1" dirty="0" smtClean="0">
                <a:solidFill>
                  <a:srgbClr val="990000"/>
                </a:solidFill>
              </a:rPr>
              <a:t>NLM Classification</a:t>
            </a:r>
            <a:r>
              <a:rPr lang="en-US" dirty="0" smtClean="0"/>
              <a:t> is assigned a number from class </a:t>
            </a:r>
            <a:r>
              <a:rPr lang="en-US" b="1" dirty="0" smtClean="0">
                <a:solidFill>
                  <a:srgbClr val="990000"/>
                </a:solidFill>
              </a:rPr>
              <a:t>Z</a:t>
            </a:r>
            <a:r>
              <a:rPr lang="en-US" dirty="0" smtClean="0"/>
              <a:t> of the </a:t>
            </a:r>
            <a:r>
              <a:rPr lang="en-US" b="1" dirty="0" smtClean="0">
                <a:solidFill>
                  <a:srgbClr val="990000"/>
                </a:solidFill>
              </a:rPr>
              <a:t>Library of Congress Classification</a:t>
            </a:r>
            <a:r>
              <a:rPr lang="en-US" dirty="0" smtClean="0"/>
              <a:t>.</a:t>
            </a: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8795" y="491319"/>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3611419"/>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685800" y="457200"/>
            <a:ext cx="7772400" cy="685800"/>
          </a:xfrm>
        </p:spPr>
        <p:txBody>
          <a:bodyPr>
            <a:normAutofit fontScale="90000"/>
          </a:bodyPr>
          <a:lstStyle/>
          <a:p>
            <a:pPr algn="ctr" eaLnBrk="1" hangingPunct="1">
              <a:defRPr/>
            </a:pPr>
            <a:r>
              <a:rPr lang="en-US" b="1" dirty="0" smtClean="0">
                <a:solidFill>
                  <a:srgbClr val="FF9900"/>
                </a:solidFill>
              </a:rPr>
              <a:t>Examples</a:t>
            </a:r>
          </a:p>
        </p:txBody>
      </p:sp>
      <p:sp>
        <p:nvSpPr>
          <p:cNvPr id="215043" name="Rectangle 3"/>
          <p:cNvSpPr>
            <a:spLocks noGrp="1" noChangeArrowheads="1"/>
          </p:cNvSpPr>
          <p:nvPr>
            <p:ph type="body" idx="1"/>
          </p:nvPr>
        </p:nvSpPr>
        <p:spPr>
          <a:xfrm>
            <a:off x="685800" y="1371600"/>
            <a:ext cx="7772400" cy="4953000"/>
          </a:xfrm>
        </p:spPr>
        <p:txBody>
          <a:bodyPr/>
          <a:lstStyle/>
          <a:p>
            <a:pPr marL="1822450" indent="-1822450" algn="l" rtl="0" eaLnBrk="1" hangingPunct="1">
              <a:lnSpc>
                <a:spcPct val="90000"/>
              </a:lnSpc>
              <a:buFont typeface="Wingdings" pitchFamily="2" charset="2"/>
              <a:buNone/>
              <a:defRPr/>
            </a:pPr>
            <a:r>
              <a:rPr lang="en-US" sz="2800" dirty="0" smtClean="0">
                <a:solidFill>
                  <a:srgbClr val="990000"/>
                </a:solidFill>
              </a:rPr>
              <a:t>Z 675.D3</a:t>
            </a:r>
            <a:r>
              <a:rPr lang="en-US" sz="2800" dirty="0" smtClean="0"/>
              <a:t>	A list of general holdings of a dental library</a:t>
            </a:r>
          </a:p>
          <a:p>
            <a:pPr marL="1822450" indent="-1822450" algn="l" rtl="0" eaLnBrk="1" hangingPunct="1">
              <a:lnSpc>
                <a:spcPct val="90000"/>
              </a:lnSpc>
              <a:buFont typeface="Wingdings" pitchFamily="2" charset="2"/>
              <a:buNone/>
              <a:defRPr/>
            </a:pPr>
            <a:r>
              <a:rPr lang="en-US" sz="2800" dirty="0" smtClean="0">
                <a:solidFill>
                  <a:srgbClr val="990000"/>
                </a:solidFill>
              </a:rPr>
              <a:t>Z 7144.I8</a:t>
            </a:r>
            <a:r>
              <a:rPr lang="en-US" sz="2800" dirty="0" smtClean="0"/>
              <a:t>	A bibliography of isotopes</a:t>
            </a:r>
          </a:p>
          <a:p>
            <a:pPr marL="1822450" indent="-1822450" algn="l" rtl="0" eaLnBrk="1" hangingPunct="1">
              <a:lnSpc>
                <a:spcPct val="90000"/>
              </a:lnSpc>
              <a:buFont typeface="Wingdings" pitchFamily="2" charset="2"/>
              <a:buNone/>
              <a:defRPr/>
            </a:pPr>
            <a:r>
              <a:rPr lang="en-US" sz="2800" dirty="0" smtClean="0">
                <a:solidFill>
                  <a:srgbClr val="990000"/>
                </a:solidFill>
              </a:rPr>
              <a:t>ZQT 35</a:t>
            </a:r>
            <a:r>
              <a:rPr lang="en-US" sz="2800" dirty="0" smtClean="0"/>
              <a:t>	A bibliography of biomedical mathematics</a:t>
            </a:r>
          </a:p>
          <a:p>
            <a:pPr marL="1822450" indent="-1822450" algn="l" rtl="0" eaLnBrk="1" hangingPunct="1">
              <a:lnSpc>
                <a:spcPct val="90000"/>
              </a:lnSpc>
              <a:buFont typeface="Wingdings" pitchFamily="2" charset="2"/>
              <a:buNone/>
              <a:defRPr/>
            </a:pPr>
            <a:r>
              <a:rPr lang="en-US" sz="2800" dirty="0" smtClean="0">
                <a:solidFill>
                  <a:srgbClr val="990000"/>
                </a:solidFill>
              </a:rPr>
              <a:t>ZW 1</a:t>
            </a:r>
            <a:r>
              <a:rPr lang="en-US" sz="2800" dirty="0" smtClean="0"/>
              <a:t>	A bibliography of general medical serials</a:t>
            </a:r>
          </a:p>
          <a:p>
            <a:pPr marL="1822450" indent="-1822450" algn="l" rtl="0" eaLnBrk="1" hangingPunct="1">
              <a:lnSpc>
                <a:spcPct val="90000"/>
              </a:lnSpc>
              <a:buFont typeface="Wingdings" pitchFamily="2" charset="2"/>
              <a:buNone/>
              <a:defRPr/>
            </a:pPr>
            <a:r>
              <a:rPr lang="en-US" sz="2800" dirty="0" smtClean="0">
                <a:solidFill>
                  <a:srgbClr val="990000"/>
                </a:solidFill>
              </a:rPr>
              <a:t>ZWB 100</a:t>
            </a:r>
            <a:r>
              <a:rPr lang="en-US" sz="2800" dirty="0" smtClean="0"/>
              <a:t>	A bibliography of monographic works on general medicine</a:t>
            </a:r>
          </a:p>
          <a:p>
            <a:pPr marL="1822450" indent="-1822450" algn="l" rtl="0" eaLnBrk="1" hangingPunct="1">
              <a:lnSpc>
                <a:spcPct val="90000"/>
              </a:lnSpc>
              <a:buFont typeface="Wingdings" pitchFamily="2" charset="2"/>
              <a:buNone/>
              <a:defRPr/>
            </a:pPr>
            <a:r>
              <a:rPr lang="en-US" sz="2800" dirty="0" smtClean="0">
                <a:solidFill>
                  <a:srgbClr val="990000"/>
                </a:solidFill>
              </a:rPr>
              <a:t>ZWD 700</a:t>
            </a:r>
            <a:r>
              <a:rPr lang="en-US" sz="2800" dirty="0" smtClean="0"/>
              <a:t>	A bibliography of aviation and space medicine</a:t>
            </a: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1030" y="404664"/>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6985189"/>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685800" y="304800"/>
            <a:ext cx="7772400" cy="762000"/>
          </a:xfrm>
        </p:spPr>
        <p:txBody>
          <a:bodyPr>
            <a:normAutofit fontScale="90000"/>
          </a:bodyPr>
          <a:lstStyle/>
          <a:p>
            <a:pPr algn="ctr" eaLnBrk="1" hangingPunct="1">
              <a:defRPr/>
            </a:pPr>
            <a:r>
              <a:rPr lang="en-US" b="1" dirty="0" smtClean="0">
                <a:solidFill>
                  <a:srgbClr val="FF9900"/>
                </a:solidFill>
              </a:rPr>
              <a:t>Serial Publications</a:t>
            </a:r>
          </a:p>
        </p:txBody>
      </p:sp>
      <p:sp>
        <p:nvSpPr>
          <p:cNvPr id="216067" name="Rectangle 3"/>
          <p:cNvSpPr>
            <a:spLocks noGrp="1" noChangeArrowheads="1"/>
          </p:cNvSpPr>
          <p:nvPr>
            <p:ph type="body" idx="1"/>
          </p:nvPr>
        </p:nvSpPr>
        <p:spPr>
          <a:xfrm>
            <a:off x="685800" y="1447800"/>
            <a:ext cx="7772400" cy="4495800"/>
          </a:xfrm>
        </p:spPr>
        <p:txBody>
          <a:bodyPr/>
          <a:lstStyle/>
          <a:p>
            <a:pPr algn="l" rtl="0" eaLnBrk="1" hangingPunct="1">
              <a:lnSpc>
                <a:spcPct val="90000"/>
              </a:lnSpc>
              <a:buFont typeface="Wingdings" pitchFamily="2" charset="2"/>
              <a:buNone/>
              <a:defRPr/>
            </a:pPr>
            <a:r>
              <a:rPr lang="en-US" dirty="0" smtClean="0"/>
              <a:t>Serial publications are given different treatment according to the type of publication they represent.</a:t>
            </a:r>
          </a:p>
          <a:p>
            <a:pPr algn="l" rtl="0" eaLnBrk="1" hangingPunct="1">
              <a:lnSpc>
                <a:spcPct val="90000"/>
              </a:lnSpc>
              <a:buFont typeface="Wingdings" pitchFamily="2" charset="2"/>
              <a:buNone/>
              <a:defRPr/>
            </a:pPr>
            <a:endParaRPr lang="en-US" dirty="0" smtClean="0"/>
          </a:p>
          <a:p>
            <a:pPr algn="l" rtl="0" eaLnBrk="1" hangingPunct="1">
              <a:lnSpc>
                <a:spcPct val="90000"/>
              </a:lnSpc>
              <a:buFont typeface="Wingdings" pitchFamily="2" charset="2"/>
              <a:buNone/>
              <a:defRPr/>
            </a:pPr>
            <a:r>
              <a:rPr lang="en-US" b="1" dirty="0" smtClean="0">
                <a:solidFill>
                  <a:srgbClr val="FF9900"/>
                </a:solidFill>
              </a:rPr>
              <a:t>There are seven categories:</a:t>
            </a:r>
          </a:p>
          <a:p>
            <a:pPr algn="l" rtl="0" eaLnBrk="1" hangingPunct="1">
              <a:lnSpc>
                <a:spcPct val="90000"/>
              </a:lnSpc>
              <a:buFont typeface="Wingdings" pitchFamily="2" charset="2"/>
              <a:buNone/>
              <a:defRPr/>
            </a:pPr>
            <a:r>
              <a:rPr lang="en-US" b="1" dirty="0" smtClean="0">
                <a:solidFill>
                  <a:srgbClr val="990000"/>
                </a:solidFill>
              </a:rPr>
              <a:t>1. </a:t>
            </a:r>
            <a:r>
              <a:rPr lang="en-US" b="1" i="1" dirty="0" smtClean="0">
                <a:solidFill>
                  <a:srgbClr val="990000"/>
                </a:solidFill>
              </a:rPr>
              <a:t>Biomedicine</a:t>
            </a:r>
            <a:r>
              <a:rPr lang="en-US" b="1" dirty="0" smtClean="0">
                <a:solidFill>
                  <a:srgbClr val="990000"/>
                </a:solidFill>
              </a:rPr>
              <a:t>.</a:t>
            </a:r>
            <a:r>
              <a:rPr lang="en-US" dirty="0" smtClean="0">
                <a:solidFill>
                  <a:srgbClr val="000000"/>
                </a:solidFill>
                <a:effectLst>
                  <a:outerShdw blurRad="38100" dist="38100" dir="2700000" algn="tl">
                    <a:srgbClr val="FFFFFF"/>
                  </a:outerShdw>
                </a:effectLst>
              </a:rPr>
              <a:t> Serials that are not restricted to medical topics but are important to medicine and related fields are classed in </a:t>
            </a:r>
            <a:r>
              <a:rPr lang="en-US" b="1" dirty="0" smtClean="0">
                <a:solidFill>
                  <a:srgbClr val="990000"/>
                </a:solidFill>
              </a:rPr>
              <a:t>W1</a:t>
            </a:r>
            <a:r>
              <a:rPr lang="en-US" dirty="0" smtClean="0">
                <a:solidFill>
                  <a:srgbClr val="000000"/>
                </a:solidFill>
                <a:effectLst>
                  <a:outerShdw blurRad="38100" dist="38100" dir="2700000" algn="tl">
                    <a:srgbClr val="FFFFFF"/>
                  </a:outerShdw>
                </a:effectLst>
              </a:rPr>
              <a:t>.</a:t>
            </a:r>
            <a:endParaRPr lang="en-US" b="1" dirty="0" smtClean="0">
              <a:solidFill>
                <a:srgbClr val="FF9900"/>
              </a:solidFill>
            </a:endParaRP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121" y="5459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9875680"/>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609600" y="304800"/>
            <a:ext cx="7772400" cy="838200"/>
          </a:xfrm>
        </p:spPr>
        <p:txBody>
          <a:bodyPr/>
          <a:lstStyle/>
          <a:p>
            <a:pPr algn="ctr" eaLnBrk="1" hangingPunct="1">
              <a:defRPr/>
            </a:pPr>
            <a:r>
              <a:rPr lang="en-US" b="1" dirty="0" smtClean="0">
                <a:solidFill>
                  <a:srgbClr val="FF9900"/>
                </a:solidFill>
              </a:rPr>
              <a:t>Serial Publications</a:t>
            </a:r>
          </a:p>
        </p:txBody>
      </p:sp>
      <p:sp>
        <p:nvSpPr>
          <p:cNvPr id="217091" name="Rectangle 3"/>
          <p:cNvSpPr>
            <a:spLocks noGrp="1" noChangeArrowheads="1"/>
          </p:cNvSpPr>
          <p:nvPr>
            <p:ph type="body" idx="1"/>
          </p:nvPr>
        </p:nvSpPr>
        <p:spPr>
          <a:xfrm>
            <a:off x="685800" y="1371600"/>
            <a:ext cx="7924800" cy="4724400"/>
          </a:xfrm>
        </p:spPr>
        <p:txBody>
          <a:bodyPr/>
          <a:lstStyle/>
          <a:p>
            <a:pPr algn="l" rtl="0" eaLnBrk="1" hangingPunct="1">
              <a:lnSpc>
                <a:spcPct val="90000"/>
              </a:lnSpc>
              <a:buFont typeface="Wingdings" pitchFamily="2" charset="2"/>
              <a:buNone/>
              <a:defRPr/>
            </a:pPr>
            <a:r>
              <a:rPr lang="en-US" sz="2800" b="1" dirty="0" smtClean="0">
                <a:solidFill>
                  <a:srgbClr val="990000"/>
                </a:solidFill>
              </a:rPr>
              <a:t>2. </a:t>
            </a:r>
            <a:r>
              <a:rPr lang="en-US" sz="2800" b="1" i="1" dirty="0" smtClean="0">
                <a:solidFill>
                  <a:srgbClr val="990000"/>
                </a:solidFill>
              </a:rPr>
              <a:t>Information science and general reference materials</a:t>
            </a:r>
            <a:r>
              <a:rPr lang="en-US" sz="2800" b="1" dirty="0" smtClean="0">
                <a:solidFill>
                  <a:srgbClr val="990000"/>
                </a:solidFill>
              </a:rPr>
              <a:t>.</a:t>
            </a:r>
            <a:r>
              <a:rPr lang="en-US" sz="2800" dirty="0" smtClean="0"/>
              <a:t> These serials are classed in the appropriate LCC numbers.</a:t>
            </a:r>
          </a:p>
          <a:p>
            <a:pPr algn="l" rtl="0" eaLnBrk="1" hangingPunct="1">
              <a:lnSpc>
                <a:spcPct val="90000"/>
              </a:lnSpc>
              <a:buFont typeface="Wingdings" pitchFamily="2" charset="2"/>
              <a:buNone/>
              <a:defRPr/>
            </a:pPr>
            <a:r>
              <a:rPr lang="en-US" sz="2800" b="1" dirty="0" smtClean="0">
                <a:solidFill>
                  <a:srgbClr val="990000"/>
                </a:solidFill>
              </a:rPr>
              <a:t>3. </a:t>
            </a:r>
            <a:r>
              <a:rPr lang="en-US" sz="2800" b="1" i="1" dirty="0" smtClean="0">
                <a:solidFill>
                  <a:srgbClr val="990000"/>
                </a:solidFill>
              </a:rPr>
              <a:t>Congresses.</a:t>
            </a:r>
            <a:r>
              <a:rPr lang="en-US" sz="2800" dirty="0" smtClean="0"/>
              <a:t> Serial publications of numbered congresses are classed in </a:t>
            </a:r>
            <a:r>
              <a:rPr lang="en-US" sz="2800" b="1" dirty="0" smtClean="0">
                <a:solidFill>
                  <a:srgbClr val="990000"/>
                </a:solidFill>
              </a:rPr>
              <a:t>W3</a:t>
            </a:r>
            <a:r>
              <a:rPr lang="en-US" sz="2800" dirty="0" smtClean="0"/>
              <a:t>, unless they fall in category 2 or originate from the meetings of one society, in which case they are classed in </a:t>
            </a:r>
            <a:r>
              <a:rPr lang="en-US" sz="2800" b="1" dirty="0" smtClean="0">
                <a:solidFill>
                  <a:srgbClr val="990000"/>
                </a:solidFill>
              </a:rPr>
              <a:t>W1</a:t>
            </a:r>
            <a:r>
              <a:rPr lang="en-US" sz="2800" dirty="0" smtClean="0"/>
              <a:t>.</a:t>
            </a:r>
          </a:p>
          <a:p>
            <a:pPr algn="l" rtl="0" eaLnBrk="1" hangingPunct="1">
              <a:lnSpc>
                <a:spcPct val="90000"/>
              </a:lnSpc>
              <a:buFont typeface="Wingdings" pitchFamily="2" charset="2"/>
              <a:buNone/>
              <a:defRPr/>
            </a:pPr>
            <a:r>
              <a:rPr lang="en-US" sz="2800" b="1" dirty="0" smtClean="0">
                <a:solidFill>
                  <a:srgbClr val="990000"/>
                </a:solidFill>
              </a:rPr>
              <a:t>4.</a:t>
            </a:r>
            <a:r>
              <a:rPr lang="en-US" sz="2800" dirty="0" smtClean="0"/>
              <a:t> </a:t>
            </a:r>
            <a:r>
              <a:rPr lang="en-US" sz="2800" b="1" i="1" dirty="0" smtClean="0">
                <a:solidFill>
                  <a:srgbClr val="990000"/>
                </a:solidFill>
              </a:rPr>
              <a:t>Hospitals.</a:t>
            </a:r>
            <a:r>
              <a:rPr lang="en-US" sz="2800" dirty="0" smtClean="0"/>
              <a:t> Serial publications of hospitals that do not contain clinical material are classed in </a:t>
            </a:r>
            <a:r>
              <a:rPr lang="en-US" sz="2800" b="1" dirty="0" smtClean="0">
                <a:solidFill>
                  <a:srgbClr val="990000"/>
                </a:solidFill>
              </a:rPr>
              <a:t>WX2</a:t>
            </a:r>
            <a:r>
              <a:rPr lang="en-US" sz="2800" dirty="0" smtClean="0"/>
              <a:t>. Reports of the government administration of hospitals are classed in </a:t>
            </a:r>
            <a:r>
              <a:rPr lang="en-US" sz="2800" b="1" dirty="0" smtClean="0">
                <a:solidFill>
                  <a:srgbClr val="990000"/>
                </a:solidFill>
              </a:rPr>
              <a:t>W2</a:t>
            </a:r>
            <a:r>
              <a:rPr lang="en-US" sz="2800" dirty="0" smtClean="0"/>
              <a:t>.</a:t>
            </a: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404664"/>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5088905"/>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609600" y="304800"/>
            <a:ext cx="7772400" cy="838200"/>
          </a:xfrm>
        </p:spPr>
        <p:txBody>
          <a:bodyPr/>
          <a:lstStyle/>
          <a:p>
            <a:pPr algn="ctr" eaLnBrk="1" hangingPunct="1">
              <a:defRPr/>
            </a:pPr>
            <a:r>
              <a:rPr lang="en-US" b="1" dirty="0" smtClean="0">
                <a:solidFill>
                  <a:srgbClr val="FF9900"/>
                </a:solidFill>
              </a:rPr>
              <a:t>Serial Publications</a:t>
            </a:r>
          </a:p>
        </p:txBody>
      </p:sp>
      <p:sp>
        <p:nvSpPr>
          <p:cNvPr id="218115" name="Rectangle 3"/>
          <p:cNvSpPr>
            <a:spLocks noGrp="1" noChangeArrowheads="1"/>
          </p:cNvSpPr>
          <p:nvPr>
            <p:ph type="body" idx="1"/>
          </p:nvPr>
        </p:nvSpPr>
        <p:spPr>
          <a:xfrm>
            <a:off x="685800" y="1219200"/>
            <a:ext cx="7924800" cy="5257800"/>
          </a:xfrm>
        </p:spPr>
        <p:txBody>
          <a:bodyPr/>
          <a:lstStyle/>
          <a:p>
            <a:pPr algn="l" rtl="0" eaLnBrk="1" hangingPunct="1">
              <a:lnSpc>
                <a:spcPct val="90000"/>
              </a:lnSpc>
              <a:buFont typeface="Wingdings" pitchFamily="2" charset="2"/>
              <a:buNone/>
              <a:defRPr/>
            </a:pPr>
            <a:r>
              <a:rPr lang="en-US" sz="2800" b="1" dirty="0" smtClean="0">
                <a:solidFill>
                  <a:srgbClr val="990000"/>
                </a:solidFill>
              </a:rPr>
              <a:t>5. </a:t>
            </a:r>
            <a:r>
              <a:rPr lang="en-US" sz="2800" b="1" i="1" dirty="0" smtClean="0">
                <a:solidFill>
                  <a:srgbClr val="990000"/>
                </a:solidFill>
              </a:rPr>
              <a:t>Statistics and administration</a:t>
            </a:r>
            <a:r>
              <a:rPr lang="en-US" sz="2800" i="1" dirty="0" smtClean="0">
                <a:solidFill>
                  <a:srgbClr val="990000"/>
                </a:solidFill>
              </a:rPr>
              <a:t>. </a:t>
            </a:r>
            <a:r>
              <a:rPr lang="en-US" sz="2800" dirty="0" smtClean="0"/>
              <a:t>Serial government publications of an administrative or statistical nature are classed in </a:t>
            </a:r>
            <a:r>
              <a:rPr lang="en-US" sz="2800" b="1" dirty="0" smtClean="0">
                <a:solidFill>
                  <a:srgbClr val="990000"/>
                </a:solidFill>
              </a:rPr>
              <a:t>W2</a:t>
            </a:r>
            <a:r>
              <a:rPr lang="en-US" sz="2800" dirty="0" smtClean="0"/>
              <a:t>.</a:t>
            </a:r>
          </a:p>
          <a:p>
            <a:pPr algn="l" rtl="0" eaLnBrk="1" hangingPunct="1">
              <a:lnSpc>
                <a:spcPct val="90000"/>
              </a:lnSpc>
              <a:buFont typeface="Wingdings" pitchFamily="2" charset="2"/>
              <a:buNone/>
              <a:defRPr/>
            </a:pPr>
            <a:r>
              <a:rPr lang="en-US" sz="2800" dirty="0" smtClean="0"/>
              <a:t> </a:t>
            </a:r>
            <a:r>
              <a:rPr lang="en-US" sz="2800" b="1" dirty="0" smtClean="0">
                <a:solidFill>
                  <a:srgbClr val="990000"/>
                </a:solidFill>
              </a:rPr>
              <a:t>6.</a:t>
            </a:r>
            <a:r>
              <a:rPr lang="en-US" sz="2800" dirty="0" smtClean="0"/>
              <a:t> </a:t>
            </a:r>
            <a:r>
              <a:rPr lang="en-US" sz="2800" b="1" i="1" dirty="0" smtClean="0">
                <a:solidFill>
                  <a:srgbClr val="990000"/>
                </a:solidFill>
              </a:rPr>
              <a:t>Schedule numbers for special forms</a:t>
            </a:r>
            <a:r>
              <a:rPr lang="en-US" sz="2800" dirty="0" smtClean="0"/>
              <a:t>. Some publication forms are individually listed in the schedules with the numbers marked with an asterisk (*). They are used for both monographs and serial publications.</a:t>
            </a:r>
          </a:p>
          <a:p>
            <a:pPr algn="l" rtl="0" eaLnBrk="1" hangingPunct="1">
              <a:lnSpc>
                <a:spcPct val="90000"/>
              </a:lnSpc>
              <a:buFont typeface="Wingdings" pitchFamily="2" charset="2"/>
              <a:buNone/>
              <a:defRPr/>
            </a:pPr>
            <a:r>
              <a:rPr lang="en-US" sz="2800" b="1" dirty="0" smtClean="0">
                <a:solidFill>
                  <a:srgbClr val="990000"/>
                </a:solidFill>
              </a:rPr>
              <a:t>7.</a:t>
            </a:r>
            <a:r>
              <a:rPr lang="en-US" sz="2800" dirty="0" smtClean="0"/>
              <a:t> </a:t>
            </a:r>
            <a:r>
              <a:rPr lang="en-US" sz="2800" b="1" i="1" dirty="0" smtClean="0">
                <a:solidFill>
                  <a:srgbClr val="990000"/>
                </a:solidFill>
              </a:rPr>
              <a:t>Indexes and bibliographies</a:t>
            </a:r>
            <a:r>
              <a:rPr lang="en-US" sz="2800" dirty="0" smtClean="0">
                <a:solidFill>
                  <a:srgbClr val="990000"/>
                </a:solidFill>
              </a:rPr>
              <a:t>.</a:t>
            </a:r>
            <a:r>
              <a:rPr lang="en-US" sz="2800" dirty="0" smtClean="0"/>
              <a:t> Indexes or bibliographies issued serially are classed according to the instructions for classing bibliographies given above.</a:t>
            </a: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260648"/>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364330"/>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685800" y="381000"/>
            <a:ext cx="7772400" cy="609600"/>
          </a:xfrm>
        </p:spPr>
        <p:txBody>
          <a:bodyPr>
            <a:normAutofit fontScale="90000"/>
          </a:bodyPr>
          <a:lstStyle/>
          <a:p>
            <a:pPr algn="ctr" eaLnBrk="1" hangingPunct="1">
              <a:defRPr/>
            </a:pPr>
            <a:r>
              <a:rPr lang="en-US" b="1" dirty="0" smtClean="0">
                <a:solidFill>
                  <a:srgbClr val="FF9900"/>
                </a:solidFill>
              </a:rPr>
              <a:t>Examples</a:t>
            </a:r>
          </a:p>
        </p:txBody>
      </p:sp>
      <p:sp>
        <p:nvSpPr>
          <p:cNvPr id="219139" name="Rectangle 3"/>
          <p:cNvSpPr>
            <a:spLocks noGrp="1" noChangeArrowheads="1"/>
          </p:cNvSpPr>
          <p:nvPr>
            <p:ph type="body" idx="1"/>
          </p:nvPr>
        </p:nvSpPr>
        <p:spPr>
          <a:xfrm>
            <a:off x="685800" y="1600200"/>
            <a:ext cx="7772400" cy="3429000"/>
          </a:xfrm>
        </p:spPr>
        <p:txBody>
          <a:bodyPr/>
          <a:lstStyle/>
          <a:p>
            <a:pPr marL="352425" indent="-187325" algn="l" eaLnBrk="1" hangingPunct="1">
              <a:buFont typeface="Wingdings" pitchFamily="2" charset="2"/>
              <a:buNone/>
              <a:defRPr/>
            </a:pPr>
            <a:r>
              <a:rPr lang="en-US" b="1" dirty="0" smtClean="0">
                <a:solidFill>
                  <a:srgbClr val="990000"/>
                </a:solidFill>
              </a:rPr>
              <a:t>WB</a:t>
            </a:r>
            <a:r>
              <a:rPr lang="en-US" dirty="0" smtClean="0"/>
              <a:t>	</a:t>
            </a:r>
            <a:r>
              <a:rPr lang="en-US" b="1" dirty="0" smtClean="0">
                <a:solidFill>
                  <a:srgbClr val="990000"/>
                </a:solidFill>
              </a:rPr>
              <a:t>PRACTICE OF MEDICINE</a:t>
            </a:r>
          </a:p>
          <a:p>
            <a:pPr marL="352425" indent="-187325" algn="l" eaLnBrk="1" hangingPunct="1">
              <a:buFont typeface="Wingdings" pitchFamily="2" charset="2"/>
              <a:buNone/>
              <a:defRPr/>
            </a:pPr>
            <a:r>
              <a:rPr lang="en-US" b="1" dirty="0" smtClean="0">
                <a:solidFill>
                  <a:srgbClr val="990000"/>
                </a:solidFill>
              </a:rPr>
              <a:t>	</a:t>
            </a:r>
            <a:r>
              <a:rPr lang="en-US" dirty="0" smtClean="0"/>
              <a:t>*22	Directories (of health resorts</a:t>
            </a:r>
          </a:p>
          <a:p>
            <a:pPr marL="352425" indent="-187325" algn="l" eaLnBrk="1" hangingPunct="1">
              <a:buFont typeface="Wingdings" pitchFamily="2" charset="2"/>
              <a:buNone/>
              <a:defRPr/>
            </a:pPr>
            <a:r>
              <a:rPr lang="en-US" dirty="0" smtClean="0"/>
              <a:t>			and/or special systems of</a:t>
            </a:r>
          </a:p>
          <a:p>
            <a:pPr marL="352425" indent="-187325" algn="l" eaLnBrk="1" hangingPunct="1">
              <a:buFont typeface="Wingdings" pitchFamily="2" charset="2"/>
              <a:buNone/>
              <a:defRPr/>
            </a:pPr>
            <a:r>
              <a:rPr lang="en-US" dirty="0" smtClean="0"/>
              <a:t>			therapeutics (Table G)</a:t>
            </a:r>
          </a:p>
          <a:p>
            <a:pPr marL="352425" indent="-187325" algn="l" eaLnBrk="1" hangingPunct="1">
              <a:buFont typeface="Wingdings" pitchFamily="2" charset="2"/>
              <a:buNone/>
              <a:defRPr/>
            </a:pPr>
            <a:r>
              <a:rPr lang="en-US" dirty="0" smtClean="0"/>
              <a:t>	*22.1	General coverage (Not Table G)</a:t>
            </a: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504966"/>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0081173"/>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685800" y="457200"/>
            <a:ext cx="7772400" cy="685800"/>
          </a:xfrm>
        </p:spPr>
        <p:txBody>
          <a:bodyPr>
            <a:normAutofit fontScale="90000"/>
          </a:bodyPr>
          <a:lstStyle/>
          <a:p>
            <a:pPr algn="ctr" eaLnBrk="1" hangingPunct="1">
              <a:defRPr/>
            </a:pPr>
            <a:r>
              <a:rPr lang="en-US" b="1" dirty="0" smtClean="0">
                <a:solidFill>
                  <a:srgbClr val="FF9900"/>
                </a:solidFill>
              </a:rPr>
              <a:t>Early Publications</a:t>
            </a:r>
          </a:p>
        </p:txBody>
      </p:sp>
      <p:sp>
        <p:nvSpPr>
          <p:cNvPr id="220163" name="Rectangle 3"/>
          <p:cNvSpPr>
            <a:spLocks noGrp="1" noChangeArrowheads="1"/>
          </p:cNvSpPr>
          <p:nvPr>
            <p:ph type="body" idx="1"/>
          </p:nvPr>
        </p:nvSpPr>
        <p:spPr>
          <a:xfrm>
            <a:off x="533400" y="1295400"/>
            <a:ext cx="7924800" cy="4800600"/>
          </a:xfrm>
        </p:spPr>
        <p:txBody>
          <a:bodyPr/>
          <a:lstStyle/>
          <a:p>
            <a:pPr marL="609600" indent="-609600" algn="l" eaLnBrk="1" hangingPunct="1">
              <a:buFont typeface="Wingdings" pitchFamily="2" charset="2"/>
              <a:buNone/>
              <a:defRPr/>
            </a:pPr>
            <a:r>
              <a:rPr lang="en-US" b="1" dirty="0" smtClean="0">
                <a:solidFill>
                  <a:srgbClr val="990000"/>
                </a:solidFill>
              </a:rPr>
              <a:t>1.</a:t>
            </a:r>
            <a:r>
              <a:rPr lang="en-US" b="1" dirty="0" smtClean="0"/>
              <a:t> </a:t>
            </a:r>
            <a:r>
              <a:rPr lang="en-US" b="1" i="1" dirty="0" smtClean="0">
                <a:solidFill>
                  <a:srgbClr val="990000"/>
                </a:solidFill>
              </a:rPr>
              <a:t>Nineteenth century titles.</a:t>
            </a:r>
            <a:r>
              <a:rPr lang="en-US" dirty="0" smtClean="0"/>
              <a:t> A “Special Schedule for 19</a:t>
            </a:r>
            <a:r>
              <a:rPr lang="en-US" baseline="30000" dirty="0" smtClean="0"/>
              <a:t>th</a:t>
            </a:r>
            <a:r>
              <a:rPr lang="en-US" dirty="0" smtClean="0"/>
              <a:t> Century Publications,” which is a simplified version of the NLM Classification, is provided for the classification of such publications, except nineteenth-century bibliographies.</a:t>
            </a:r>
          </a:p>
          <a:p>
            <a:pPr marL="609600" indent="-609600" algn="l" eaLnBrk="1" hangingPunct="1">
              <a:buFont typeface="Wingdings" pitchFamily="2" charset="2"/>
              <a:buNone/>
              <a:defRPr/>
            </a:pPr>
            <a:r>
              <a:rPr lang="en-US" dirty="0" smtClean="0"/>
              <a:t>	This special schedule appears at the end of the NLM schedules. An excerpt from this special schedule is shown as the following:</a:t>
            </a: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332656"/>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4686089"/>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457200" y="277813"/>
            <a:ext cx="8229600" cy="684212"/>
          </a:xfrm>
        </p:spPr>
        <p:txBody>
          <a:bodyPr>
            <a:normAutofit fontScale="90000"/>
          </a:bodyPr>
          <a:lstStyle/>
          <a:p>
            <a:pPr algn="ctr" eaLnBrk="1" hangingPunct="1">
              <a:defRPr/>
            </a:pPr>
            <a:r>
              <a:rPr lang="en-US" b="1" dirty="0" smtClean="0">
                <a:solidFill>
                  <a:srgbClr val="FF9900"/>
                </a:solidFill>
              </a:rPr>
              <a:t>Examples</a:t>
            </a:r>
          </a:p>
        </p:txBody>
      </p:sp>
      <p:sp>
        <p:nvSpPr>
          <p:cNvPr id="221187" name="Rectangle 3"/>
          <p:cNvSpPr>
            <a:spLocks noGrp="1" noChangeArrowheads="1"/>
          </p:cNvSpPr>
          <p:nvPr>
            <p:ph type="body" idx="1"/>
          </p:nvPr>
        </p:nvSpPr>
        <p:spPr>
          <a:xfrm>
            <a:off x="685800" y="1524000"/>
            <a:ext cx="7772400" cy="4800600"/>
          </a:xfrm>
        </p:spPr>
        <p:txBody>
          <a:bodyPr/>
          <a:lstStyle/>
          <a:p>
            <a:pPr algn="l" rtl="0" eaLnBrk="1" hangingPunct="1">
              <a:buFont typeface="Wingdings" pitchFamily="2" charset="2"/>
              <a:buNone/>
              <a:defRPr/>
            </a:pPr>
            <a:r>
              <a:rPr lang="en-US" sz="2800" b="1" dirty="0" smtClean="0">
                <a:solidFill>
                  <a:srgbClr val="990000"/>
                </a:solidFill>
              </a:rPr>
              <a:t>QS</a:t>
            </a:r>
            <a:r>
              <a:rPr lang="en-US" sz="2800" dirty="0" smtClean="0"/>
              <a:t>	</a:t>
            </a:r>
            <a:r>
              <a:rPr lang="en-US" sz="2800" b="1" dirty="0" smtClean="0">
                <a:solidFill>
                  <a:srgbClr val="990000"/>
                </a:solidFill>
              </a:rPr>
              <a:t>Anatomy</a:t>
            </a:r>
          </a:p>
          <a:p>
            <a:pPr algn="l" rtl="0" eaLnBrk="1" hangingPunct="1">
              <a:buFont typeface="Wingdings" pitchFamily="2" charset="2"/>
              <a:buNone/>
              <a:defRPr/>
            </a:pPr>
            <a:r>
              <a:rPr lang="en-US" sz="2800" dirty="0" smtClean="0"/>
              <a:t>QS 22		Directories (Table G)</a:t>
            </a:r>
          </a:p>
          <a:p>
            <a:pPr algn="l" rtl="0" eaLnBrk="1" hangingPunct="1">
              <a:buFont typeface="Wingdings" pitchFamily="2" charset="2"/>
              <a:buNone/>
              <a:defRPr/>
            </a:pPr>
            <a:r>
              <a:rPr lang="en-US" sz="2800" dirty="0" smtClean="0"/>
              <a:t>QSA	History</a:t>
            </a:r>
          </a:p>
          <a:p>
            <a:pPr algn="l" rtl="0" eaLnBrk="1" hangingPunct="1">
              <a:buFont typeface="Wingdings" pitchFamily="2" charset="2"/>
              <a:buNone/>
              <a:defRPr/>
            </a:pPr>
            <a:r>
              <a:rPr lang="en-US" sz="2800" dirty="0" smtClean="0"/>
              <a:t>QSB	Embryology</a:t>
            </a:r>
          </a:p>
          <a:p>
            <a:pPr algn="l" rtl="0" eaLnBrk="1" hangingPunct="1">
              <a:buFont typeface="Wingdings" pitchFamily="2" charset="2"/>
              <a:buNone/>
              <a:defRPr/>
            </a:pPr>
            <a:r>
              <a:rPr lang="en-US" sz="2800" dirty="0" smtClean="0"/>
              <a:t>******</a:t>
            </a:r>
          </a:p>
          <a:p>
            <a:pPr algn="l" rtl="0" eaLnBrk="1" hangingPunct="1">
              <a:buFont typeface="Wingdings" pitchFamily="2" charset="2"/>
              <a:buNone/>
              <a:defRPr/>
            </a:pPr>
            <a:r>
              <a:rPr lang="en-US" sz="2800" b="1" dirty="0" smtClean="0">
                <a:solidFill>
                  <a:srgbClr val="990000"/>
                </a:solidFill>
              </a:rPr>
              <a:t>WB	Practice of medicine</a:t>
            </a:r>
          </a:p>
          <a:p>
            <a:pPr algn="l" rtl="0" eaLnBrk="1" hangingPunct="1">
              <a:buFont typeface="Wingdings" pitchFamily="2" charset="2"/>
              <a:buNone/>
              <a:defRPr/>
            </a:pPr>
            <a:r>
              <a:rPr lang="en-US" sz="2800" dirty="0" smtClean="0"/>
              <a:t>WB 22	Directories (Table G)</a:t>
            </a:r>
          </a:p>
          <a:p>
            <a:pPr algn="l" rtl="0" eaLnBrk="1" hangingPunct="1">
              <a:buFont typeface="Wingdings" pitchFamily="2" charset="2"/>
              <a:buNone/>
              <a:defRPr/>
            </a:pPr>
            <a:r>
              <a:rPr lang="en-US" sz="2800" dirty="0" smtClean="0"/>
              <a:t>WBA	Popular medicine</a:t>
            </a:r>
          </a:p>
          <a:p>
            <a:pPr algn="l" rtl="0" eaLnBrk="1" hangingPunct="1">
              <a:buFont typeface="Wingdings" pitchFamily="2" charset="2"/>
              <a:buNone/>
              <a:defRPr/>
            </a:pPr>
            <a:r>
              <a:rPr lang="en-US" sz="2800" dirty="0" smtClean="0"/>
              <a:t>WBB	Diagnosis</a:t>
            </a: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8795" y="5459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8913657"/>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685800" y="457200"/>
            <a:ext cx="7772400" cy="762000"/>
          </a:xfrm>
        </p:spPr>
        <p:txBody>
          <a:bodyPr>
            <a:normAutofit fontScale="90000"/>
          </a:bodyPr>
          <a:lstStyle/>
          <a:p>
            <a:pPr algn="ctr" eaLnBrk="1" hangingPunct="1">
              <a:defRPr/>
            </a:pPr>
            <a:r>
              <a:rPr lang="en-US" b="1" dirty="0" smtClean="0">
                <a:solidFill>
                  <a:srgbClr val="FF9900"/>
                </a:solidFill>
              </a:rPr>
              <a:t>Examples</a:t>
            </a:r>
          </a:p>
        </p:txBody>
      </p:sp>
      <p:sp>
        <p:nvSpPr>
          <p:cNvPr id="222211" name="Rectangle 3"/>
          <p:cNvSpPr>
            <a:spLocks noGrp="1" noChangeArrowheads="1"/>
          </p:cNvSpPr>
          <p:nvPr>
            <p:ph type="body" idx="1"/>
          </p:nvPr>
        </p:nvSpPr>
        <p:spPr>
          <a:xfrm>
            <a:off x="685800" y="1524000"/>
            <a:ext cx="7772400" cy="4572000"/>
          </a:xfrm>
        </p:spPr>
        <p:txBody>
          <a:bodyPr/>
          <a:lstStyle/>
          <a:p>
            <a:pPr marL="609600" indent="-609600" eaLnBrk="1" hangingPunct="1">
              <a:buFont typeface="Wingdings" pitchFamily="2" charset="2"/>
              <a:buNone/>
              <a:defRPr/>
            </a:pPr>
            <a:r>
              <a:rPr lang="en-US" i="1" dirty="0" smtClean="0">
                <a:solidFill>
                  <a:srgbClr val="990000"/>
                </a:solidFill>
              </a:rPr>
              <a:t>Medical use of snake venom proteins / editor, Kurt F. Stocker. 1990</a:t>
            </a:r>
            <a:endParaRPr lang="en-US" b="1" dirty="0" smtClean="0"/>
          </a:p>
        </p:txBody>
      </p:sp>
      <p:graphicFrame>
        <p:nvGraphicFramePr>
          <p:cNvPr id="222212" name="Group 4"/>
          <p:cNvGraphicFramePr>
            <a:graphicFrameLocks noGrp="1"/>
          </p:cNvGraphicFramePr>
          <p:nvPr>
            <p:extLst>
              <p:ext uri="{D42A27DB-BD31-4B8C-83A1-F6EECF244321}">
                <p14:modId xmlns:p14="http://schemas.microsoft.com/office/powerpoint/2010/main" val="88788982"/>
              </p:ext>
            </p:extLst>
          </p:nvPr>
        </p:nvGraphicFramePr>
        <p:xfrm>
          <a:off x="838200" y="2895600"/>
          <a:ext cx="7467600" cy="2820988"/>
        </p:xfrm>
        <a:graphic>
          <a:graphicData uri="http://schemas.openxmlformats.org/drawingml/2006/table">
            <a:tbl>
              <a:tblPr/>
              <a:tblGrid>
                <a:gridCol w="1154113"/>
                <a:gridCol w="6313487"/>
              </a:tblGrid>
              <a:tr h="68595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dirty="0" smtClean="0">
                          <a:ln>
                            <a:noFill/>
                          </a:ln>
                          <a:solidFill>
                            <a:srgbClr val="990000"/>
                          </a:solidFill>
                          <a:effectLst>
                            <a:outerShdw blurRad="38100" dist="38100" dir="2700000" algn="tl">
                              <a:srgbClr val="000000"/>
                            </a:outerShdw>
                          </a:effectLst>
                          <a:latin typeface="Arial" charset="0"/>
                        </a:rPr>
                        <a:t>WD</a:t>
                      </a:r>
                    </a:p>
                  </a:txBody>
                  <a:tcPr marT="45730" marB="4573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rPr>
                        <a:t>Animal poisoning</a:t>
                      </a:r>
                    </a:p>
                  </a:txBody>
                  <a:tcPr marT="45730" marB="4573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77">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rgbClr val="990000"/>
                          </a:solidFill>
                          <a:effectLst>
                            <a:outerShdw blurRad="38100" dist="38100" dir="2700000" algn="tl">
                              <a:srgbClr val="000000"/>
                            </a:outerShdw>
                          </a:effectLst>
                          <a:latin typeface="Arial" charset="0"/>
                        </a:rPr>
                        <a:t>410</a:t>
                      </a:r>
                    </a:p>
                  </a:txBody>
                  <a:tcPr marT="45730" marB="4573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Reptiles</a:t>
                      </a:r>
                    </a:p>
                  </a:txBody>
                  <a:tcPr marT="45730" marB="4573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509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rgbClr val="990000"/>
                          </a:solidFill>
                          <a:effectLst>
                            <a:outerShdw blurRad="38100" dist="38100" dir="2700000" algn="tl">
                              <a:srgbClr val="000000"/>
                            </a:outerShdw>
                          </a:effectLst>
                          <a:latin typeface="Arial" charset="0"/>
                        </a:rPr>
                        <a:t>M489</a:t>
                      </a:r>
                    </a:p>
                  </a:txBody>
                  <a:tcPr marT="45730" marB="4573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Cutter number for the main entry, Medical use…..</a:t>
                      </a:r>
                    </a:p>
                  </a:txBody>
                  <a:tcPr marT="45730" marB="4573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166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rgbClr val="990000"/>
                          </a:solidFill>
                          <a:effectLst>
                            <a:outerShdw blurRad="38100" dist="38100" dir="2700000" algn="tl">
                              <a:srgbClr val="000000"/>
                            </a:outerShdw>
                          </a:effectLst>
                          <a:latin typeface="Arial" charset="0"/>
                        </a:rPr>
                        <a:t>1990</a:t>
                      </a:r>
                    </a:p>
                  </a:txBody>
                  <a:tcPr marT="45730" marB="4573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rPr>
                        <a:t>Date of publication</a:t>
                      </a:r>
                    </a:p>
                  </a:txBody>
                  <a:tcPr marT="45730" marB="4573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5459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4774019"/>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685800" y="457200"/>
            <a:ext cx="7772400" cy="762000"/>
          </a:xfrm>
        </p:spPr>
        <p:txBody>
          <a:bodyPr>
            <a:normAutofit fontScale="90000"/>
          </a:bodyPr>
          <a:lstStyle/>
          <a:p>
            <a:pPr algn="ctr" eaLnBrk="1" hangingPunct="1">
              <a:defRPr/>
            </a:pPr>
            <a:r>
              <a:rPr lang="en-US" b="1" dirty="0" smtClean="0">
                <a:solidFill>
                  <a:srgbClr val="FF9900"/>
                </a:solidFill>
              </a:rPr>
              <a:t>Examples</a:t>
            </a:r>
          </a:p>
        </p:txBody>
      </p:sp>
      <p:sp>
        <p:nvSpPr>
          <p:cNvPr id="223235" name="Rectangle 3"/>
          <p:cNvSpPr>
            <a:spLocks noGrp="1" noChangeArrowheads="1"/>
          </p:cNvSpPr>
          <p:nvPr>
            <p:ph type="body" idx="1"/>
          </p:nvPr>
        </p:nvSpPr>
        <p:spPr>
          <a:xfrm>
            <a:off x="685800" y="1524000"/>
            <a:ext cx="7772400" cy="4572000"/>
          </a:xfrm>
        </p:spPr>
        <p:txBody>
          <a:bodyPr/>
          <a:lstStyle/>
          <a:p>
            <a:pPr marL="609600" indent="-609600" algn="l" eaLnBrk="1" hangingPunct="1">
              <a:buFont typeface="Wingdings" pitchFamily="2" charset="2"/>
              <a:buNone/>
              <a:defRPr/>
            </a:pPr>
            <a:r>
              <a:rPr lang="en-US" i="1" smtClean="0">
                <a:solidFill>
                  <a:srgbClr val="990000"/>
                </a:solidFill>
              </a:rPr>
              <a:t>Medical microbiology / Patrick R. Murray ... [et al]. 1990</a:t>
            </a:r>
            <a:endParaRPr lang="en-US" b="1" smtClean="0"/>
          </a:p>
        </p:txBody>
      </p:sp>
      <p:graphicFrame>
        <p:nvGraphicFramePr>
          <p:cNvPr id="223236" name="Group 4"/>
          <p:cNvGraphicFramePr>
            <a:graphicFrameLocks noGrp="1"/>
          </p:cNvGraphicFramePr>
          <p:nvPr>
            <p:extLst>
              <p:ext uri="{D42A27DB-BD31-4B8C-83A1-F6EECF244321}">
                <p14:modId xmlns:p14="http://schemas.microsoft.com/office/powerpoint/2010/main" val="2057736800"/>
              </p:ext>
            </p:extLst>
          </p:nvPr>
        </p:nvGraphicFramePr>
        <p:xfrm>
          <a:off x="838200" y="2895600"/>
          <a:ext cx="7467600" cy="2820988"/>
        </p:xfrm>
        <a:graphic>
          <a:graphicData uri="http://schemas.openxmlformats.org/drawingml/2006/table">
            <a:tbl>
              <a:tblPr/>
              <a:tblGrid>
                <a:gridCol w="1295400"/>
                <a:gridCol w="6172200"/>
              </a:tblGrid>
              <a:tr h="68595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dirty="0" smtClean="0">
                          <a:ln>
                            <a:noFill/>
                          </a:ln>
                          <a:solidFill>
                            <a:srgbClr val="990000"/>
                          </a:solidFill>
                          <a:effectLst>
                            <a:outerShdw blurRad="38100" dist="38100" dir="2700000" algn="tl">
                              <a:srgbClr val="000000"/>
                            </a:outerShdw>
                          </a:effectLst>
                          <a:latin typeface="Arial" charset="0"/>
                        </a:rPr>
                        <a:t>QW</a:t>
                      </a:r>
                    </a:p>
                  </a:txBody>
                  <a:tcPr marT="45730" marB="4573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rPr>
                        <a:t>Microbiology and immunology</a:t>
                      </a:r>
                    </a:p>
                  </a:txBody>
                  <a:tcPr marT="45730" marB="4573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77">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rgbClr val="990000"/>
                          </a:solidFill>
                          <a:effectLst>
                            <a:outerShdw blurRad="38100" dist="38100" dir="2700000" algn="tl">
                              <a:srgbClr val="000000"/>
                            </a:outerShdw>
                          </a:effectLst>
                          <a:latin typeface="Arial" charset="0"/>
                        </a:rPr>
                        <a:t>4</a:t>
                      </a:r>
                    </a:p>
                  </a:txBody>
                  <a:tcPr marT="45730" marB="4573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rPr>
                        <a:t>General Works</a:t>
                      </a:r>
                    </a:p>
                  </a:txBody>
                  <a:tcPr marT="45730" marB="4573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509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rgbClr val="990000"/>
                          </a:solidFill>
                          <a:effectLst>
                            <a:outerShdw blurRad="38100" dist="38100" dir="2700000" algn="tl">
                              <a:srgbClr val="000000"/>
                            </a:outerShdw>
                          </a:effectLst>
                          <a:latin typeface="Arial" charset="0"/>
                        </a:rPr>
                        <a:t>M4862</a:t>
                      </a:r>
                    </a:p>
                  </a:txBody>
                  <a:tcPr marT="45730" marB="4573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Cutter number for the main entry, Murray…..</a:t>
                      </a:r>
                    </a:p>
                  </a:txBody>
                  <a:tcPr marT="45730" marB="4573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166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rgbClr val="990000"/>
                          </a:solidFill>
                          <a:effectLst>
                            <a:outerShdw blurRad="38100" dist="38100" dir="2700000" algn="tl">
                              <a:srgbClr val="000000"/>
                            </a:outerShdw>
                          </a:effectLst>
                          <a:latin typeface="Arial" charset="0"/>
                        </a:rPr>
                        <a:t>1990</a:t>
                      </a:r>
                    </a:p>
                  </a:txBody>
                  <a:tcPr marT="45730" marB="4573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Date of publication</a:t>
                      </a:r>
                    </a:p>
                  </a:txBody>
                  <a:tcPr marT="45730" marB="4573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5459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3605660"/>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1" name="Rectangle 3"/>
          <p:cNvSpPr>
            <a:spLocks noGrp="1" noChangeArrowheads="1"/>
          </p:cNvSpPr>
          <p:nvPr>
            <p:ph type="body" idx="1"/>
          </p:nvPr>
        </p:nvSpPr>
        <p:spPr>
          <a:xfrm>
            <a:off x="457200" y="1556792"/>
            <a:ext cx="8229600" cy="4767808"/>
          </a:xfrm>
        </p:spPr>
        <p:txBody>
          <a:bodyPr/>
          <a:lstStyle/>
          <a:p>
            <a:pPr marL="0" indent="0" rtl="1" eaLnBrk="1" hangingPunct="1">
              <a:lnSpc>
                <a:spcPct val="80000"/>
              </a:lnSpc>
              <a:buNone/>
              <a:defRPr/>
            </a:pPr>
            <a:r>
              <a:rPr lang="fa-IR" sz="3200" b="1" dirty="0" smtClean="0">
                <a:cs typeface="B Titr" pitchFamily="2" charset="-78"/>
              </a:rPr>
              <a:t>اطلاعات کتابشناختی</a:t>
            </a:r>
            <a:endParaRPr lang="en-US" sz="3200" b="1" dirty="0" smtClean="0">
              <a:cs typeface="B Titr" pitchFamily="2" charset="-78"/>
            </a:endParaRPr>
          </a:p>
          <a:p>
            <a:pPr rtl="1" eaLnBrk="1" hangingPunct="1">
              <a:lnSpc>
                <a:spcPct val="80000"/>
              </a:lnSpc>
              <a:defRPr/>
            </a:pPr>
            <a:r>
              <a:rPr lang="ar-SA" sz="2400" dirty="0" smtClean="0">
                <a:cs typeface="B Nazanin" pitchFamily="2" charset="-78"/>
              </a:rPr>
              <a:t>رهادوست‌، فاطمه‌. «اصطلاحنامه‌ پزشكي‌ فارسي‌». تهران‌: كتابخانه‌ ملي‌ جمهوري‌ اسلامي‌ ايران‌، 1377</a:t>
            </a:r>
            <a:r>
              <a:rPr lang="fa-IR" sz="2400" dirty="0" smtClean="0">
                <a:cs typeface="B Nazanin" pitchFamily="2" charset="-78"/>
              </a:rPr>
              <a:t>.</a:t>
            </a:r>
          </a:p>
          <a:p>
            <a:pPr rtl="1" eaLnBrk="1" hangingPunct="1">
              <a:lnSpc>
                <a:spcPct val="80000"/>
              </a:lnSpc>
              <a:defRPr/>
            </a:pPr>
            <a:r>
              <a:rPr lang="fa-IR" sz="2400" dirty="0" smtClean="0">
                <a:cs typeface="B Nazanin" pitchFamily="2" charset="-78"/>
              </a:rPr>
              <a:t>اصطلاحنامه پزشکی فارسی. ویرایش 2: نمایه درختی، نمایه الفبایی، نمایه گردشی و نمایه انگلیسی به فارسی/ پدیدآورندگان: فاطمه رهادوست، مریم کازرانی، میرمهدی ابراهیم­پور با همکاری اکرم رزم­پور، آنسه حسینی­زاده، رویا حلاوتی. تهران: سازمان اسناد و کتابخانه ملی جمهوری اسلامی ایران، 1384. 2 جلد (2358 ص.).</a:t>
            </a:r>
          </a:p>
          <a:p>
            <a:pPr rtl="1" eaLnBrk="1" hangingPunct="1">
              <a:lnSpc>
                <a:spcPct val="80000"/>
              </a:lnSpc>
              <a:defRPr/>
            </a:pPr>
            <a:r>
              <a:rPr lang="fa-IR" sz="2400" dirty="0" smtClean="0">
                <a:cs typeface="B Nazanin" pitchFamily="2" charset="-78"/>
              </a:rPr>
              <a:t>برای آشنایی بیشتر با ویراست دوم اصطلاحنامه به این منبع مراجعه کنید: </a:t>
            </a:r>
          </a:p>
          <a:p>
            <a:pPr lvl="1" rtl="1" eaLnBrk="1" hangingPunct="1">
              <a:lnSpc>
                <a:spcPct val="80000"/>
              </a:lnSpc>
              <a:defRPr/>
            </a:pPr>
            <a:r>
              <a:rPr lang="ar-SA" sz="2000" dirty="0" smtClean="0">
                <a:cs typeface="B Nazanin" pitchFamily="2" charset="-78"/>
              </a:rPr>
              <a:t>حاجي</a:t>
            </a:r>
            <a:r>
              <a:rPr lang="fa-IR" sz="2000" dirty="0" smtClean="0">
                <a:cs typeface="B Nazanin" pitchFamily="2" charset="-78"/>
              </a:rPr>
              <a:t> </a:t>
            </a:r>
            <a:r>
              <a:rPr lang="ar-SA" sz="2000" dirty="0" smtClean="0">
                <a:cs typeface="B Nazanin" pitchFamily="2" charset="-78"/>
              </a:rPr>
              <a:t>زين</a:t>
            </a:r>
            <a:r>
              <a:rPr lang="fa-IR" sz="2000" dirty="0" smtClean="0">
                <a:cs typeface="B Nazanin" pitchFamily="2" charset="-78"/>
              </a:rPr>
              <a:t> </a:t>
            </a:r>
            <a:r>
              <a:rPr lang="ar-SA" sz="2000" dirty="0" smtClean="0">
                <a:cs typeface="B Nazanin" pitchFamily="2" charset="-78"/>
              </a:rPr>
              <a:t>العابديني، محسن. </a:t>
            </a:r>
            <a:r>
              <a:rPr lang="ar-SA" sz="2000" b="1" dirty="0" smtClean="0">
                <a:cs typeface="B Nazanin" pitchFamily="2" charset="-78"/>
              </a:rPr>
              <a:t>((</a:t>
            </a:r>
            <a:r>
              <a:rPr lang="fa-IR" sz="2000" b="1" dirty="0" smtClean="0">
                <a:cs typeface="B Nazanin" pitchFamily="2" charset="-78"/>
              </a:rPr>
              <a:t>اصطلاحنامه پزشکی فارسی: گامی نو در استانداردسازی ابزارهای سازماندهی اطلاعات پزشکی فارسی</a:t>
            </a:r>
            <a:r>
              <a:rPr lang="ar-SA" sz="2000" b="1" dirty="0" smtClean="0">
                <a:cs typeface="B Nazanin" pitchFamily="2" charset="-78"/>
              </a:rPr>
              <a:t>))</a:t>
            </a:r>
            <a:r>
              <a:rPr lang="ar-SA" sz="2000" dirty="0" smtClean="0">
                <a:cs typeface="B Nazanin" pitchFamily="2" charset="-78"/>
              </a:rPr>
              <a:t>. نقد كتاب. نوشته فاطمه رهادوست و...</a:t>
            </a:r>
            <a:r>
              <a:rPr lang="fa-IR" sz="2000" dirty="0" smtClean="0">
                <a:cs typeface="B Nazanin" pitchFamily="2" charset="-78"/>
              </a:rPr>
              <a:t>. </a:t>
            </a:r>
            <a:r>
              <a:rPr lang="ar-SA" sz="2000" b="1" dirty="0" smtClean="0">
                <a:cs typeface="B Nazanin" pitchFamily="2" charset="-78"/>
                <a:hlinkClick r:id="rId3"/>
              </a:rPr>
              <a:t>كتاب ما</a:t>
            </a:r>
            <a:r>
              <a:rPr lang="fa-IR" sz="2000" b="1" dirty="0" smtClean="0">
                <a:cs typeface="B Nazanin" pitchFamily="2" charset="-78"/>
                <a:hlinkClick r:id="rId3"/>
              </a:rPr>
              <a:t>ه: کليات</a:t>
            </a:r>
            <a:r>
              <a:rPr lang="ar-SA" sz="2000" dirty="0" smtClean="0">
                <a:cs typeface="B Nazanin" pitchFamily="2" charset="-78"/>
              </a:rPr>
              <a:t>، شماره پیاپی 97-98</a:t>
            </a:r>
            <a:r>
              <a:rPr lang="fa-IR" sz="2000" dirty="0" smtClean="0">
                <a:cs typeface="B Nazanin" pitchFamily="2" charset="-78"/>
              </a:rPr>
              <a:t>، سال نهم، شماره اول و دوم، دی و بهمن 1384. ص. 134-137. </a:t>
            </a:r>
          </a:p>
          <a:p>
            <a:pPr lvl="1" rtl="1" eaLnBrk="1" hangingPunct="1">
              <a:lnSpc>
                <a:spcPct val="80000"/>
              </a:lnSpc>
              <a:buFont typeface="Wingdings" pitchFamily="2" charset="2"/>
              <a:buNone/>
              <a:defRPr/>
            </a:pPr>
            <a:endParaRPr lang="en-US" sz="2000" dirty="0" smtClean="0">
              <a:cs typeface="B Nazanin" pitchFamily="2" charset="-78"/>
            </a:endParaRPr>
          </a:p>
        </p:txBody>
      </p:sp>
      <p:pic>
        <p:nvPicPr>
          <p:cNvPr id="4" name="Picture 2" descr="DANESHga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512662"/>
      </p:ext>
    </p:extLst>
  </p:cSld>
  <p:clrMapOvr>
    <a:masterClrMapping/>
  </p:clrMapOvr>
  <p:transition spd="med">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0051">
                                            <p:txEl>
                                              <p:pRg st="4" end="4"/>
                                            </p:txEl>
                                          </p:spTgt>
                                        </p:tgtEl>
                                        <p:attrNameLst>
                                          <p:attrName>style.visibility</p:attrName>
                                        </p:attrNameLst>
                                      </p:cBhvr>
                                      <p:to>
                                        <p:strVal val="visible"/>
                                      </p:to>
                                    </p:set>
                                    <p:anim calcmode="lin" valueType="num">
                                      <p:cBhvr additive="base">
                                        <p:cTn id="7" dur="1000" fill="hold">
                                          <p:stCondLst>
                                            <p:cond delay="0"/>
                                          </p:stCondLst>
                                        </p:cTn>
                                        <p:tgtEl>
                                          <p:spTgt spid="130051">
                                            <p:txEl>
                                              <p:pRg st="4" end="4"/>
                                            </p:txEl>
                                          </p:spTgt>
                                        </p:tgtEl>
                                        <p:attrNameLst>
                                          <p:attrName>ppt_x</p:attrName>
                                        </p:attrNameLst>
                                      </p:cBhvr>
                                      <p:tavLst>
                                        <p:tav tm="0">
                                          <p:val>
                                            <p:strVal val="#ppt_x"/>
                                          </p:val>
                                        </p:tav>
                                        <p:tav tm="100000">
                                          <p:val>
                                            <p:strVal val="#ppt_x"/>
                                          </p:val>
                                        </p:tav>
                                      </p:tavLst>
                                    </p:anim>
                                    <p:anim calcmode="lin" valueType="num">
                                      <p:cBhvr additive="base">
                                        <p:cTn id="8" dur="1000" fill="hold">
                                          <p:stCondLst>
                                            <p:cond delay="0"/>
                                          </p:stCondLst>
                                        </p:cTn>
                                        <p:tgtEl>
                                          <p:spTgt spid="130051">
                                            <p:txEl>
                                              <p:pRg st="4" end="4"/>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30051">
                                            <p:txEl>
                                              <p:pRg st="3" end="3"/>
                                            </p:txEl>
                                          </p:spTgt>
                                        </p:tgtEl>
                                        <p:attrNameLst>
                                          <p:attrName>style.visibility</p:attrName>
                                        </p:attrNameLst>
                                      </p:cBhvr>
                                      <p:to>
                                        <p:strVal val="visible"/>
                                      </p:to>
                                    </p:set>
                                    <p:anim calcmode="lin" valueType="num">
                                      <p:cBhvr additive="base">
                                        <p:cTn id="11" dur="1000" fill="hold">
                                          <p:stCondLst>
                                            <p:cond delay="0"/>
                                          </p:stCondLst>
                                        </p:cTn>
                                        <p:tgtEl>
                                          <p:spTgt spid="130051">
                                            <p:txEl>
                                              <p:pRg st="3" end="3"/>
                                            </p:txEl>
                                          </p:spTgt>
                                        </p:tgtEl>
                                        <p:attrNameLst>
                                          <p:attrName>ppt_x</p:attrName>
                                        </p:attrNameLst>
                                      </p:cBhvr>
                                      <p:tavLst>
                                        <p:tav tm="0">
                                          <p:val>
                                            <p:strVal val="#ppt_x"/>
                                          </p:val>
                                        </p:tav>
                                        <p:tav tm="100000">
                                          <p:val>
                                            <p:strVal val="#ppt_x"/>
                                          </p:val>
                                        </p:tav>
                                      </p:tavLst>
                                    </p:anim>
                                    <p:anim calcmode="lin" valueType="num">
                                      <p:cBhvr additive="base">
                                        <p:cTn id="12" dur="1000" fill="hold">
                                          <p:stCondLst>
                                            <p:cond delay="0"/>
                                          </p:stCondLst>
                                        </p:cTn>
                                        <p:tgtEl>
                                          <p:spTgt spid="130051">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30051">
                                            <p:txEl>
                                              <p:pRg st="2" end="2"/>
                                            </p:txEl>
                                          </p:spTgt>
                                        </p:tgtEl>
                                        <p:attrNameLst>
                                          <p:attrName>style.visibility</p:attrName>
                                        </p:attrNameLst>
                                      </p:cBhvr>
                                      <p:to>
                                        <p:strVal val="visible"/>
                                      </p:to>
                                    </p:set>
                                    <p:anim calcmode="lin" valueType="num">
                                      <p:cBhvr additive="base">
                                        <p:cTn id="17" dur="1000" fill="hold">
                                          <p:stCondLst>
                                            <p:cond delay="0"/>
                                          </p:stCondLst>
                                        </p:cTn>
                                        <p:tgtEl>
                                          <p:spTgt spid="130051">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stCondLst>
                                            <p:cond delay="0"/>
                                          </p:stCondLst>
                                        </p:cTn>
                                        <p:tgtEl>
                                          <p:spTgt spid="13005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130051">
                                            <p:txEl>
                                              <p:pRg st="1" end="1"/>
                                            </p:txEl>
                                          </p:spTgt>
                                        </p:tgtEl>
                                        <p:attrNameLst>
                                          <p:attrName>style.visibility</p:attrName>
                                        </p:attrNameLst>
                                      </p:cBhvr>
                                      <p:to>
                                        <p:strVal val="visible"/>
                                      </p:to>
                                    </p:set>
                                    <p:anim calcmode="lin" valueType="num">
                                      <p:cBhvr additive="base">
                                        <p:cTn id="23" dur="1000" fill="hold">
                                          <p:stCondLst>
                                            <p:cond delay="0"/>
                                          </p:stCondLst>
                                        </p:cTn>
                                        <p:tgtEl>
                                          <p:spTgt spid="130051">
                                            <p:txEl>
                                              <p:pRg st="1" end="1"/>
                                            </p:txEl>
                                          </p:spTgt>
                                        </p:tgtEl>
                                        <p:attrNameLst>
                                          <p:attrName>ppt_x</p:attrName>
                                        </p:attrNameLst>
                                      </p:cBhvr>
                                      <p:tavLst>
                                        <p:tav tm="0">
                                          <p:val>
                                            <p:strVal val="#ppt_x"/>
                                          </p:val>
                                        </p:tav>
                                        <p:tav tm="100000">
                                          <p:val>
                                            <p:strVal val="#ppt_x"/>
                                          </p:val>
                                        </p:tav>
                                      </p:tavLst>
                                    </p:anim>
                                    <p:anim calcmode="lin" valueType="num">
                                      <p:cBhvr additive="base">
                                        <p:cTn id="24" dur="1000" fill="hold">
                                          <p:stCondLst>
                                            <p:cond delay="0"/>
                                          </p:stCondLst>
                                        </p:cTn>
                                        <p:tgtEl>
                                          <p:spTgt spid="13005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130051">
                                            <p:txEl>
                                              <p:pRg st="0" end="0"/>
                                            </p:txEl>
                                          </p:spTgt>
                                        </p:tgtEl>
                                        <p:attrNameLst>
                                          <p:attrName>style.visibility</p:attrName>
                                        </p:attrNameLst>
                                      </p:cBhvr>
                                      <p:to>
                                        <p:strVal val="visible"/>
                                      </p:to>
                                    </p:set>
                                    <p:anim calcmode="lin" valueType="num">
                                      <p:cBhvr additive="base">
                                        <p:cTn id="29" dur="1000" fill="hold">
                                          <p:stCondLst>
                                            <p:cond delay="0"/>
                                          </p:stCondLst>
                                        </p:cTn>
                                        <p:tgtEl>
                                          <p:spTgt spid="130051">
                                            <p:txEl>
                                              <p:pRg st="0" end="0"/>
                                            </p:txEl>
                                          </p:spTgt>
                                        </p:tgtEl>
                                        <p:attrNameLst>
                                          <p:attrName>ppt_x</p:attrName>
                                        </p:attrNameLst>
                                      </p:cBhvr>
                                      <p:tavLst>
                                        <p:tav tm="0">
                                          <p:val>
                                            <p:strVal val="#ppt_x"/>
                                          </p:val>
                                        </p:tav>
                                        <p:tav tm="100000">
                                          <p:val>
                                            <p:strVal val="#ppt_x"/>
                                          </p:val>
                                        </p:tav>
                                      </p:tavLst>
                                    </p:anim>
                                    <p:anim calcmode="lin" valueType="num">
                                      <p:cBhvr additive="base">
                                        <p:cTn id="30" dur="1000" fill="hold">
                                          <p:stCondLst>
                                            <p:cond delay="0"/>
                                          </p:stCondLst>
                                        </p:cTn>
                                        <p:tgtEl>
                                          <p:spTgt spid="130051">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rev="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685800" y="228600"/>
            <a:ext cx="7772400" cy="762000"/>
          </a:xfrm>
        </p:spPr>
        <p:txBody>
          <a:bodyPr>
            <a:normAutofit fontScale="90000"/>
          </a:bodyPr>
          <a:lstStyle/>
          <a:p>
            <a:pPr algn="ctr" eaLnBrk="1" hangingPunct="1">
              <a:defRPr/>
            </a:pPr>
            <a:r>
              <a:rPr lang="en-US" b="1" dirty="0" smtClean="0">
                <a:solidFill>
                  <a:srgbClr val="FF9900"/>
                </a:solidFill>
              </a:rPr>
              <a:t>Examples</a:t>
            </a:r>
          </a:p>
        </p:txBody>
      </p:sp>
      <p:sp>
        <p:nvSpPr>
          <p:cNvPr id="224259" name="Rectangle 3"/>
          <p:cNvSpPr>
            <a:spLocks noGrp="1" noChangeArrowheads="1"/>
          </p:cNvSpPr>
          <p:nvPr>
            <p:ph type="body" idx="1"/>
          </p:nvPr>
        </p:nvSpPr>
        <p:spPr>
          <a:xfrm>
            <a:off x="685800" y="1143000"/>
            <a:ext cx="7772400" cy="5410200"/>
          </a:xfrm>
        </p:spPr>
        <p:txBody>
          <a:bodyPr/>
          <a:lstStyle/>
          <a:p>
            <a:pPr marL="609600" indent="-609600" algn="l" eaLnBrk="1" hangingPunct="1">
              <a:buFont typeface="Wingdings" pitchFamily="2" charset="2"/>
              <a:buNone/>
              <a:defRPr/>
            </a:pPr>
            <a:r>
              <a:rPr lang="en-US" sz="2800" i="1" dirty="0" smtClean="0">
                <a:solidFill>
                  <a:srgbClr val="990000"/>
                </a:solidFill>
              </a:rPr>
              <a:t>Encyclopedia of health information sources: a bibliographic guide to approximately 13,000 citations for publications, organizations..1987.</a:t>
            </a:r>
            <a:r>
              <a:rPr lang="en-US" i="1" dirty="0" smtClean="0">
                <a:solidFill>
                  <a:srgbClr val="990000"/>
                </a:solidFill>
              </a:rPr>
              <a:t> </a:t>
            </a:r>
            <a:endParaRPr lang="en-US" b="1" dirty="0" smtClean="0"/>
          </a:p>
        </p:txBody>
      </p:sp>
      <p:graphicFrame>
        <p:nvGraphicFramePr>
          <p:cNvPr id="224260" name="Group 4"/>
          <p:cNvGraphicFramePr>
            <a:graphicFrameLocks noGrp="1"/>
          </p:cNvGraphicFramePr>
          <p:nvPr>
            <p:extLst>
              <p:ext uri="{D42A27DB-BD31-4B8C-83A1-F6EECF244321}">
                <p14:modId xmlns:p14="http://schemas.microsoft.com/office/powerpoint/2010/main" val="1598146133"/>
              </p:ext>
            </p:extLst>
          </p:nvPr>
        </p:nvGraphicFramePr>
        <p:xfrm>
          <a:off x="838200" y="2743200"/>
          <a:ext cx="7467600" cy="3675064"/>
        </p:xfrm>
        <a:graphic>
          <a:graphicData uri="http://schemas.openxmlformats.org/drawingml/2006/table">
            <a:tbl>
              <a:tblPr/>
              <a:tblGrid>
                <a:gridCol w="1295400"/>
                <a:gridCol w="6172200"/>
              </a:tblGrid>
              <a:tr h="68591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rgbClr val="990000"/>
                          </a:solidFill>
                          <a:effectLst>
                            <a:outerShdw blurRad="38100" dist="38100" dir="2700000" algn="tl">
                              <a:srgbClr val="000000"/>
                            </a:outerShdw>
                          </a:effectLst>
                          <a:latin typeface="Arial" charset="0"/>
                        </a:rPr>
                        <a:t>W</a:t>
                      </a:r>
                    </a:p>
                  </a:txBody>
                  <a:tcPr marT="45728" marB="4572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Medical profession</a:t>
                      </a:r>
                    </a:p>
                  </a:txBody>
                  <a:tcPr marT="45728" marB="4572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rgbClr val="990000"/>
                          </a:solidFill>
                          <a:effectLst>
                            <a:outerShdw blurRad="38100" dist="38100" dir="2700000" algn="tl">
                              <a:srgbClr val="000000"/>
                            </a:outerShdw>
                          </a:effectLst>
                          <a:latin typeface="Arial" charset="0"/>
                        </a:rPr>
                        <a:t>22</a:t>
                      </a:r>
                    </a:p>
                  </a:txBody>
                  <a:tcPr marT="45728" marB="4572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Directories (Table G)</a:t>
                      </a:r>
                    </a:p>
                  </a:txBody>
                  <a:tcPr marT="45728" marB="4572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22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rgbClr val="990000"/>
                          </a:solidFill>
                          <a:effectLst>
                            <a:outerShdw blurRad="38100" dist="38100" dir="2700000" algn="tl">
                              <a:srgbClr val="000000"/>
                            </a:outerShdw>
                          </a:effectLst>
                          <a:latin typeface="Arial" charset="0"/>
                        </a:rPr>
                        <a:t>AA1</a:t>
                      </a:r>
                    </a:p>
                  </a:txBody>
                  <a:tcPr marT="45728" marB="4572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United States (from Table G)</a:t>
                      </a:r>
                    </a:p>
                  </a:txBody>
                  <a:tcPr marT="45728" marB="4572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504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rgbClr val="990000"/>
                          </a:solidFill>
                          <a:effectLst>
                            <a:outerShdw blurRad="38100" dist="38100" dir="2700000" algn="tl">
                              <a:srgbClr val="000000"/>
                            </a:outerShdw>
                          </a:effectLst>
                          <a:latin typeface="Arial" charset="0"/>
                        </a:rPr>
                        <a:t>E54</a:t>
                      </a:r>
                    </a:p>
                  </a:txBody>
                  <a:tcPr marT="45728" marB="4572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Cutter number for the main entry the title, Encyclopedia …</a:t>
                      </a:r>
                    </a:p>
                  </a:txBody>
                  <a:tcPr marT="45728" marB="4572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162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rgbClr val="990000"/>
                          </a:solidFill>
                          <a:effectLst>
                            <a:outerShdw blurRad="38100" dist="38100" dir="2700000" algn="tl">
                              <a:srgbClr val="000000"/>
                            </a:outerShdw>
                          </a:effectLst>
                          <a:latin typeface="Arial" charset="0"/>
                        </a:rPr>
                        <a:t>1987</a:t>
                      </a:r>
                    </a:p>
                  </a:txBody>
                  <a:tcPr marT="45728" marB="4572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rPr>
                        <a:t>Date of publication</a:t>
                      </a:r>
                    </a:p>
                  </a:txBody>
                  <a:tcPr marT="45728" marB="4572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260648"/>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204506"/>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685800" y="457200"/>
            <a:ext cx="7772400" cy="762000"/>
          </a:xfrm>
        </p:spPr>
        <p:txBody>
          <a:bodyPr>
            <a:normAutofit fontScale="90000"/>
          </a:bodyPr>
          <a:lstStyle/>
          <a:p>
            <a:pPr algn="ctr" eaLnBrk="1" hangingPunct="1">
              <a:defRPr/>
            </a:pPr>
            <a:r>
              <a:rPr lang="en-US" b="1" dirty="0" smtClean="0">
                <a:solidFill>
                  <a:srgbClr val="FF9900"/>
                </a:solidFill>
              </a:rPr>
              <a:t>Examples</a:t>
            </a:r>
          </a:p>
        </p:txBody>
      </p:sp>
      <p:sp>
        <p:nvSpPr>
          <p:cNvPr id="225283" name="Rectangle 3"/>
          <p:cNvSpPr>
            <a:spLocks noGrp="1" noChangeArrowheads="1"/>
          </p:cNvSpPr>
          <p:nvPr>
            <p:ph type="body" idx="1"/>
          </p:nvPr>
        </p:nvSpPr>
        <p:spPr>
          <a:xfrm>
            <a:off x="685800" y="1524000"/>
            <a:ext cx="7772400" cy="4572000"/>
          </a:xfrm>
        </p:spPr>
        <p:txBody>
          <a:bodyPr/>
          <a:lstStyle/>
          <a:p>
            <a:pPr marL="609600" indent="-609600" eaLnBrk="1" hangingPunct="1">
              <a:buFont typeface="Wingdings" pitchFamily="2" charset="2"/>
              <a:buNone/>
              <a:defRPr/>
            </a:pPr>
            <a:r>
              <a:rPr lang="en-US" i="1" smtClean="0">
                <a:solidFill>
                  <a:srgbClr val="990000"/>
                </a:solidFill>
              </a:rPr>
              <a:t>Medical publishing in 19</a:t>
            </a:r>
            <a:r>
              <a:rPr lang="en-US" i="1" baseline="30000" smtClean="0">
                <a:solidFill>
                  <a:srgbClr val="990000"/>
                </a:solidFill>
              </a:rPr>
              <a:t>th</a:t>
            </a:r>
            <a:r>
              <a:rPr lang="en-US" i="1" smtClean="0">
                <a:solidFill>
                  <a:srgbClr val="990000"/>
                </a:solidFill>
              </a:rPr>
              <a:t> century America../ Francesco Cordasco. 1990</a:t>
            </a:r>
            <a:endParaRPr lang="en-US" b="1" smtClean="0"/>
          </a:p>
        </p:txBody>
      </p:sp>
      <p:graphicFrame>
        <p:nvGraphicFramePr>
          <p:cNvPr id="225284" name="Group 4"/>
          <p:cNvGraphicFramePr>
            <a:graphicFrameLocks noGrp="1"/>
          </p:cNvGraphicFramePr>
          <p:nvPr>
            <p:extLst>
              <p:ext uri="{D42A27DB-BD31-4B8C-83A1-F6EECF244321}">
                <p14:modId xmlns:p14="http://schemas.microsoft.com/office/powerpoint/2010/main" val="1310335822"/>
              </p:ext>
            </p:extLst>
          </p:nvPr>
        </p:nvGraphicFramePr>
        <p:xfrm>
          <a:off x="838200" y="2895600"/>
          <a:ext cx="7467600" cy="3246612"/>
        </p:xfrm>
        <a:graphic>
          <a:graphicData uri="http://schemas.openxmlformats.org/drawingml/2006/table">
            <a:tbl>
              <a:tblPr/>
              <a:tblGrid>
                <a:gridCol w="1295400"/>
                <a:gridCol w="6172200"/>
              </a:tblGrid>
              <a:tr h="68559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dirty="0" smtClean="0">
                          <a:ln>
                            <a:noFill/>
                          </a:ln>
                          <a:solidFill>
                            <a:srgbClr val="990000"/>
                          </a:solidFill>
                          <a:effectLst>
                            <a:outerShdw blurRad="38100" dist="38100" dir="2700000" algn="tl">
                              <a:srgbClr val="000000"/>
                            </a:outerShdw>
                          </a:effectLst>
                          <a:latin typeface="Arial" charset="0"/>
                        </a:rPr>
                        <a:t>WZ</a:t>
                      </a:r>
                    </a:p>
                  </a:txBody>
                  <a:tcPr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rPr>
                        <a:t>History of Medicine</a:t>
                      </a:r>
                    </a:p>
                  </a:txBody>
                  <a:tcPr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8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rgbClr val="990000"/>
                          </a:solidFill>
                          <a:effectLst>
                            <a:outerShdw blurRad="38100" dist="38100" dir="2700000" algn="tl">
                              <a:srgbClr val="000000"/>
                            </a:outerShdw>
                          </a:effectLst>
                          <a:latin typeface="Arial" charset="0"/>
                        </a:rPr>
                        <a:t>345</a:t>
                      </a:r>
                    </a:p>
                  </a:txBody>
                  <a:tcPr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Medical writing and publishing</a:t>
                      </a:r>
                    </a:p>
                  </a:txBody>
                  <a:tcPr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441">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rgbClr val="990000"/>
                          </a:solidFill>
                          <a:effectLst>
                            <a:outerShdw blurRad="38100" dist="38100" dir="2700000" algn="tl">
                              <a:srgbClr val="000000"/>
                            </a:outerShdw>
                          </a:effectLst>
                          <a:latin typeface="Arial" charset="0"/>
                        </a:rPr>
                        <a:t>C794m</a:t>
                      </a:r>
                    </a:p>
                  </a:txBody>
                  <a:tcPr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Cutter number for the main entry Cordasco, and work letter (m) for the title </a:t>
                      </a:r>
                    </a:p>
                  </a:txBody>
                  <a:tcPr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13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rgbClr val="990000"/>
                          </a:solidFill>
                          <a:effectLst>
                            <a:outerShdw blurRad="38100" dist="38100" dir="2700000" algn="tl">
                              <a:srgbClr val="000000"/>
                            </a:outerShdw>
                          </a:effectLst>
                          <a:latin typeface="Arial" charset="0"/>
                        </a:rPr>
                        <a:t>1990</a:t>
                      </a:r>
                    </a:p>
                  </a:txBody>
                  <a:tcPr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rPr>
                        <a:t>Date of publication</a:t>
                      </a:r>
                    </a:p>
                  </a:txBody>
                  <a:tcPr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5459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4019059"/>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685800" y="457200"/>
            <a:ext cx="7772400" cy="762000"/>
          </a:xfrm>
        </p:spPr>
        <p:txBody>
          <a:bodyPr>
            <a:normAutofit fontScale="90000"/>
          </a:bodyPr>
          <a:lstStyle/>
          <a:p>
            <a:pPr algn="ctr" eaLnBrk="1" hangingPunct="1">
              <a:defRPr/>
            </a:pPr>
            <a:r>
              <a:rPr lang="en-US" b="1" dirty="0" smtClean="0">
                <a:solidFill>
                  <a:srgbClr val="FF9900"/>
                </a:solidFill>
              </a:rPr>
              <a:t>Examples</a:t>
            </a:r>
          </a:p>
        </p:txBody>
      </p:sp>
      <p:sp>
        <p:nvSpPr>
          <p:cNvPr id="226307" name="Rectangle 3"/>
          <p:cNvSpPr>
            <a:spLocks noGrp="1" noChangeArrowheads="1"/>
          </p:cNvSpPr>
          <p:nvPr>
            <p:ph type="body" idx="1"/>
          </p:nvPr>
        </p:nvSpPr>
        <p:spPr>
          <a:xfrm>
            <a:off x="685800" y="1524000"/>
            <a:ext cx="7772400" cy="4572000"/>
          </a:xfrm>
        </p:spPr>
        <p:txBody>
          <a:bodyPr/>
          <a:lstStyle/>
          <a:p>
            <a:pPr marL="609600" indent="-609600" eaLnBrk="1" hangingPunct="1">
              <a:buFont typeface="Wingdings" pitchFamily="2" charset="2"/>
              <a:buNone/>
              <a:defRPr/>
            </a:pPr>
            <a:r>
              <a:rPr lang="en-US" i="1" smtClean="0">
                <a:solidFill>
                  <a:srgbClr val="990000"/>
                </a:solidFill>
              </a:rPr>
              <a:t>Essentials of human anatomy &amp; physiology / Elaine N. Marieb. 1991</a:t>
            </a:r>
            <a:endParaRPr lang="en-US" b="1" smtClean="0"/>
          </a:p>
        </p:txBody>
      </p:sp>
      <p:graphicFrame>
        <p:nvGraphicFramePr>
          <p:cNvPr id="226308" name="Group 4"/>
          <p:cNvGraphicFramePr>
            <a:graphicFrameLocks noGrp="1"/>
          </p:cNvGraphicFramePr>
          <p:nvPr>
            <p:extLst>
              <p:ext uri="{D42A27DB-BD31-4B8C-83A1-F6EECF244321}">
                <p14:modId xmlns:p14="http://schemas.microsoft.com/office/powerpoint/2010/main" val="1068868016"/>
              </p:ext>
            </p:extLst>
          </p:nvPr>
        </p:nvGraphicFramePr>
        <p:xfrm>
          <a:off x="838200" y="2895600"/>
          <a:ext cx="7467600" cy="2820988"/>
        </p:xfrm>
        <a:graphic>
          <a:graphicData uri="http://schemas.openxmlformats.org/drawingml/2006/table">
            <a:tbl>
              <a:tblPr/>
              <a:tblGrid>
                <a:gridCol w="1295400"/>
                <a:gridCol w="6172200"/>
              </a:tblGrid>
              <a:tr h="68595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dirty="0" smtClean="0">
                          <a:ln>
                            <a:noFill/>
                          </a:ln>
                          <a:solidFill>
                            <a:srgbClr val="990000"/>
                          </a:solidFill>
                          <a:effectLst>
                            <a:outerShdw blurRad="38100" dist="38100" dir="2700000" algn="tl">
                              <a:srgbClr val="000000"/>
                            </a:outerShdw>
                          </a:effectLst>
                          <a:latin typeface="Arial" charset="0"/>
                        </a:rPr>
                        <a:t>QS</a:t>
                      </a:r>
                    </a:p>
                  </a:txBody>
                  <a:tcPr marT="45730" marB="4573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rPr>
                        <a:t>Human anatomy</a:t>
                      </a:r>
                    </a:p>
                  </a:txBody>
                  <a:tcPr marT="45730" marB="4573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77">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rgbClr val="990000"/>
                          </a:solidFill>
                          <a:effectLst>
                            <a:outerShdw blurRad="38100" dist="38100" dir="2700000" algn="tl">
                              <a:srgbClr val="000000"/>
                            </a:outerShdw>
                          </a:effectLst>
                          <a:latin typeface="Arial" charset="0"/>
                        </a:rPr>
                        <a:t>4</a:t>
                      </a:r>
                    </a:p>
                  </a:txBody>
                  <a:tcPr marT="45730" marB="4573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General Works</a:t>
                      </a:r>
                    </a:p>
                  </a:txBody>
                  <a:tcPr marT="45730" marB="4573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509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rgbClr val="990000"/>
                          </a:solidFill>
                          <a:effectLst>
                            <a:outerShdw blurRad="38100" dist="38100" dir="2700000" algn="tl">
                              <a:srgbClr val="000000"/>
                            </a:outerShdw>
                          </a:effectLst>
                          <a:latin typeface="Arial" charset="0"/>
                        </a:rPr>
                        <a:t>M334e</a:t>
                      </a:r>
                    </a:p>
                  </a:txBody>
                  <a:tcPr marT="45730" marB="4573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rPr>
                        <a:t>Cutter number for the main entry, </a:t>
                      </a:r>
                      <a:r>
                        <a:rPr kumimoji="0" lang="en-US" sz="2800" b="0" i="0" u="none" strike="noStrike" cap="none" normalizeH="0" baseline="0" dirty="0" err="1" smtClean="0">
                          <a:ln>
                            <a:noFill/>
                          </a:ln>
                          <a:solidFill>
                            <a:schemeClr val="tx1"/>
                          </a:solidFill>
                          <a:effectLst>
                            <a:outerShdw blurRad="38100" dist="38100" dir="2700000" algn="tl">
                              <a:srgbClr val="000000"/>
                            </a:outerShdw>
                          </a:effectLst>
                          <a:latin typeface="Arial" charset="0"/>
                        </a:rPr>
                        <a:t>Marieb</a:t>
                      </a: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rPr>
                        <a:t> and work letter (e) for the title</a:t>
                      </a:r>
                    </a:p>
                  </a:txBody>
                  <a:tcPr marT="45730" marB="4573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166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rgbClr val="990000"/>
                          </a:solidFill>
                          <a:effectLst>
                            <a:outerShdw blurRad="38100" dist="38100" dir="2700000" algn="tl">
                              <a:srgbClr val="000000"/>
                            </a:outerShdw>
                          </a:effectLst>
                          <a:latin typeface="Arial" charset="0"/>
                        </a:rPr>
                        <a:t>1991</a:t>
                      </a:r>
                    </a:p>
                  </a:txBody>
                  <a:tcPr marT="45730" marB="4573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rPr>
                        <a:t>Date of publication</a:t>
                      </a:r>
                    </a:p>
                  </a:txBody>
                  <a:tcPr marT="45730" marB="4573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559557"/>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6139409"/>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685800" y="304800"/>
            <a:ext cx="7772400" cy="685800"/>
          </a:xfrm>
        </p:spPr>
        <p:txBody>
          <a:bodyPr>
            <a:normAutofit fontScale="90000"/>
          </a:bodyPr>
          <a:lstStyle/>
          <a:p>
            <a:pPr algn="ctr" eaLnBrk="1" hangingPunct="1">
              <a:defRPr/>
            </a:pPr>
            <a:r>
              <a:rPr lang="en-US" b="1" dirty="0" smtClean="0">
                <a:solidFill>
                  <a:schemeClr val="tx1"/>
                </a:solidFill>
              </a:rPr>
              <a:t>Examples</a:t>
            </a:r>
          </a:p>
        </p:txBody>
      </p:sp>
      <p:sp>
        <p:nvSpPr>
          <p:cNvPr id="227331" name="Rectangle 3"/>
          <p:cNvSpPr>
            <a:spLocks noGrp="1" noChangeArrowheads="1"/>
          </p:cNvSpPr>
          <p:nvPr>
            <p:ph type="body" idx="1"/>
          </p:nvPr>
        </p:nvSpPr>
        <p:spPr>
          <a:xfrm>
            <a:off x="685800" y="1143000"/>
            <a:ext cx="7772400" cy="4953000"/>
          </a:xfrm>
        </p:spPr>
        <p:txBody>
          <a:bodyPr/>
          <a:lstStyle/>
          <a:p>
            <a:pPr marL="609600" indent="-609600" eaLnBrk="1" hangingPunct="1">
              <a:buFont typeface="Wingdings" pitchFamily="2" charset="2"/>
              <a:buNone/>
              <a:defRPr/>
            </a:pPr>
            <a:r>
              <a:rPr lang="en-US" i="1" dirty="0" smtClean="0"/>
              <a:t>Ethical dilemmas in pediatrics : a case study approach / Edwin N. Forman, Rosalind Ekman Ladd. 1990</a:t>
            </a:r>
            <a:endParaRPr lang="en-US" b="1" dirty="0" smtClean="0"/>
          </a:p>
        </p:txBody>
      </p:sp>
      <p:graphicFrame>
        <p:nvGraphicFramePr>
          <p:cNvPr id="227332" name="Group 4"/>
          <p:cNvGraphicFramePr>
            <a:graphicFrameLocks noGrp="1"/>
          </p:cNvGraphicFramePr>
          <p:nvPr/>
        </p:nvGraphicFramePr>
        <p:xfrm>
          <a:off x="914400" y="2819400"/>
          <a:ext cx="7467600" cy="3673583"/>
        </p:xfrm>
        <a:graphic>
          <a:graphicData uri="http://schemas.openxmlformats.org/drawingml/2006/table">
            <a:tbl>
              <a:tblPr/>
              <a:tblGrid>
                <a:gridCol w="1295400"/>
                <a:gridCol w="6172200"/>
              </a:tblGrid>
              <a:tr h="6857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dirty="0" smtClean="0">
                          <a:ln>
                            <a:noFill/>
                          </a:ln>
                          <a:solidFill>
                            <a:srgbClr val="990000"/>
                          </a:solidFill>
                          <a:effectLst>
                            <a:outerShdw blurRad="38100" dist="38100" dir="2700000" algn="tl">
                              <a:srgbClr val="000000"/>
                            </a:outerShdw>
                          </a:effectLst>
                          <a:latin typeface="Arial" charset="0"/>
                        </a:rPr>
                        <a:t>WS</a:t>
                      </a: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Pediatrics</a:t>
                      </a: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82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rgbClr val="990000"/>
                          </a:solidFill>
                          <a:effectLst>
                            <a:outerShdw blurRad="38100" dist="38100" dir="2700000" algn="tl">
                              <a:srgbClr val="000000"/>
                            </a:outerShdw>
                          </a:effectLst>
                          <a:latin typeface="Arial" charset="0"/>
                        </a:rPr>
                        <a:t>21</a:t>
                      </a: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rPr>
                        <a:t>Pediatrics as a profession. Ethics, Peer review</a:t>
                      </a: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52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rgbClr val="990000"/>
                          </a:solidFill>
                          <a:effectLst>
                            <a:outerShdw blurRad="38100" dist="38100" dir="2700000" algn="tl">
                              <a:srgbClr val="000000"/>
                            </a:outerShdw>
                          </a:effectLst>
                          <a:latin typeface="Arial" charset="0"/>
                        </a:rPr>
                        <a:t>F724e</a:t>
                      </a: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Cutter number for the main entry, Forman and work letter (e) for the title.</a:t>
                      </a: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1421">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rgbClr val="990000"/>
                          </a:solidFill>
                          <a:effectLst>
                            <a:outerShdw blurRad="38100" dist="38100" dir="2700000" algn="tl">
                              <a:srgbClr val="000000"/>
                            </a:outerShdw>
                          </a:effectLst>
                          <a:latin typeface="Arial" charset="0"/>
                        </a:rPr>
                        <a:t>1991</a:t>
                      </a: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rPr>
                        <a:t>Date of publication</a:t>
                      </a: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9851" y="18864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9730878"/>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685800" y="304800"/>
            <a:ext cx="7772400" cy="609600"/>
          </a:xfrm>
        </p:spPr>
        <p:txBody>
          <a:bodyPr>
            <a:normAutofit fontScale="90000"/>
          </a:bodyPr>
          <a:lstStyle/>
          <a:p>
            <a:pPr algn="ctr" eaLnBrk="1" hangingPunct="1">
              <a:defRPr/>
            </a:pPr>
            <a:r>
              <a:rPr lang="en-US" b="1" dirty="0" smtClean="0">
                <a:solidFill>
                  <a:srgbClr val="FF9900"/>
                </a:solidFill>
              </a:rPr>
              <a:t>Examples</a:t>
            </a:r>
          </a:p>
        </p:txBody>
      </p:sp>
      <p:sp>
        <p:nvSpPr>
          <p:cNvPr id="228355" name="Rectangle 3"/>
          <p:cNvSpPr>
            <a:spLocks noGrp="1" noChangeArrowheads="1"/>
          </p:cNvSpPr>
          <p:nvPr>
            <p:ph type="body" idx="1"/>
          </p:nvPr>
        </p:nvSpPr>
        <p:spPr>
          <a:xfrm>
            <a:off x="685800" y="1124744"/>
            <a:ext cx="7774632" cy="5352256"/>
          </a:xfrm>
        </p:spPr>
        <p:txBody>
          <a:bodyPr/>
          <a:lstStyle/>
          <a:p>
            <a:pPr marL="609600" indent="-609600" eaLnBrk="1" hangingPunct="1">
              <a:buFont typeface="Wingdings" pitchFamily="2" charset="2"/>
              <a:buNone/>
              <a:defRPr/>
            </a:pPr>
            <a:r>
              <a:rPr lang="en-US" sz="2800" i="1" dirty="0" smtClean="0">
                <a:solidFill>
                  <a:srgbClr val="990000"/>
                </a:solidFill>
              </a:rPr>
              <a:t>Medicaid spending in the 1980s : the access-cost containment trade-off revisited / Deborah Chang and John </a:t>
            </a:r>
            <a:r>
              <a:rPr lang="en-US" sz="2800" i="1" dirty="0" err="1" smtClean="0">
                <a:solidFill>
                  <a:srgbClr val="990000"/>
                </a:solidFill>
              </a:rPr>
              <a:t>Holahan</a:t>
            </a:r>
            <a:r>
              <a:rPr lang="en-US" sz="2800" i="1" dirty="0" smtClean="0">
                <a:solidFill>
                  <a:srgbClr val="990000"/>
                </a:solidFill>
              </a:rPr>
              <a:t>. 1990</a:t>
            </a:r>
            <a:endParaRPr lang="en-US" sz="2800" b="1" dirty="0" smtClean="0"/>
          </a:p>
        </p:txBody>
      </p:sp>
      <p:graphicFrame>
        <p:nvGraphicFramePr>
          <p:cNvPr id="228356" name="Group 4"/>
          <p:cNvGraphicFramePr>
            <a:graphicFrameLocks noGrp="1"/>
          </p:cNvGraphicFramePr>
          <p:nvPr>
            <p:extLst>
              <p:ext uri="{D42A27DB-BD31-4B8C-83A1-F6EECF244321}">
                <p14:modId xmlns:p14="http://schemas.microsoft.com/office/powerpoint/2010/main" val="621764360"/>
              </p:ext>
            </p:extLst>
          </p:nvPr>
        </p:nvGraphicFramePr>
        <p:xfrm>
          <a:off x="838200" y="2590800"/>
          <a:ext cx="7467600" cy="3957638"/>
        </p:xfrm>
        <a:graphic>
          <a:graphicData uri="http://schemas.openxmlformats.org/drawingml/2006/table">
            <a:tbl>
              <a:tblPr/>
              <a:tblGrid>
                <a:gridCol w="1295400"/>
                <a:gridCol w="6172200"/>
              </a:tblGrid>
              <a:tr h="60964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dirty="0" smtClean="0">
                          <a:ln>
                            <a:noFill/>
                          </a:ln>
                          <a:solidFill>
                            <a:srgbClr val="990000"/>
                          </a:solidFill>
                          <a:effectLst>
                            <a:outerShdw blurRad="38100" dist="38100" dir="2700000" algn="tl">
                              <a:srgbClr val="000000"/>
                            </a:outerShdw>
                          </a:effectLst>
                          <a:latin typeface="Arial" charset="0"/>
                        </a:rPr>
                        <a:t>W</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rPr>
                        <a:t>Medical profession</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881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rgbClr val="990000"/>
                          </a:solidFill>
                          <a:effectLst>
                            <a:outerShdw blurRad="38100" dist="38100" dir="2700000" algn="tl">
                              <a:srgbClr val="000000"/>
                            </a:outerShdw>
                          </a:effectLst>
                          <a:latin typeface="Arial" charset="0"/>
                        </a:rPr>
                        <a:t>275</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rPr>
                        <a:t>Medical, dental, pharmaceutical and /or psychiatric service plans, by country (Table G)</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917">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rgbClr val="990000"/>
                          </a:solidFill>
                          <a:effectLst>
                            <a:outerShdw blurRad="38100" dist="38100" dir="2700000" algn="tl">
                              <a:srgbClr val="000000"/>
                            </a:outerShdw>
                          </a:effectLst>
                          <a:latin typeface="Arial" charset="0"/>
                        </a:rPr>
                        <a:t>AA1</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rPr>
                        <a:t>United States (from Table G)</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432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rgbClr val="990000"/>
                          </a:solidFill>
                          <a:effectLst>
                            <a:outerShdw blurRad="38100" dist="38100" dir="2700000" algn="tl">
                              <a:srgbClr val="000000"/>
                            </a:outerShdw>
                          </a:effectLst>
                          <a:latin typeface="Arial" charset="0"/>
                        </a:rPr>
                        <a:t>C423m</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rPr>
                        <a:t>Cutter number for the main entry, Chang and work letter (m) for the title</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92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rgbClr val="990000"/>
                          </a:solidFill>
                          <a:effectLst>
                            <a:outerShdw blurRad="38100" dist="38100" dir="2700000" algn="tl">
                              <a:srgbClr val="000000"/>
                            </a:outerShdw>
                          </a:effectLst>
                          <a:latin typeface="Arial" charset="0"/>
                        </a:rPr>
                        <a:t>1990</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rPr>
                        <a:t>Date of publication</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887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3169445"/>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9" name="Rectangle 3"/>
          <p:cNvSpPr>
            <a:spLocks noGrp="1" noChangeArrowheads="1"/>
          </p:cNvSpPr>
          <p:nvPr>
            <p:ph type="body" idx="1"/>
          </p:nvPr>
        </p:nvSpPr>
        <p:spPr>
          <a:xfrm>
            <a:off x="685800" y="1066800"/>
            <a:ext cx="7772400" cy="5257800"/>
          </a:xfrm>
        </p:spPr>
        <p:txBody>
          <a:bodyPr/>
          <a:lstStyle/>
          <a:p>
            <a:pPr marL="609600" indent="-609600" eaLnBrk="1" hangingPunct="1">
              <a:buFont typeface="Wingdings" pitchFamily="2" charset="2"/>
              <a:buNone/>
              <a:defRPr/>
            </a:pPr>
            <a:r>
              <a:rPr lang="en-US" i="1" smtClean="0">
                <a:solidFill>
                  <a:srgbClr val="990000"/>
                </a:solidFill>
              </a:rPr>
              <a:t>Medical women, curanderas and women doctors / by Bobette Perrone, H. Henrietta Stockel and Victoria Krueger. 1989</a:t>
            </a:r>
            <a:endParaRPr lang="en-US" b="1" smtClean="0"/>
          </a:p>
        </p:txBody>
      </p:sp>
      <p:graphicFrame>
        <p:nvGraphicFramePr>
          <p:cNvPr id="229380" name="Group 4"/>
          <p:cNvGraphicFramePr>
            <a:graphicFrameLocks noGrp="1"/>
          </p:cNvGraphicFramePr>
          <p:nvPr/>
        </p:nvGraphicFramePr>
        <p:xfrm>
          <a:off x="838200" y="2895600"/>
          <a:ext cx="7467600" cy="3643313"/>
        </p:xfrm>
        <a:graphic>
          <a:graphicData uri="http://schemas.openxmlformats.org/drawingml/2006/table">
            <a:tbl>
              <a:tblPr/>
              <a:tblGrid>
                <a:gridCol w="1295400"/>
                <a:gridCol w="6172200"/>
              </a:tblGrid>
              <a:tr h="68586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rgbClr val="990000"/>
                          </a:solidFill>
                          <a:effectLst>
                            <a:outerShdw blurRad="38100" dist="38100" dir="2700000" algn="tl">
                              <a:srgbClr val="000000"/>
                            </a:outerShdw>
                          </a:effectLst>
                          <a:latin typeface="Arial" charset="0"/>
                        </a:rPr>
                        <a:t>WB</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Practice of medicine</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0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rgbClr val="990000"/>
                          </a:solidFill>
                          <a:effectLst>
                            <a:outerShdw blurRad="38100" dist="38100" dir="2700000" algn="tl">
                              <a:srgbClr val="000000"/>
                            </a:outerShdw>
                          </a:effectLst>
                          <a:latin typeface="Arial" charset="0"/>
                        </a:rPr>
                        <a:t>50</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Medical practice (Table G)</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932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rgbClr val="990000"/>
                          </a:solidFill>
                          <a:effectLst>
                            <a:outerShdw blurRad="38100" dist="38100" dir="2700000" algn="tl">
                              <a:srgbClr val="000000"/>
                            </a:outerShdw>
                          </a:effectLst>
                          <a:latin typeface="Arial" charset="0"/>
                        </a:rPr>
                        <a:t>AA1</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United States (from Table G)</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72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rgbClr val="990000"/>
                          </a:solidFill>
                          <a:effectLst>
                            <a:outerShdw blurRad="38100" dist="38100" dir="2700000" algn="tl">
                              <a:srgbClr val="000000"/>
                            </a:outerShdw>
                          </a:effectLst>
                          <a:latin typeface="Arial" charset="0"/>
                        </a:rPr>
                        <a:t>P45m</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Cutter number for the main entry, Perrone and work letter (m) for the title.</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0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rgbClr val="990000"/>
                          </a:solidFill>
                          <a:effectLst>
                            <a:outerShdw blurRad="38100" dist="38100" dir="2700000" algn="tl">
                              <a:srgbClr val="000000"/>
                            </a:outerShdw>
                          </a:effectLst>
                          <a:latin typeface="Arial" charset="0"/>
                        </a:rPr>
                        <a:t>1989</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Date of publication</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260648"/>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0758625"/>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8595" name="Rectangle 3"/>
          <p:cNvSpPr>
            <a:spLocks noGrp="1" noChangeArrowheads="1"/>
          </p:cNvSpPr>
          <p:nvPr>
            <p:ph type="body" idx="1"/>
          </p:nvPr>
        </p:nvSpPr>
        <p:spPr>
          <a:xfrm>
            <a:off x="468313" y="1052513"/>
            <a:ext cx="8229600" cy="4525962"/>
          </a:xfrm>
        </p:spPr>
        <p:txBody>
          <a:bodyPr/>
          <a:lstStyle/>
          <a:p>
            <a:pPr marL="0" indent="0" algn="r" rtl="1" eaLnBrk="1" hangingPunct="1">
              <a:lnSpc>
                <a:spcPct val="80000"/>
              </a:lnSpc>
              <a:buNone/>
              <a:defRPr/>
            </a:pPr>
            <a:r>
              <a:rPr lang="fa-IR" sz="2400" b="1" dirty="0" smtClean="0">
                <a:cs typeface="B Titr" pitchFamily="2" charset="-78"/>
              </a:rPr>
              <a:t>منابعی برای مطالعه در مورد چگونگی استفاده از </a:t>
            </a:r>
            <a:r>
              <a:rPr lang="en-US" sz="2400" b="1" dirty="0" smtClean="0">
                <a:cs typeface="B Titr" pitchFamily="2" charset="-78"/>
              </a:rPr>
              <a:t>NLMC</a:t>
            </a:r>
          </a:p>
          <a:p>
            <a:pPr marL="0" indent="0" algn="r" rtl="1" eaLnBrk="1" hangingPunct="1">
              <a:lnSpc>
                <a:spcPct val="80000"/>
              </a:lnSpc>
              <a:buNone/>
              <a:defRPr/>
            </a:pPr>
            <a:endParaRPr lang="fa-IR" sz="2000" b="1" dirty="0" smtClean="0">
              <a:cs typeface="B Mitra" pitchFamily="2" charset="-78"/>
            </a:endParaRPr>
          </a:p>
          <a:p>
            <a:pPr marL="990600" lvl="1" indent="-533400" algn="justLow" rtl="1" eaLnBrk="1" hangingPunct="1">
              <a:lnSpc>
                <a:spcPct val="80000"/>
              </a:lnSpc>
              <a:defRPr/>
            </a:pPr>
            <a:r>
              <a:rPr lang="ar-SA" sz="2400" b="1" dirty="0" smtClean="0">
                <a:cs typeface="B Mitra" pitchFamily="2" charset="-78"/>
              </a:rPr>
              <a:t>رهادوست</a:t>
            </a:r>
            <a:r>
              <a:rPr lang="ar-SA" sz="2400" b="1" dirty="0" smtClean="0">
                <a:cs typeface="Arial" charset="0"/>
              </a:rPr>
              <a:t>‌</a:t>
            </a:r>
            <a:r>
              <a:rPr lang="ar-SA" sz="2400" b="1" dirty="0" smtClean="0">
                <a:cs typeface="B Mitra" pitchFamily="2" charset="-78"/>
              </a:rPr>
              <a:t>، فاطمه</a:t>
            </a:r>
            <a:r>
              <a:rPr lang="ar-SA" sz="2400" b="1" dirty="0" smtClean="0">
                <a:cs typeface="Arial" charset="0"/>
              </a:rPr>
              <a:t>‌</a:t>
            </a:r>
            <a:r>
              <a:rPr lang="ar-SA" sz="2400" b="1" dirty="0" smtClean="0">
                <a:cs typeface="B Mitra" pitchFamily="2" charset="-78"/>
              </a:rPr>
              <a:t>. «طرح</a:t>
            </a:r>
            <a:r>
              <a:rPr lang="ar-SA" sz="2400" b="1" dirty="0" smtClean="0">
                <a:cs typeface="Arial" charset="0"/>
              </a:rPr>
              <a:t>‌</a:t>
            </a:r>
            <a:r>
              <a:rPr lang="ar-SA" sz="2400" b="1" dirty="0" smtClean="0">
                <a:cs typeface="B Mitra" pitchFamily="2" charset="-78"/>
              </a:rPr>
              <a:t> رده</a:t>
            </a:r>
            <a:r>
              <a:rPr lang="ar-SA" sz="2400" b="1" dirty="0" smtClean="0">
                <a:cs typeface="Arial" charset="0"/>
              </a:rPr>
              <a:t>‌</a:t>
            </a:r>
            <a:r>
              <a:rPr lang="ar-SA" sz="2400" b="1" dirty="0" smtClean="0">
                <a:cs typeface="B Mitra" pitchFamily="2" charset="-78"/>
              </a:rPr>
              <a:t>بندي</a:t>
            </a:r>
            <a:r>
              <a:rPr lang="ar-SA" sz="2400" b="1" dirty="0" smtClean="0">
                <a:cs typeface="Arial" charset="0"/>
              </a:rPr>
              <a:t>‌</a:t>
            </a:r>
            <a:r>
              <a:rPr lang="ar-SA" sz="2400" b="1" dirty="0" smtClean="0">
                <a:cs typeface="B Mitra" pitchFamily="2" charset="-78"/>
              </a:rPr>
              <a:t> كتابخانه</a:t>
            </a:r>
            <a:r>
              <a:rPr lang="ar-SA" sz="2400" b="1" dirty="0" smtClean="0">
                <a:cs typeface="Arial" charset="0"/>
              </a:rPr>
              <a:t>‌</a:t>
            </a:r>
            <a:r>
              <a:rPr lang="ar-SA" sz="2400" b="1" dirty="0" smtClean="0">
                <a:cs typeface="B Mitra" pitchFamily="2" charset="-78"/>
              </a:rPr>
              <a:t> ملي</a:t>
            </a:r>
            <a:r>
              <a:rPr lang="ar-SA" sz="2400" b="1" dirty="0" smtClean="0">
                <a:cs typeface="Arial" charset="0"/>
              </a:rPr>
              <a:t>‌</a:t>
            </a:r>
            <a:r>
              <a:rPr lang="ar-SA" sz="2400" b="1" dirty="0" smtClean="0">
                <a:cs typeface="B Mitra" pitchFamily="2" charset="-78"/>
              </a:rPr>
              <a:t> پزشكي</a:t>
            </a:r>
            <a:r>
              <a:rPr lang="ar-SA" sz="2400" b="1" dirty="0" smtClean="0">
                <a:cs typeface="Arial" charset="0"/>
              </a:rPr>
              <a:t>‌</a:t>
            </a:r>
            <a:r>
              <a:rPr lang="ar-SA" sz="2400" b="1" dirty="0" smtClean="0">
                <a:cs typeface="B Mitra" pitchFamily="2" charset="-78"/>
              </a:rPr>
              <a:t> امريكا»، 1378. (مقاله</a:t>
            </a:r>
            <a:r>
              <a:rPr lang="ar-SA" sz="2400" b="1" dirty="0" smtClean="0">
                <a:cs typeface="Arial" charset="0"/>
              </a:rPr>
              <a:t>‌</a:t>
            </a:r>
            <a:r>
              <a:rPr lang="ar-SA" sz="2400" b="1" dirty="0" smtClean="0">
                <a:cs typeface="B Mitra" pitchFamily="2" charset="-78"/>
              </a:rPr>
              <a:t> تهيه</a:t>
            </a:r>
            <a:r>
              <a:rPr lang="ar-SA" sz="2400" b="1" dirty="0" smtClean="0">
                <a:cs typeface="Arial" charset="0"/>
              </a:rPr>
              <a:t>‌</a:t>
            </a:r>
            <a:r>
              <a:rPr lang="ar-SA" sz="2400" b="1" dirty="0" smtClean="0">
                <a:cs typeface="B Mitra" pitchFamily="2" charset="-78"/>
              </a:rPr>
              <a:t> شده</a:t>
            </a:r>
            <a:r>
              <a:rPr lang="ar-SA" sz="2400" b="1" dirty="0" smtClean="0">
                <a:cs typeface="Arial" charset="0"/>
              </a:rPr>
              <a:t>‌</a:t>
            </a:r>
            <a:r>
              <a:rPr lang="ar-SA" sz="2400" b="1" dirty="0" smtClean="0">
                <a:cs typeface="B Mitra" pitchFamily="2" charset="-78"/>
              </a:rPr>
              <a:t>براي</a:t>
            </a:r>
            <a:r>
              <a:rPr lang="ar-SA" sz="2400" b="1" dirty="0" smtClean="0">
                <a:cs typeface="Arial" charset="0"/>
              </a:rPr>
              <a:t>‌</a:t>
            </a:r>
            <a:r>
              <a:rPr lang="ar-SA" sz="2400" b="1" dirty="0" smtClean="0">
                <a:cs typeface="B Mitra" pitchFamily="2" charset="-78"/>
              </a:rPr>
              <a:t> دايره</a:t>
            </a:r>
            <a:r>
              <a:rPr lang="ar-SA" sz="2400" b="1" dirty="0" smtClean="0">
                <a:cs typeface="Arial" charset="0"/>
              </a:rPr>
              <a:t>‌</a:t>
            </a:r>
            <a:r>
              <a:rPr lang="ar-SA" sz="2400" b="1" dirty="0" smtClean="0">
                <a:cs typeface="B Mitra" pitchFamily="2" charset="-78"/>
              </a:rPr>
              <a:t>المعارف</a:t>
            </a:r>
            <a:r>
              <a:rPr lang="ar-SA" sz="2400" b="1" dirty="0" smtClean="0">
                <a:cs typeface="Arial" charset="0"/>
              </a:rPr>
              <a:t>‌</a:t>
            </a:r>
            <a:r>
              <a:rPr lang="ar-SA" sz="2400" b="1" dirty="0" smtClean="0">
                <a:cs typeface="B Mitra" pitchFamily="2" charset="-78"/>
              </a:rPr>
              <a:t>	كتابداري</a:t>
            </a:r>
            <a:r>
              <a:rPr lang="fa-IR" sz="2400" b="1" dirty="0" smtClean="0">
                <a:cs typeface="B Mitra" pitchFamily="2" charset="-78"/>
              </a:rPr>
              <a:t> و اطلاع رسانی</a:t>
            </a:r>
            <a:r>
              <a:rPr lang="ar-SA" sz="2400" b="1" dirty="0" smtClean="0">
                <a:cs typeface="Arial" charset="0"/>
              </a:rPr>
              <a:t>‌</a:t>
            </a:r>
            <a:r>
              <a:rPr lang="ar-SA" sz="2400" b="1" dirty="0" smtClean="0">
                <a:cs typeface="B Mitra" pitchFamily="2" charset="-78"/>
              </a:rPr>
              <a:t>)</a:t>
            </a:r>
          </a:p>
          <a:p>
            <a:pPr marL="990600" lvl="1" indent="-533400" algn="justLow" rtl="1" eaLnBrk="1" hangingPunct="1">
              <a:lnSpc>
                <a:spcPct val="80000"/>
              </a:lnSpc>
              <a:defRPr/>
            </a:pPr>
            <a:endParaRPr lang="fa-IR" sz="2400" b="1" dirty="0" smtClean="0">
              <a:cs typeface="B Mitra" pitchFamily="2" charset="-78"/>
            </a:endParaRPr>
          </a:p>
          <a:p>
            <a:pPr marL="990600" lvl="1" indent="-533400" algn="justLow" rtl="1" eaLnBrk="1" hangingPunct="1">
              <a:lnSpc>
                <a:spcPct val="80000"/>
              </a:lnSpc>
              <a:defRPr/>
            </a:pPr>
            <a:r>
              <a:rPr lang="ar-SA" sz="2400" b="1" dirty="0" smtClean="0">
                <a:cs typeface="B Mitra" pitchFamily="2" charset="-78"/>
              </a:rPr>
              <a:t>چان</a:t>
            </a:r>
            <a:r>
              <a:rPr lang="ar-SA" sz="2400" b="1" dirty="0" smtClean="0">
                <a:cs typeface="Arial" charset="0"/>
              </a:rPr>
              <a:t>‌</a:t>
            </a:r>
            <a:r>
              <a:rPr lang="ar-SA" sz="2400" b="1" dirty="0" smtClean="0">
                <a:cs typeface="B Mitra" pitchFamily="2" charset="-78"/>
              </a:rPr>
              <a:t>، لوييس</a:t>
            </a:r>
            <a:r>
              <a:rPr lang="ar-SA" sz="2400" b="1" dirty="0" smtClean="0">
                <a:cs typeface="Arial" charset="0"/>
              </a:rPr>
              <a:t>‌</a:t>
            </a:r>
            <a:r>
              <a:rPr lang="ar-SA" sz="2400" b="1" dirty="0" smtClean="0">
                <a:cs typeface="B Mitra" pitchFamily="2" charset="-78"/>
              </a:rPr>
              <a:t> ماي</a:t>
            </a:r>
            <a:r>
              <a:rPr lang="ar-SA" sz="2400" b="1" dirty="0" smtClean="0">
                <a:cs typeface="Arial" charset="0"/>
              </a:rPr>
              <a:t>‌</a:t>
            </a:r>
            <a:r>
              <a:rPr lang="ar-SA" sz="2400" b="1" dirty="0" smtClean="0">
                <a:cs typeface="B Mitra" pitchFamily="2" charset="-78"/>
              </a:rPr>
              <a:t>. «فهرستنويسي</a:t>
            </a:r>
            <a:r>
              <a:rPr lang="ar-SA" sz="2400" b="1" dirty="0" smtClean="0">
                <a:cs typeface="Arial" charset="0"/>
              </a:rPr>
              <a:t>‌</a:t>
            </a:r>
            <a:r>
              <a:rPr lang="ar-SA" sz="2400" b="1" dirty="0" smtClean="0">
                <a:cs typeface="B Mitra" pitchFamily="2" charset="-78"/>
              </a:rPr>
              <a:t> و رده</a:t>
            </a:r>
            <a:r>
              <a:rPr lang="ar-SA" sz="2400" b="1" dirty="0" smtClean="0">
                <a:cs typeface="Arial" charset="0"/>
              </a:rPr>
              <a:t>‌</a:t>
            </a:r>
            <a:r>
              <a:rPr lang="ar-SA" sz="2400" b="1" dirty="0" smtClean="0">
                <a:cs typeface="B Mitra" pitchFamily="2" charset="-78"/>
              </a:rPr>
              <a:t>بندي</a:t>
            </a:r>
            <a:r>
              <a:rPr lang="ar-SA" sz="2400" b="1" dirty="0" smtClean="0">
                <a:cs typeface="Arial" charset="0"/>
              </a:rPr>
              <a:t>‌</a:t>
            </a:r>
            <a:r>
              <a:rPr lang="ar-SA" sz="2400" b="1" dirty="0" smtClean="0">
                <a:cs typeface="B Mitra" pitchFamily="2" charset="-78"/>
              </a:rPr>
              <a:t>». مترجمان</a:t>
            </a:r>
            <a:r>
              <a:rPr lang="ar-SA" sz="2400" b="1" dirty="0" smtClean="0">
                <a:cs typeface="Arial" charset="0"/>
              </a:rPr>
              <a:t>‌</a:t>
            </a:r>
            <a:r>
              <a:rPr lang="ar-SA" sz="2400" b="1" dirty="0" smtClean="0">
                <a:cs typeface="B Mitra" pitchFamily="2" charset="-78"/>
              </a:rPr>
              <a:t> زهير حياتي</a:t>
            </a:r>
            <a:r>
              <a:rPr lang="ar-SA" sz="2400" b="1" dirty="0" smtClean="0">
                <a:cs typeface="Arial" charset="0"/>
              </a:rPr>
              <a:t>‌</a:t>
            </a:r>
            <a:r>
              <a:rPr lang="ar-SA" sz="2400" b="1" dirty="0" smtClean="0">
                <a:cs typeface="B Mitra" pitchFamily="2" charset="-78"/>
              </a:rPr>
              <a:t> و هاجر ستوده</a:t>
            </a:r>
            <a:r>
              <a:rPr lang="ar-SA" sz="2400" b="1" dirty="0" smtClean="0">
                <a:cs typeface="Arial" charset="0"/>
              </a:rPr>
              <a:t>‌</a:t>
            </a:r>
            <a:r>
              <a:rPr lang="ar-SA" sz="2400" b="1" dirty="0" smtClean="0">
                <a:cs typeface="B Mitra" pitchFamily="2" charset="-78"/>
              </a:rPr>
              <a:t>. تهران</a:t>
            </a:r>
            <a:r>
              <a:rPr lang="ar-SA" sz="2400" b="1" dirty="0" smtClean="0">
                <a:cs typeface="Arial" charset="0"/>
              </a:rPr>
              <a:t>‌</a:t>
            </a:r>
            <a:r>
              <a:rPr lang="ar-SA" sz="2400" b="1" dirty="0" smtClean="0">
                <a:cs typeface="B Mitra" pitchFamily="2" charset="-78"/>
              </a:rPr>
              <a:t>: كتابدار، 1379:</a:t>
            </a:r>
            <a:r>
              <a:rPr lang="fa-IR" sz="2400" b="1" dirty="0" smtClean="0">
                <a:cs typeface="B Mitra" pitchFamily="2" charset="-78"/>
              </a:rPr>
              <a:t> </a:t>
            </a:r>
            <a:r>
              <a:rPr lang="ar-SA" sz="2400" b="1" dirty="0" smtClean="0">
                <a:cs typeface="B Mitra" pitchFamily="2" charset="-78"/>
              </a:rPr>
              <a:t>ص</a:t>
            </a:r>
            <a:r>
              <a:rPr lang="ar-SA" sz="2400" b="1" dirty="0" smtClean="0">
                <a:cs typeface="Arial" charset="0"/>
              </a:rPr>
              <a:t>‌</a:t>
            </a:r>
            <a:r>
              <a:rPr lang="ar-SA" sz="2400" b="1" dirty="0" smtClean="0">
                <a:cs typeface="B Mitra" pitchFamily="2" charset="-78"/>
              </a:rPr>
              <a:t>. 373-405.</a:t>
            </a:r>
            <a:endParaRPr lang="fa-IR" sz="2400" b="1" dirty="0" smtClean="0">
              <a:cs typeface="B Mitra" pitchFamily="2" charset="-78"/>
            </a:endParaRPr>
          </a:p>
          <a:p>
            <a:pPr marL="990600" lvl="1" indent="-533400" algn="justLow" rtl="1" eaLnBrk="1" hangingPunct="1">
              <a:lnSpc>
                <a:spcPct val="80000"/>
              </a:lnSpc>
              <a:defRPr/>
            </a:pPr>
            <a:r>
              <a:rPr lang="fa-IR" sz="2400" b="1" dirty="0" smtClean="0">
                <a:cs typeface="B Mitra" pitchFamily="2" charset="-78"/>
              </a:rPr>
              <a:t>نيكبخت جم، امير مسعود. «نشانه مولف فارسي: جدول سه رقمي مبتني بر كاتر-سن برن». ويرايش دوم. تهران: كتابخانه ملي، 1378.</a:t>
            </a:r>
          </a:p>
          <a:p>
            <a:pPr marL="990600" lvl="1" indent="-533400" algn="justLow" rtl="1" eaLnBrk="1" hangingPunct="1">
              <a:lnSpc>
                <a:spcPct val="80000"/>
              </a:lnSpc>
              <a:defRPr/>
            </a:pPr>
            <a:endParaRPr lang="en-US" sz="2400" b="1" dirty="0" smtClean="0">
              <a:cs typeface="B Mitra" pitchFamily="2" charset="-78"/>
            </a:endParaRPr>
          </a:p>
          <a:p>
            <a:pPr marL="990600" lvl="1" indent="-533400" eaLnBrk="1" hangingPunct="1">
              <a:lnSpc>
                <a:spcPct val="80000"/>
              </a:lnSpc>
              <a:defRPr/>
            </a:pPr>
            <a:r>
              <a:rPr lang="en-US" sz="2400" b="1" dirty="0" smtClean="0">
                <a:cs typeface="Arial" charset="0"/>
              </a:rPr>
              <a:t>National Library of Medicine.((National Library of Medicine Classification)). Bethesda, MD: NLM, 2007.</a:t>
            </a:r>
            <a:endParaRPr lang="fa-IR" sz="2400" b="1" dirty="0" smtClean="0">
              <a:cs typeface="Arial" charset="0"/>
            </a:endParaRPr>
          </a:p>
          <a:p>
            <a:pPr marL="990600" lvl="1" indent="-533400" algn="justLow" rtl="1" eaLnBrk="1" hangingPunct="1">
              <a:lnSpc>
                <a:spcPct val="80000"/>
              </a:lnSpc>
              <a:defRPr/>
            </a:pPr>
            <a:endParaRPr lang="fa-IR" sz="2400" b="1" dirty="0" smtClean="0">
              <a:cs typeface="Arial" charset="0"/>
            </a:endParaRPr>
          </a:p>
          <a:p>
            <a:pPr marL="990600" lvl="1" indent="-533400" algn="justLow" rtl="1" eaLnBrk="1" hangingPunct="1">
              <a:lnSpc>
                <a:spcPct val="80000"/>
              </a:lnSpc>
              <a:defRPr/>
            </a:pPr>
            <a:endParaRPr lang="en-US" b="1" dirty="0" smtClean="0">
              <a:solidFill>
                <a:srgbClr val="DC0CCD"/>
              </a:solidFill>
              <a:cs typeface="B Mitra" pitchFamily="2" charset="-78"/>
            </a:endParaRPr>
          </a:p>
          <a:p>
            <a:pPr marL="609600" indent="-609600" eaLnBrk="1" hangingPunct="1">
              <a:lnSpc>
                <a:spcPct val="80000"/>
              </a:lnSpc>
              <a:buFont typeface="Wingdings" pitchFamily="2" charset="2"/>
              <a:buNone/>
              <a:defRPr/>
            </a:pPr>
            <a:endParaRPr lang="fa-IR" dirty="0" smtClean="0">
              <a:solidFill>
                <a:srgbClr val="DC0CCD"/>
              </a:solidFill>
              <a:cs typeface="B Mitra" pitchFamily="2" charset="-78"/>
            </a:endParaRP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023" y="476672"/>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147120"/>
      </p:ext>
    </p:extLst>
  </p:cSld>
  <p:clrMapOvr>
    <a:masterClrMapping/>
  </p:clrMapOvr>
  <p:transition spd="med">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38595">
                                            <p:txEl>
                                              <p:pRg st="0" end="0"/>
                                            </p:txEl>
                                          </p:spTgt>
                                        </p:tgtEl>
                                        <p:attrNameLst>
                                          <p:attrName>style.visibility</p:attrName>
                                        </p:attrNameLst>
                                      </p:cBhvr>
                                      <p:to>
                                        <p:strVal val="visible"/>
                                      </p:to>
                                    </p:set>
                                    <p:animEffect transition="in" filter="slide(fromBottom)">
                                      <p:cBhvr>
                                        <p:cTn id="7" dur="500">
                                          <p:stCondLst>
                                            <p:cond delay="0"/>
                                          </p:stCondLst>
                                        </p:cTn>
                                        <p:tgtEl>
                                          <p:spTgt spid="238595">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38595">
                                            <p:txEl>
                                              <p:pRg st="2" end="2"/>
                                            </p:txEl>
                                          </p:spTgt>
                                        </p:tgtEl>
                                        <p:attrNameLst>
                                          <p:attrName>style.visibility</p:attrName>
                                        </p:attrNameLst>
                                      </p:cBhvr>
                                      <p:to>
                                        <p:strVal val="visible"/>
                                      </p:to>
                                    </p:set>
                                    <p:animEffect transition="in" filter="slide(fromBottom)">
                                      <p:cBhvr>
                                        <p:cTn id="10" dur="500">
                                          <p:stCondLst>
                                            <p:cond delay="0"/>
                                          </p:stCondLst>
                                        </p:cTn>
                                        <p:tgtEl>
                                          <p:spTgt spid="238595">
                                            <p:txEl>
                                              <p:pRg st="2" end="2"/>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238595">
                                            <p:txEl>
                                              <p:pRg st="4" end="4"/>
                                            </p:txEl>
                                          </p:spTgt>
                                        </p:tgtEl>
                                        <p:attrNameLst>
                                          <p:attrName>style.visibility</p:attrName>
                                        </p:attrNameLst>
                                      </p:cBhvr>
                                      <p:to>
                                        <p:strVal val="visible"/>
                                      </p:to>
                                    </p:set>
                                    <p:animEffect transition="in" filter="slide(fromBottom)">
                                      <p:cBhvr>
                                        <p:cTn id="13" dur="500">
                                          <p:stCondLst>
                                            <p:cond delay="0"/>
                                          </p:stCondLst>
                                        </p:cTn>
                                        <p:tgtEl>
                                          <p:spTgt spid="238595">
                                            <p:txEl>
                                              <p:pRg st="4" end="4"/>
                                            </p:txEl>
                                          </p:spTgt>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238595">
                                            <p:txEl>
                                              <p:pRg st="5" end="5"/>
                                            </p:txEl>
                                          </p:spTgt>
                                        </p:tgtEl>
                                        <p:attrNameLst>
                                          <p:attrName>style.visibility</p:attrName>
                                        </p:attrNameLst>
                                      </p:cBhvr>
                                      <p:to>
                                        <p:strVal val="visible"/>
                                      </p:to>
                                    </p:set>
                                    <p:animEffect transition="in" filter="slide(fromBottom)">
                                      <p:cBhvr>
                                        <p:cTn id="16" dur="500">
                                          <p:stCondLst>
                                            <p:cond delay="0"/>
                                          </p:stCondLst>
                                        </p:cTn>
                                        <p:tgtEl>
                                          <p:spTgt spid="238595">
                                            <p:txEl>
                                              <p:pRg st="5" end="5"/>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238595">
                                            <p:txEl>
                                              <p:pRg st="7" end="7"/>
                                            </p:txEl>
                                          </p:spTgt>
                                        </p:tgtEl>
                                        <p:attrNameLst>
                                          <p:attrName>style.visibility</p:attrName>
                                        </p:attrNameLst>
                                      </p:cBhvr>
                                      <p:to>
                                        <p:strVal val="visible"/>
                                      </p:to>
                                    </p:set>
                                    <p:animEffect transition="in" filter="slide(fromBottom)">
                                      <p:cBhvr>
                                        <p:cTn id="19" dur="500">
                                          <p:stCondLst>
                                            <p:cond delay="0"/>
                                          </p:stCondLst>
                                        </p:cTn>
                                        <p:tgtEl>
                                          <p:spTgt spid="2385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algn="r" eaLnBrk="1" hangingPunct="1">
              <a:defRPr/>
            </a:pPr>
            <a:r>
              <a:rPr lang="fa-IR" dirty="0" smtClean="0">
                <a:solidFill>
                  <a:schemeClr val="accent3">
                    <a:lumMod val="75000"/>
                  </a:schemeClr>
                </a:solidFill>
                <a:cs typeface="B Titr" pitchFamily="2" charset="-78"/>
              </a:rPr>
              <a:t>مطالب اضافه	</a:t>
            </a:r>
            <a:endParaRPr lang="en-US" dirty="0" smtClean="0">
              <a:solidFill>
                <a:schemeClr val="accent3">
                  <a:lumMod val="75000"/>
                </a:schemeClr>
              </a:solidFill>
              <a:cs typeface="B Titr" pitchFamily="2" charset="-78"/>
            </a:endParaRPr>
          </a:p>
        </p:txBody>
      </p:sp>
      <p:sp>
        <p:nvSpPr>
          <p:cNvPr id="137219" name="Rectangle 3"/>
          <p:cNvSpPr>
            <a:spLocks noGrp="1" noChangeArrowheads="1"/>
          </p:cNvSpPr>
          <p:nvPr>
            <p:ph type="body" idx="1"/>
          </p:nvPr>
        </p:nvSpPr>
        <p:spPr/>
        <p:txBody>
          <a:bodyPr/>
          <a:lstStyle/>
          <a:p>
            <a:pPr algn="r" rtl="1" eaLnBrk="1" hangingPunct="1">
              <a:lnSpc>
                <a:spcPct val="80000"/>
              </a:lnSpc>
              <a:buFont typeface="Wingdings" pitchFamily="2" charset="2"/>
              <a:buNone/>
              <a:defRPr/>
            </a:pPr>
            <a:r>
              <a:rPr lang="fa-IR" sz="1800" dirty="0" smtClean="0">
                <a:cs typeface="B Nazanin" pitchFamily="2" charset="-78"/>
              </a:rPr>
              <a:t>سازماندهی متمرکز و غیر متمرکز</a:t>
            </a:r>
          </a:p>
          <a:p>
            <a:pPr algn="r" rtl="1" eaLnBrk="1" hangingPunct="1">
              <a:lnSpc>
                <a:spcPct val="80000"/>
              </a:lnSpc>
              <a:defRPr/>
            </a:pPr>
            <a:r>
              <a:rPr lang="fa-IR" sz="1800" dirty="0" smtClean="0">
                <a:cs typeface="B Nazanin" pitchFamily="2" charset="-78"/>
              </a:rPr>
              <a:t>نظام خودکار کتابخانه (بارکد، رف خوانی، امانت، رزرو و... الکترونیکی)</a:t>
            </a:r>
          </a:p>
          <a:p>
            <a:pPr algn="r" rtl="1" eaLnBrk="1" hangingPunct="1">
              <a:lnSpc>
                <a:spcPct val="80000"/>
              </a:lnSpc>
              <a:defRPr/>
            </a:pPr>
            <a:r>
              <a:rPr lang="fa-IR" sz="1800" dirty="0" smtClean="0">
                <a:cs typeface="B Nazanin" pitchFamily="2" charset="-78"/>
              </a:rPr>
              <a:t>سایت کتابخانه کنگره آمریکا و جستجوی اطلاعات فهرستبرگه ها</a:t>
            </a:r>
          </a:p>
          <a:p>
            <a:pPr eaLnBrk="1" hangingPunct="1">
              <a:lnSpc>
                <a:spcPct val="80000"/>
              </a:lnSpc>
              <a:defRPr/>
            </a:pPr>
            <a:r>
              <a:rPr lang="en-US" sz="1800" dirty="0" smtClean="0">
                <a:cs typeface="B Nazanin" pitchFamily="2" charset="-78"/>
                <a:hlinkClick r:id="rId3"/>
              </a:rPr>
              <a:t>www.lcweb.loc.gov/cataloge</a:t>
            </a:r>
            <a:endParaRPr lang="fa-IR" sz="1800" dirty="0" smtClean="0">
              <a:cs typeface="B Nazanin" pitchFamily="2" charset="-78"/>
            </a:endParaRPr>
          </a:p>
          <a:p>
            <a:pPr algn="r" rtl="1" eaLnBrk="1" hangingPunct="1">
              <a:lnSpc>
                <a:spcPct val="80000"/>
              </a:lnSpc>
              <a:defRPr/>
            </a:pPr>
            <a:r>
              <a:rPr lang="fa-IR" sz="1800" dirty="0" smtClean="0">
                <a:cs typeface="B Nazanin" pitchFamily="2" charset="-78"/>
              </a:rPr>
              <a:t>جستجوی اطلاعات کتابشناختی از سایت کتابخانه ملی پزشکی آمریکا</a:t>
            </a:r>
          </a:p>
          <a:p>
            <a:pPr eaLnBrk="1" hangingPunct="1">
              <a:lnSpc>
                <a:spcPct val="80000"/>
              </a:lnSpc>
              <a:defRPr/>
            </a:pPr>
            <a:r>
              <a:rPr lang="en-US" sz="1800" dirty="0" smtClean="0">
                <a:cs typeface="B Nazanin" pitchFamily="2" charset="-78"/>
                <a:hlinkClick r:id="rId4"/>
              </a:rPr>
              <a:t>www.locatorplus.nlm.nih.gov</a:t>
            </a:r>
            <a:endParaRPr lang="en-US" sz="1800" dirty="0" smtClean="0">
              <a:cs typeface="B Nazanin" pitchFamily="2" charset="-78"/>
            </a:endParaRPr>
          </a:p>
          <a:p>
            <a:pPr algn="r" rtl="1" eaLnBrk="1" hangingPunct="1">
              <a:lnSpc>
                <a:spcPct val="80000"/>
              </a:lnSpc>
              <a:defRPr/>
            </a:pPr>
            <a:r>
              <a:rPr lang="fa-IR" sz="1800" dirty="0" smtClean="0">
                <a:cs typeface="B Nazanin" pitchFamily="2" charset="-78"/>
              </a:rPr>
              <a:t>برای سازماندهی اطلاعات پزشکی فارسی</a:t>
            </a:r>
          </a:p>
          <a:p>
            <a:pPr lvl="1" algn="r" rtl="1" eaLnBrk="1" hangingPunct="1">
              <a:lnSpc>
                <a:spcPct val="80000"/>
              </a:lnSpc>
              <a:defRPr/>
            </a:pPr>
            <a:r>
              <a:rPr lang="fa-IR" sz="1600" dirty="0" smtClean="0">
                <a:cs typeface="B Nazanin" pitchFamily="2" charset="-78"/>
              </a:rPr>
              <a:t>لوح فشرده کیمیا </a:t>
            </a:r>
          </a:p>
          <a:p>
            <a:pPr lvl="1" algn="r" rtl="1" eaLnBrk="1" hangingPunct="1">
              <a:lnSpc>
                <a:spcPct val="80000"/>
              </a:lnSpc>
              <a:defRPr/>
            </a:pPr>
            <a:r>
              <a:rPr lang="fa-IR" sz="1600" dirty="0" smtClean="0">
                <a:cs typeface="B Nazanin" pitchFamily="2" charset="-78"/>
              </a:rPr>
              <a:t>شبکه اطلاعات کتابشناختی ایران (کتابخانه منطقه ای علوم و تکنولوژی شیراز) </a:t>
            </a:r>
            <a:r>
              <a:rPr lang="en-US" sz="1600" dirty="0" smtClean="0">
                <a:cs typeface="B Nazanin" pitchFamily="2" charset="-78"/>
              </a:rPr>
              <a:t>srslt.com</a:t>
            </a:r>
          </a:p>
          <a:p>
            <a:pPr lvl="1" algn="r" rtl="1" eaLnBrk="1" hangingPunct="1">
              <a:lnSpc>
                <a:spcPct val="80000"/>
              </a:lnSpc>
              <a:defRPr/>
            </a:pPr>
            <a:r>
              <a:rPr lang="fa-IR" sz="1600" dirty="0" smtClean="0">
                <a:cs typeface="B Nazanin" pitchFamily="2" charset="-78"/>
              </a:rPr>
              <a:t>افق</a:t>
            </a:r>
            <a:r>
              <a:rPr lang="en-US" sz="1600" dirty="0" smtClean="0">
                <a:cs typeface="B Nazanin" pitchFamily="2" charset="-78"/>
              </a:rPr>
              <a:t>  </a:t>
            </a:r>
            <a:r>
              <a:rPr lang="fa-IR" sz="1600" dirty="0" smtClean="0">
                <a:cs typeface="B Nazanin" pitchFamily="2" charset="-78"/>
              </a:rPr>
              <a:t> (شرکت نوسا) </a:t>
            </a:r>
            <a:r>
              <a:rPr lang="en-US" sz="1600" dirty="0" smtClean="0">
                <a:cs typeface="B Nazanin" pitchFamily="2" charset="-78"/>
              </a:rPr>
              <a:t>nosasoft.com</a:t>
            </a:r>
          </a:p>
          <a:p>
            <a:pPr lvl="1" algn="r" rtl="1" eaLnBrk="1" hangingPunct="1">
              <a:lnSpc>
                <a:spcPct val="80000"/>
              </a:lnSpc>
              <a:defRPr/>
            </a:pPr>
            <a:r>
              <a:rPr lang="fa-IR" sz="1600" dirty="0" smtClean="0">
                <a:cs typeface="B Nazanin" pitchFamily="2" charset="-78"/>
              </a:rPr>
              <a:t>خانه کتاب ایران </a:t>
            </a:r>
            <a:r>
              <a:rPr lang="en-US" sz="1600" dirty="0" smtClean="0">
                <a:cs typeface="B Nazanin" pitchFamily="2" charset="-78"/>
              </a:rPr>
              <a:t>ketab.ir</a:t>
            </a:r>
            <a:endParaRPr lang="fa-IR" sz="1600" dirty="0" smtClean="0">
              <a:cs typeface="B Nazanin" pitchFamily="2" charset="-78"/>
            </a:endParaRPr>
          </a:p>
          <a:p>
            <a:pPr algn="r" rtl="1" eaLnBrk="1" hangingPunct="1">
              <a:lnSpc>
                <a:spcPct val="80000"/>
              </a:lnSpc>
              <a:defRPr/>
            </a:pPr>
            <a:r>
              <a:rPr lang="fa-IR" sz="1800" dirty="0" smtClean="0">
                <a:cs typeface="B Nazanin" pitchFamily="2" charset="-78"/>
              </a:rPr>
              <a:t>راهنمای آموزشی دیویی در اینترنت</a:t>
            </a:r>
          </a:p>
          <a:p>
            <a:pPr eaLnBrk="1" hangingPunct="1">
              <a:lnSpc>
                <a:spcPct val="80000"/>
              </a:lnSpc>
              <a:defRPr/>
            </a:pPr>
            <a:r>
              <a:rPr lang="en-US" sz="1800" dirty="0" smtClean="0">
                <a:cs typeface="B Nazanin" pitchFamily="2" charset="-78"/>
                <a:hlinkClick r:id="rId5"/>
              </a:rPr>
              <a:t>http://www.oclc.org/dewey/resources/tour/default.htm</a:t>
            </a:r>
            <a:endParaRPr lang="en-US" sz="1800" dirty="0" smtClean="0">
              <a:cs typeface="B Nazanin" pitchFamily="2" charset="-78"/>
            </a:endParaRPr>
          </a:p>
          <a:p>
            <a:pPr algn="r" rtl="1" eaLnBrk="1" hangingPunct="1">
              <a:lnSpc>
                <a:spcPct val="80000"/>
              </a:lnSpc>
              <a:defRPr/>
            </a:pPr>
            <a:r>
              <a:rPr lang="fa-IR" sz="1800" dirty="0" smtClean="0">
                <a:cs typeface="B Nazanin" pitchFamily="2" charset="-78"/>
                <a:hlinkClick r:id="rId6" action="ppaction://hlinkfile"/>
              </a:rPr>
              <a:t>نشانه مولف سه رقمی کاتر- سن برن به صورت رایگان در محیط اینترنت</a:t>
            </a:r>
            <a:endParaRPr lang="fa-IR" sz="1800" dirty="0" smtClean="0">
              <a:cs typeface="B Nazanin" pitchFamily="2" charset="-78"/>
            </a:endParaRPr>
          </a:p>
          <a:p>
            <a:pPr eaLnBrk="1" hangingPunct="1">
              <a:lnSpc>
                <a:spcPct val="80000"/>
              </a:lnSpc>
              <a:defRPr/>
            </a:pPr>
            <a:r>
              <a:rPr lang="en-US" sz="2000" dirty="0" smtClean="0">
                <a:cs typeface="B Nazanin" pitchFamily="2" charset="-78"/>
              </a:rPr>
              <a:t>http://www.librarian.or.kr/reference/mark/cutter1.htm</a:t>
            </a:r>
          </a:p>
        </p:txBody>
      </p:sp>
      <p:pic>
        <p:nvPicPr>
          <p:cNvPr id="4" name="Picture 2" descr="DANESHga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7052810"/>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paknejad-s2\Desktop\New folder (3)\index.jpe2.jp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548680"/>
            <a:ext cx="8424936" cy="55446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92098" y="2132856"/>
            <a:ext cx="5488214" cy="830997"/>
          </a:xfrm>
          <a:prstGeom prst="rect">
            <a:avLst/>
          </a:prstGeom>
          <a:noFill/>
        </p:spPr>
        <p:txBody>
          <a:bodyPr wrap="square" rtlCol="0">
            <a:spAutoFit/>
          </a:bodyPr>
          <a:lstStyle/>
          <a:p>
            <a:pPr algn="ctr"/>
            <a:r>
              <a:rPr lang="fa-IR" sz="4800" dirty="0" smtClean="0">
                <a:solidFill>
                  <a:schemeClr val="accent4">
                    <a:lumMod val="75000"/>
                  </a:schemeClr>
                </a:solidFill>
                <a:latin typeface="IranNastaliq" pitchFamily="18" charset="0"/>
                <a:cs typeface="IranNastaliq" pitchFamily="18" charset="0"/>
              </a:rPr>
              <a:t>موفق و پیروز باشید</a:t>
            </a:r>
            <a:endParaRPr lang="en-US" sz="4800" dirty="0">
              <a:solidFill>
                <a:schemeClr val="accent4">
                  <a:lumMod val="75000"/>
                </a:schemeClr>
              </a:solidFill>
              <a:latin typeface="IranNastaliq" pitchFamily="18" charset="0"/>
              <a:cs typeface="IranNastaliq" pitchFamily="18" charset="0"/>
            </a:endParaRPr>
          </a:p>
        </p:txBody>
      </p:sp>
    </p:spTree>
    <p:extLst>
      <p:ext uri="{BB962C8B-B14F-4D97-AF65-F5344CB8AC3E}">
        <p14:creationId xmlns:p14="http://schemas.microsoft.com/office/powerpoint/2010/main" val="2069095659"/>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9" name="Rectangle 3"/>
          <p:cNvSpPr>
            <a:spLocks noGrp="1" noChangeArrowheads="1"/>
          </p:cNvSpPr>
          <p:nvPr>
            <p:ph type="body" idx="1"/>
          </p:nvPr>
        </p:nvSpPr>
        <p:spPr>
          <a:xfrm>
            <a:off x="457200" y="1412776"/>
            <a:ext cx="8229600" cy="4911824"/>
          </a:xfrm>
        </p:spPr>
        <p:txBody>
          <a:bodyPr/>
          <a:lstStyle/>
          <a:p>
            <a:pPr rtl="1" eaLnBrk="1" hangingPunct="1">
              <a:lnSpc>
                <a:spcPct val="80000"/>
              </a:lnSpc>
              <a:defRPr/>
            </a:pPr>
            <a:r>
              <a:rPr lang="ar-SA" sz="3200" dirty="0" smtClean="0">
                <a:cs typeface="B Titr" pitchFamily="2" charset="-78"/>
              </a:rPr>
              <a:t>پشتوانه‌ انتشاراتي‌</a:t>
            </a:r>
          </a:p>
          <a:p>
            <a:pPr lvl="1" rtl="1" eaLnBrk="1" hangingPunct="1">
              <a:lnSpc>
                <a:spcPct val="80000"/>
              </a:lnSpc>
              <a:defRPr/>
            </a:pPr>
            <a:r>
              <a:rPr lang="ar-SA" dirty="0" smtClean="0">
                <a:cs typeface="B Nazanin" pitchFamily="2" charset="-78"/>
              </a:rPr>
              <a:t>سرعنوانهای موضوعی کتابخانه ملی پزشکی آمر</a:t>
            </a:r>
            <a:r>
              <a:rPr lang="fa-IR" dirty="0" smtClean="0">
                <a:cs typeface="B Nazanin" pitchFamily="2" charset="-78"/>
              </a:rPr>
              <a:t>ي</a:t>
            </a:r>
            <a:r>
              <a:rPr lang="ar-SA" dirty="0" smtClean="0">
                <a:cs typeface="B Nazanin" pitchFamily="2" charset="-78"/>
              </a:rPr>
              <a:t>کا </a:t>
            </a:r>
            <a:r>
              <a:rPr lang="en-US" dirty="0" smtClean="0">
                <a:cs typeface="B Nazanin" pitchFamily="2" charset="-78"/>
              </a:rPr>
              <a:t>(</a:t>
            </a:r>
            <a:r>
              <a:rPr lang="en-US" dirty="0" err="1" smtClean="0">
                <a:cs typeface="B Nazanin" pitchFamily="2" charset="-78"/>
              </a:rPr>
              <a:t>MeSH</a:t>
            </a:r>
            <a:r>
              <a:rPr lang="en-US" dirty="0" smtClean="0">
                <a:cs typeface="B Nazanin" pitchFamily="2" charset="-78"/>
              </a:rPr>
              <a:t>)</a:t>
            </a:r>
            <a:endParaRPr lang="ar-SA" dirty="0" smtClean="0">
              <a:cs typeface="B Nazanin" pitchFamily="2" charset="-78"/>
            </a:endParaRPr>
          </a:p>
          <a:p>
            <a:pPr lvl="1" rtl="1" eaLnBrk="1" hangingPunct="1">
              <a:lnSpc>
                <a:spcPct val="80000"/>
              </a:lnSpc>
              <a:defRPr/>
            </a:pPr>
            <a:r>
              <a:rPr lang="ar-SA" dirty="0" smtClean="0">
                <a:cs typeface="B Nazanin" pitchFamily="2" charset="-78"/>
              </a:rPr>
              <a:t>فهرست‌ مقالات‌ پزشكي‌ كشور يا ايندكس‌ مديكوس‌ ايران‌ تأليف‌ دكتر فريدون‌ عزيزي‌</a:t>
            </a:r>
          </a:p>
          <a:p>
            <a:pPr lvl="1" rtl="1" eaLnBrk="1" hangingPunct="1">
              <a:lnSpc>
                <a:spcPct val="80000"/>
              </a:lnSpc>
              <a:defRPr/>
            </a:pPr>
            <a:r>
              <a:rPr lang="ar-SA" dirty="0" smtClean="0">
                <a:cs typeface="B Nazanin" pitchFamily="2" charset="-78"/>
              </a:rPr>
              <a:t>سرعنوانهاي‌ موضوعي‌ پزشكي‌ فارسي‌</a:t>
            </a:r>
          </a:p>
          <a:p>
            <a:pPr lvl="1" rtl="1" eaLnBrk="1" hangingPunct="1">
              <a:lnSpc>
                <a:spcPct val="80000"/>
              </a:lnSpc>
              <a:defRPr/>
            </a:pPr>
            <a:r>
              <a:rPr lang="ar-SA" dirty="0" smtClean="0">
                <a:cs typeface="B Nazanin" pitchFamily="2" charset="-78"/>
              </a:rPr>
              <a:t>اصطلاحات‌ نمايه‌سازي‌ پايان‌نامه‌هاي‌ كتابخانه‌ مركزي‌ دانشگاه‌ علوم‌ پزشكي‌ شهيد بهشتي‌</a:t>
            </a:r>
          </a:p>
          <a:p>
            <a:pPr lvl="1" rtl="1" eaLnBrk="1" hangingPunct="1">
              <a:lnSpc>
                <a:spcPct val="80000"/>
              </a:lnSpc>
              <a:defRPr/>
            </a:pPr>
            <a:r>
              <a:rPr lang="ar-SA" dirty="0" smtClean="0">
                <a:cs typeface="B Nazanin" pitchFamily="2" charset="-78"/>
              </a:rPr>
              <a:t>اصطلاحات‌ نمايه‌سازي‌ دانشگاه‌ علوم‌ پزشكي‌ تهران‌ و مشهد</a:t>
            </a:r>
            <a:endParaRPr lang="en-US" dirty="0" smtClean="0">
              <a:cs typeface="B Nazanin" pitchFamily="2" charset="-78"/>
            </a:endParaRPr>
          </a:p>
        </p:txBody>
      </p:sp>
      <p:pic>
        <p:nvPicPr>
          <p:cNvPr id="5"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00728"/>
      </p:ext>
    </p:extLst>
  </p:cSld>
  <p:clrMapOvr>
    <a:masterClrMapping/>
  </p:clrMapOvr>
  <p:transition spd="med">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78179">
                                            <p:txEl>
                                              <p:pRg st="5" end="5"/>
                                            </p:txEl>
                                          </p:spTgt>
                                        </p:tgtEl>
                                        <p:attrNameLst>
                                          <p:attrName>style.visibility</p:attrName>
                                        </p:attrNameLst>
                                      </p:cBhvr>
                                      <p:to>
                                        <p:strVal val="visible"/>
                                      </p:to>
                                    </p:set>
                                    <p:anim calcmode="lin" valueType="num">
                                      <p:cBhvr additive="base">
                                        <p:cTn id="7" dur="1000" fill="hold">
                                          <p:stCondLst>
                                            <p:cond delay="0"/>
                                          </p:stCondLst>
                                        </p:cTn>
                                        <p:tgtEl>
                                          <p:spTgt spid="178179">
                                            <p:txEl>
                                              <p:pRg st="5" end="5"/>
                                            </p:txEl>
                                          </p:spTgt>
                                        </p:tgtEl>
                                        <p:attrNameLst>
                                          <p:attrName>ppt_x</p:attrName>
                                        </p:attrNameLst>
                                      </p:cBhvr>
                                      <p:tavLst>
                                        <p:tav tm="0">
                                          <p:val>
                                            <p:strVal val="#ppt_x"/>
                                          </p:val>
                                        </p:tav>
                                        <p:tav tm="100000">
                                          <p:val>
                                            <p:strVal val="#ppt_x"/>
                                          </p:val>
                                        </p:tav>
                                      </p:tavLst>
                                    </p:anim>
                                    <p:anim calcmode="lin" valueType="num">
                                      <p:cBhvr additive="base">
                                        <p:cTn id="8" dur="1000" fill="hold">
                                          <p:stCondLst>
                                            <p:cond delay="0"/>
                                          </p:stCondLst>
                                        </p:cTn>
                                        <p:tgtEl>
                                          <p:spTgt spid="178179">
                                            <p:txEl>
                                              <p:pRg st="5" end="5"/>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8179">
                                            <p:txEl>
                                              <p:pRg st="4" end="4"/>
                                            </p:txEl>
                                          </p:spTgt>
                                        </p:tgtEl>
                                        <p:attrNameLst>
                                          <p:attrName>style.visibility</p:attrName>
                                        </p:attrNameLst>
                                      </p:cBhvr>
                                      <p:to>
                                        <p:strVal val="visible"/>
                                      </p:to>
                                    </p:set>
                                    <p:anim calcmode="lin" valueType="num">
                                      <p:cBhvr additive="base">
                                        <p:cTn id="11" dur="1000" fill="hold">
                                          <p:stCondLst>
                                            <p:cond delay="0"/>
                                          </p:stCondLst>
                                        </p:cTn>
                                        <p:tgtEl>
                                          <p:spTgt spid="178179">
                                            <p:txEl>
                                              <p:pRg st="4" end="4"/>
                                            </p:txEl>
                                          </p:spTgt>
                                        </p:tgtEl>
                                        <p:attrNameLst>
                                          <p:attrName>ppt_x</p:attrName>
                                        </p:attrNameLst>
                                      </p:cBhvr>
                                      <p:tavLst>
                                        <p:tav tm="0">
                                          <p:val>
                                            <p:strVal val="#ppt_x"/>
                                          </p:val>
                                        </p:tav>
                                        <p:tav tm="100000">
                                          <p:val>
                                            <p:strVal val="#ppt_x"/>
                                          </p:val>
                                        </p:tav>
                                      </p:tavLst>
                                    </p:anim>
                                    <p:anim calcmode="lin" valueType="num">
                                      <p:cBhvr additive="base">
                                        <p:cTn id="12" dur="1000" fill="hold">
                                          <p:stCondLst>
                                            <p:cond delay="0"/>
                                          </p:stCondLst>
                                        </p:cTn>
                                        <p:tgtEl>
                                          <p:spTgt spid="178179">
                                            <p:txEl>
                                              <p:pRg st="4" end="4"/>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78179">
                                            <p:txEl>
                                              <p:pRg st="3" end="3"/>
                                            </p:txEl>
                                          </p:spTgt>
                                        </p:tgtEl>
                                        <p:attrNameLst>
                                          <p:attrName>style.visibility</p:attrName>
                                        </p:attrNameLst>
                                      </p:cBhvr>
                                      <p:to>
                                        <p:strVal val="visible"/>
                                      </p:to>
                                    </p:set>
                                    <p:anim calcmode="lin" valueType="num">
                                      <p:cBhvr additive="base">
                                        <p:cTn id="15" dur="1000" fill="hold">
                                          <p:stCondLst>
                                            <p:cond delay="0"/>
                                          </p:stCondLst>
                                        </p:cTn>
                                        <p:tgtEl>
                                          <p:spTgt spid="178179">
                                            <p:txEl>
                                              <p:pRg st="3" end="3"/>
                                            </p:txEl>
                                          </p:spTgt>
                                        </p:tgtEl>
                                        <p:attrNameLst>
                                          <p:attrName>ppt_x</p:attrName>
                                        </p:attrNameLst>
                                      </p:cBhvr>
                                      <p:tavLst>
                                        <p:tav tm="0">
                                          <p:val>
                                            <p:strVal val="#ppt_x"/>
                                          </p:val>
                                        </p:tav>
                                        <p:tav tm="100000">
                                          <p:val>
                                            <p:strVal val="#ppt_x"/>
                                          </p:val>
                                        </p:tav>
                                      </p:tavLst>
                                    </p:anim>
                                    <p:anim calcmode="lin" valueType="num">
                                      <p:cBhvr additive="base">
                                        <p:cTn id="16" dur="1000" fill="hold">
                                          <p:stCondLst>
                                            <p:cond delay="0"/>
                                          </p:stCondLst>
                                        </p:cTn>
                                        <p:tgtEl>
                                          <p:spTgt spid="178179">
                                            <p:txEl>
                                              <p:pRg st="3" end="3"/>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78179">
                                            <p:txEl>
                                              <p:pRg st="2" end="2"/>
                                            </p:txEl>
                                          </p:spTgt>
                                        </p:tgtEl>
                                        <p:attrNameLst>
                                          <p:attrName>style.visibility</p:attrName>
                                        </p:attrNameLst>
                                      </p:cBhvr>
                                      <p:to>
                                        <p:strVal val="visible"/>
                                      </p:to>
                                    </p:set>
                                    <p:anim calcmode="lin" valueType="num">
                                      <p:cBhvr additive="base">
                                        <p:cTn id="19" dur="1000" fill="hold">
                                          <p:stCondLst>
                                            <p:cond delay="0"/>
                                          </p:stCondLst>
                                        </p:cTn>
                                        <p:tgtEl>
                                          <p:spTgt spid="178179">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stCondLst>
                                            <p:cond delay="0"/>
                                          </p:stCondLst>
                                        </p:cTn>
                                        <p:tgtEl>
                                          <p:spTgt spid="178179">
                                            <p:txEl>
                                              <p:pRg st="2" end="2"/>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78179">
                                            <p:txEl>
                                              <p:pRg st="1" end="1"/>
                                            </p:txEl>
                                          </p:spTgt>
                                        </p:tgtEl>
                                        <p:attrNameLst>
                                          <p:attrName>style.visibility</p:attrName>
                                        </p:attrNameLst>
                                      </p:cBhvr>
                                      <p:to>
                                        <p:strVal val="visible"/>
                                      </p:to>
                                    </p:set>
                                    <p:anim calcmode="lin" valueType="num">
                                      <p:cBhvr additive="base">
                                        <p:cTn id="23" dur="1000" fill="hold">
                                          <p:stCondLst>
                                            <p:cond delay="0"/>
                                          </p:stCondLst>
                                        </p:cTn>
                                        <p:tgtEl>
                                          <p:spTgt spid="178179">
                                            <p:txEl>
                                              <p:pRg st="1" end="1"/>
                                            </p:txEl>
                                          </p:spTgt>
                                        </p:tgtEl>
                                        <p:attrNameLst>
                                          <p:attrName>ppt_x</p:attrName>
                                        </p:attrNameLst>
                                      </p:cBhvr>
                                      <p:tavLst>
                                        <p:tav tm="0">
                                          <p:val>
                                            <p:strVal val="#ppt_x"/>
                                          </p:val>
                                        </p:tav>
                                        <p:tav tm="100000">
                                          <p:val>
                                            <p:strVal val="#ppt_x"/>
                                          </p:val>
                                        </p:tav>
                                      </p:tavLst>
                                    </p:anim>
                                    <p:anim calcmode="lin" valueType="num">
                                      <p:cBhvr additive="base">
                                        <p:cTn id="24" dur="1000" fill="hold">
                                          <p:stCondLst>
                                            <p:cond delay="0"/>
                                          </p:stCondLst>
                                        </p:cTn>
                                        <p:tgtEl>
                                          <p:spTgt spid="178179">
                                            <p:txEl>
                                              <p:pRg st="1" end="1"/>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78179">
                                            <p:txEl>
                                              <p:pRg st="0" end="0"/>
                                            </p:txEl>
                                          </p:spTgt>
                                        </p:tgtEl>
                                        <p:attrNameLst>
                                          <p:attrName>style.visibility</p:attrName>
                                        </p:attrNameLst>
                                      </p:cBhvr>
                                      <p:to>
                                        <p:strVal val="visible"/>
                                      </p:to>
                                    </p:set>
                                    <p:anim calcmode="lin" valueType="num">
                                      <p:cBhvr additive="base">
                                        <p:cTn id="27" dur="1000" fill="hold">
                                          <p:stCondLst>
                                            <p:cond delay="0"/>
                                          </p:stCondLst>
                                        </p:cTn>
                                        <p:tgtEl>
                                          <p:spTgt spid="178179">
                                            <p:txEl>
                                              <p:pRg st="0" end="0"/>
                                            </p:txEl>
                                          </p:spTgt>
                                        </p:tgtEl>
                                        <p:attrNameLst>
                                          <p:attrName>ppt_x</p:attrName>
                                        </p:attrNameLst>
                                      </p:cBhvr>
                                      <p:tavLst>
                                        <p:tav tm="0">
                                          <p:val>
                                            <p:strVal val="#ppt_x"/>
                                          </p:val>
                                        </p:tav>
                                        <p:tav tm="100000">
                                          <p:val>
                                            <p:strVal val="#ppt_x"/>
                                          </p:val>
                                        </p:tav>
                                      </p:tavLst>
                                    </p:anim>
                                    <p:anim calcmode="lin" valueType="num">
                                      <p:cBhvr additive="base">
                                        <p:cTn id="28" dur="1000" fill="hold">
                                          <p:stCondLst>
                                            <p:cond delay="0"/>
                                          </p:stCondLst>
                                        </p:cTn>
                                        <p:tgtEl>
                                          <p:spTgt spid="178179">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build="p" rev="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1" name="Rectangle 3"/>
          <p:cNvSpPr>
            <a:spLocks noGrp="1" noChangeArrowheads="1"/>
          </p:cNvSpPr>
          <p:nvPr>
            <p:ph type="body" idx="1"/>
          </p:nvPr>
        </p:nvSpPr>
        <p:spPr/>
        <p:txBody>
          <a:bodyPr/>
          <a:lstStyle/>
          <a:p>
            <a:pPr rtl="1" eaLnBrk="1" hangingPunct="1">
              <a:lnSpc>
                <a:spcPct val="80000"/>
              </a:lnSpc>
              <a:defRPr/>
            </a:pPr>
            <a:r>
              <a:rPr lang="fa-IR" sz="3200" b="1" dirty="0" smtClean="0">
                <a:cs typeface="B Titr" pitchFamily="2" charset="-78"/>
              </a:rPr>
              <a:t>پوشش موضوعی</a:t>
            </a:r>
          </a:p>
          <a:p>
            <a:pPr lvl="1" rtl="1" eaLnBrk="1" hangingPunct="1">
              <a:lnSpc>
                <a:spcPct val="80000"/>
              </a:lnSpc>
              <a:defRPr/>
            </a:pPr>
            <a:r>
              <a:rPr lang="fa-IR" dirty="0" smtClean="0">
                <a:cs typeface="B Nazanin" pitchFamily="2" charset="-78"/>
              </a:rPr>
              <a:t>تمامی موضوعات پزشکی، علوم وابسته و مقوله های مرتبط دیگر را در بر می گیرد که در قالب 14 مقوله فهرست درختی مشخص هستند و عبارتند از:</a:t>
            </a:r>
          </a:p>
          <a:p>
            <a:pPr lvl="2" rtl="1" eaLnBrk="1" hangingPunct="1">
              <a:lnSpc>
                <a:spcPct val="80000"/>
              </a:lnSpc>
              <a:defRPr/>
            </a:pPr>
            <a:r>
              <a:rPr lang="ar-SA" sz="2800" dirty="0" smtClean="0">
                <a:cs typeface="B Nazanin" pitchFamily="2" charset="-78"/>
              </a:rPr>
              <a:t>علوم‌ پايه‌ پزشكي‌، علوم‌ باليني‌ و زيستي‌، علوم‌ وابسته‌ به‌ پزشكي‌ مثل‌ دندان‌پزشكي‌، پرستاري‌ و بهداشت‌</a:t>
            </a:r>
          </a:p>
          <a:p>
            <a:pPr lvl="2" rtl="1" eaLnBrk="1" hangingPunct="1">
              <a:lnSpc>
                <a:spcPct val="80000"/>
              </a:lnSpc>
              <a:defRPr/>
            </a:pPr>
            <a:r>
              <a:rPr lang="ar-SA" sz="2800" dirty="0" smtClean="0">
                <a:cs typeface="B Nazanin" pitchFamily="2" charset="-78"/>
              </a:rPr>
              <a:t>شاخه‌هاي‌ غيرپزشكي‌ شامل‌ علوم‌ طبيعي‌، علوم‌ اجتماعي‌ و</a:t>
            </a:r>
            <a:r>
              <a:rPr lang="fa-IR" sz="2800" dirty="0" smtClean="0">
                <a:cs typeface="B Nazanin" pitchFamily="2" charset="-78"/>
              </a:rPr>
              <a:t> </a:t>
            </a:r>
            <a:r>
              <a:rPr lang="ar-SA" sz="2800" dirty="0" smtClean="0">
                <a:cs typeface="B Nazanin" pitchFamily="2" charset="-78"/>
              </a:rPr>
              <a:t>انساني‌، علوم‌ عملي‌، اطلاع‌رساني‌ و ارتباطات‌، منابع‌ مرجع‌</a:t>
            </a:r>
            <a:r>
              <a:rPr lang="fa-IR" sz="2800" dirty="0" smtClean="0">
                <a:cs typeface="B Nazanin" pitchFamily="2" charset="-78"/>
              </a:rPr>
              <a:t> </a:t>
            </a:r>
            <a:r>
              <a:rPr lang="ar-SA" sz="2800" dirty="0" smtClean="0">
                <a:cs typeface="B Nazanin" pitchFamily="2" charset="-78"/>
              </a:rPr>
              <a:t>غيرپزشكي‌</a:t>
            </a:r>
            <a:endParaRPr lang="fa-IR" sz="4400" dirty="0" smtClean="0">
              <a:cs typeface="B Nazanin" pitchFamily="2" charset="-78"/>
            </a:endParaRPr>
          </a:p>
          <a:p>
            <a:pPr lvl="1" rtl="1" eaLnBrk="1" hangingPunct="1">
              <a:lnSpc>
                <a:spcPct val="80000"/>
              </a:lnSpc>
              <a:buFont typeface="Wingdings" pitchFamily="2" charset="2"/>
              <a:buNone/>
              <a:defRPr/>
            </a:pPr>
            <a:endParaRPr lang="fa-IR" sz="2400" dirty="0" smtClean="0">
              <a:cs typeface="B Nazanin" pitchFamily="2" charset="-78"/>
            </a:endParaRPr>
          </a:p>
          <a:p>
            <a:pPr lvl="1" rtl="1" eaLnBrk="1" hangingPunct="1">
              <a:lnSpc>
                <a:spcPct val="80000"/>
              </a:lnSpc>
              <a:buFont typeface="Wingdings" pitchFamily="2" charset="2"/>
              <a:buNone/>
              <a:defRPr/>
            </a:pPr>
            <a:endParaRPr lang="en-US" sz="2000" dirty="0" smtClean="0">
              <a:cs typeface="B Nazanin" pitchFamily="2" charset="-78"/>
            </a:endParaRP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1131566"/>
      </p:ext>
    </p:extLst>
  </p:cSld>
  <p:clrMapOvr>
    <a:masterClrMapping/>
  </p:clrMapOvr>
  <p:transition spd="med">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81251">
                                            <p:txEl>
                                              <p:pRg st="3" end="3"/>
                                            </p:txEl>
                                          </p:spTgt>
                                        </p:tgtEl>
                                        <p:attrNameLst>
                                          <p:attrName>style.visibility</p:attrName>
                                        </p:attrNameLst>
                                      </p:cBhvr>
                                      <p:to>
                                        <p:strVal val="visible"/>
                                      </p:to>
                                    </p:set>
                                    <p:anim calcmode="lin" valueType="num">
                                      <p:cBhvr additive="base">
                                        <p:cTn id="7" dur="1000" fill="hold">
                                          <p:stCondLst>
                                            <p:cond delay="0"/>
                                          </p:stCondLst>
                                        </p:cTn>
                                        <p:tgtEl>
                                          <p:spTgt spid="181251">
                                            <p:txEl>
                                              <p:pRg st="3" end="3"/>
                                            </p:txEl>
                                          </p:spTgt>
                                        </p:tgtEl>
                                        <p:attrNameLst>
                                          <p:attrName>ppt_x</p:attrName>
                                        </p:attrNameLst>
                                      </p:cBhvr>
                                      <p:tavLst>
                                        <p:tav tm="0">
                                          <p:val>
                                            <p:strVal val="#ppt_x"/>
                                          </p:val>
                                        </p:tav>
                                        <p:tav tm="100000">
                                          <p:val>
                                            <p:strVal val="#ppt_x"/>
                                          </p:val>
                                        </p:tav>
                                      </p:tavLst>
                                    </p:anim>
                                    <p:anim calcmode="lin" valueType="num">
                                      <p:cBhvr additive="base">
                                        <p:cTn id="8" dur="1000" fill="hold">
                                          <p:stCondLst>
                                            <p:cond delay="0"/>
                                          </p:stCondLst>
                                        </p:cTn>
                                        <p:tgtEl>
                                          <p:spTgt spid="181251">
                                            <p:txEl>
                                              <p:pRg st="3" end="3"/>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81251">
                                            <p:txEl>
                                              <p:pRg st="2" end="2"/>
                                            </p:txEl>
                                          </p:spTgt>
                                        </p:tgtEl>
                                        <p:attrNameLst>
                                          <p:attrName>style.visibility</p:attrName>
                                        </p:attrNameLst>
                                      </p:cBhvr>
                                      <p:to>
                                        <p:strVal val="visible"/>
                                      </p:to>
                                    </p:set>
                                    <p:anim calcmode="lin" valueType="num">
                                      <p:cBhvr additive="base">
                                        <p:cTn id="11" dur="1000" fill="hold">
                                          <p:stCondLst>
                                            <p:cond delay="0"/>
                                          </p:stCondLst>
                                        </p:cTn>
                                        <p:tgtEl>
                                          <p:spTgt spid="181251">
                                            <p:txEl>
                                              <p:pRg st="2" end="2"/>
                                            </p:txEl>
                                          </p:spTgt>
                                        </p:tgtEl>
                                        <p:attrNameLst>
                                          <p:attrName>ppt_x</p:attrName>
                                        </p:attrNameLst>
                                      </p:cBhvr>
                                      <p:tavLst>
                                        <p:tav tm="0">
                                          <p:val>
                                            <p:strVal val="#ppt_x"/>
                                          </p:val>
                                        </p:tav>
                                        <p:tav tm="100000">
                                          <p:val>
                                            <p:strVal val="#ppt_x"/>
                                          </p:val>
                                        </p:tav>
                                      </p:tavLst>
                                    </p:anim>
                                    <p:anim calcmode="lin" valueType="num">
                                      <p:cBhvr additive="base">
                                        <p:cTn id="12" dur="1000" fill="hold">
                                          <p:stCondLst>
                                            <p:cond delay="0"/>
                                          </p:stCondLst>
                                        </p:cTn>
                                        <p:tgtEl>
                                          <p:spTgt spid="181251">
                                            <p:txEl>
                                              <p:pRg st="2" end="2"/>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81251">
                                            <p:txEl>
                                              <p:pRg st="1" end="1"/>
                                            </p:txEl>
                                          </p:spTgt>
                                        </p:tgtEl>
                                        <p:attrNameLst>
                                          <p:attrName>style.visibility</p:attrName>
                                        </p:attrNameLst>
                                      </p:cBhvr>
                                      <p:to>
                                        <p:strVal val="visible"/>
                                      </p:to>
                                    </p:set>
                                    <p:anim calcmode="lin" valueType="num">
                                      <p:cBhvr additive="base">
                                        <p:cTn id="15" dur="1000" fill="hold">
                                          <p:stCondLst>
                                            <p:cond delay="0"/>
                                          </p:stCondLst>
                                        </p:cTn>
                                        <p:tgtEl>
                                          <p:spTgt spid="181251">
                                            <p:txEl>
                                              <p:pRg st="1" end="1"/>
                                            </p:txEl>
                                          </p:spTgt>
                                        </p:tgtEl>
                                        <p:attrNameLst>
                                          <p:attrName>ppt_x</p:attrName>
                                        </p:attrNameLst>
                                      </p:cBhvr>
                                      <p:tavLst>
                                        <p:tav tm="0">
                                          <p:val>
                                            <p:strVal val="#ppt_x"/>
                                          </p:val>
                                        </p:tav>
                                        <p:tav tm="100000">
                                          <p:val>
                                            <p:strVal val="#ppt_x"/>
                                          </p:val>
                                        </p:tav>
                                      </p:tavLst>
                                    </p:anim>
                                    <p:anim calcmode="lin" valueType="num">
                                      <p:cBhvr additive="base">
                                        <p:cTn id="16" dur="1000" fill="hold">
                                          <p:stCondLst>
                                            <p:cond delay="0"/>
                                          </p:stCondLst>
                                        </p:cTn>
                                        <p:tgtEl>
                                          <p:spTgt spid="181251">
                                            <p:txEl>
                                              <p:pRg st="1" end="1"/>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81251">
                                            <p:txEl>
                                              <p:pRg st="0" end="0"/>
                                            </p:txEl>
                                          </p:spTgt>
                                        </p:tgtEl>
                                        <p:attrNameLst>
                                          <p:attrName>style.visibility</p:attrName>
                                        </p:attrNameLst>
                                      </p:cBhvr>
                                      <p:to>
                                        <p:strVal val="visible"/>
                                      </p:to>
                                    </p:set>
                                    <p:anim calcmode="lin" valueType="num">
                                      <p:cBhvr additive="base">
                                        <p:cTn id="19" dur="1000" fill="hold">
                                          <p:stCondLst>
                                            <p:cond delay="0"/>
                                          </p:stCondLst>
                                        </p:cTn>
                                        <p:tgtEl>
                                          <p:spTgt spid="181251">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stCondLst>
                                            <p:cond delay="0"/>
                                          </p:stCondLst>
                                        </p:cTn>
                                        <p:tgtEl>
                                          <p:spTgt spid="181251">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rev="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3"/>
          <p:cNvSpPr>
            <a:spLocks noGrp="1" noChangeArrowheads="1"/>
          </p:cNvSpPr>
          <p:nvPr>
            <p:ph type="body" idx="1"/>
          </p:nvPr>
        </p:nvSpPr>
        <p:spPr>
          <a:xfrm>
            <a:off x="457200" y="1628800"/>
            <a:ext cx="8229600" cy="4695800"/>
          </a:xfrm>
        </p:spPr>
        <p:txBody>
          <a:bodyPr/>
          <a:lstStyle/>
          <a:p>
            <a:pPr algn="r" rtl="1" eaLnBrk="1" hangingPunct="1">
              <a:lnSpc>
                <a:spcPct val="90000"/>
              </a:lnSpc>
              <a:defRPr/>
            </a:pPr>
            <a:r>
              <a:rPr lang="fa-IR" sz="3200" b="1" dirty="0" smtClean="0">
                <a:cs typeface="B Titr" pitchFamily="2" charset="-78"/>
              </a:rPr>
              <a:t>ساختار اصطلاحنامه</a:t>
            </a:r>
            <a:r>
              <a:rPr lang="fa-IR" sz="3200" dirty="0" smtClean="0">
                <a:cs typeface="B Titr" pitchFamily="2" charset="-78"/>
              </a:rPr>
              <a:t> (ویرایش اول)</a:t>
            </a:r>
          </a:p>
          <a:p>
            <a:pPr lvl="1" algn="r" rtl="1" eaLnBrk="1" hangingPunct="1">
              <a:lnSpc>
                <a:spcPct val="90000"/>
              </a:lnSpc>
              <a:defRPr/>
            </a:pPr>
            <a:r>
              <a:rPr lang="fa-IR" sz="3200" dirty="0" smtClean="0">
                <a:cs typeface="B Nazanin" pitchFamily="2" charset="-78"/>
              </a:rPr>
              <a:t>مقدمه</a:t>
            </a:r>
          </a:p>
          <a:p>
            <a:pPr lvl="1" algn="r" rtl="1" eaLnBrk="1" hangingPunct="1">
              <a:lnSpc>
                <a:spcPct val="90000"/>
              </a:lnSpc>
              <a:defRPr/>
            </a:pPr>
            <a:r>
              <a:rPr lang="fa-IR" sz="3200" dirty="0" smtClean="0">
                <a:cs typeface="B Nazanin" pitchFamily="2" charset="-78"/>
              </a:rPr>
              <a:t>نمایه درختی</a:t>
            </a:r>
          </a:p>
          <a:p>
            <a:pPr lvl="1" algn="r" rtl="1" eaLnBrk="1" hangingPunct="1">
              <a:lnSpc>
                <a:spcPct val="90000"/>
              </a:lnSpc>
              <a:defRPr/>
            </a:pPr>
            <a:r>
              <a:rPr lang="fa-IR" sz="3200" dirty="0" smtClean="0">
                <a:cs typeface="B Nazanin" pitchFamily="2" charset="-78"/>
              </a:rPr>
              <a:t>نمایه الفبایی</a:t>
            </a:r>
          </a:p>
          <a:p>
            <a:pPr lvl="1" algn="r" rtl="1" eaLnBrk="1" hangingPunct="1">
              <a:lnSpc>
                <a:spcPct val="90000"/>
              </a:lnSpc>
              <a:defRPr/>
            </a:pPr>
            <a:r>
              <a:rPr lang="fa-IR" sz="3200" dirty="0" smtClean="0">
                <a:cs typeface="B Nazanin" pitchFamily="2" charset="-78"/>
              </a:rPr>
              <a:t>نمایه گردشی</a:t>
            </a:r>
          </a:p>
          <a:p>
            <a:pPr lvl="1" algn="r" rtl="1" eaLnBrk="1" hangingPunct="1">
              <a:lnSpc>
                <a:spcPct val="90000"/>
              </a:lnSpc>
              <a:defRPr/>
            </a:pPr>
            <a:r>
              <a:rPr lang="fa-IR" sz="3200" dirty="0" smtClean="0">
                <a:cs typeface="B Nazanin" pitchFamily="2" charset="-78"/>
              </a:rPr>
              <a:t>نمایه انگلیسی به فارسی</a:t>
            </a:r>
          </a:p>
          <a:p>
            <a:pPr lvl="1" algn="r" rtl="1" eaLnBrk="1" hangingPunct="1">
              <a:lnSpc>
                <a:spcPct val="90000"/>
              </a:lnSpc>
              <a:defRPr/>
            </a:pPr>
            <a:r>
              <a:rPr lang="fa-IR" sz="3200" dirty="0" smtClean="0">
                <a:cs typeface="B Nazanin" pitchFamily="2" charset="-78"/>
              </a:rPr>
              <a:t>تقسیمات فرعی، نشان های موضوعی و نوع مدرک</a:t>
            </a:r>
          </a:p>
          <a:p>
            <a:pPr lvl="1" algn="r" rtl="1" eaLnBrk="1" hangingPunct="1">
              <a:lnSpc>
                <a:spcPct val="90000"/>
              </a:lnSpc>
              <a:defRPr/>
            </a:pPr>
            <a:r>
              <a:rPr lang="fa-IR" sz="3200" dirty="0" smtClean="0">
                <a:cs typeface="B Nazanin" pitchFamily="2" charset="-78"/>
              </a:rPr>
              <a:t>ریشه های لغات پزشکی (پیشوندها و پسوندها)</a:t>
            </a:r>
            <a:endParaRPr lang="en-US" sz="3200" dirty="0" smtClean="0">
              <a:cs typeface="B Nazanin" pitchFamily="2" charset="-78"/>
            </a:endParaRP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9802175"/>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3"/>
          <p:cNvSpPr>
            <a:spLocks noGrp="1" noChangeArrowheads="1"/>
          </p:cNvSpPr>
          <p:nvPr>
            <p:ph type="body" idx="1"/>
          </p:nvPr>
        </p:nvSpPr>
        <p:spPr>
          <a:xfrm>
            <a:off x="457200" y="1340768"/>
            <a:ext cx="8229600" cy="4983832"/>
          </a:xfrm>
        </p:spPr>
        <p:txBody>
          <a:bodyPr>
            <a:normAutofit/>
          </a:bodyPr>
          <a:lstStyle/>
          <a:p>
            <a:pPr rtl="1" eaLnBrk="1" hangingPunct="1">
              <a:lnSpc>
                <a:spcPct val="80000"/>
              </a:lnSpc>
              <a:defRPr/>
            </a:pPr>
            <a:r>
              <a:rPr lang="fa-IR" sz="3200" b="1" dirty="0" smtClean="0">
                <a:cs typeface="B Titr" pitchFamily="2" charset="-78"/>
              </a:rPr>
              <a:t>علائم و اختصارات به کار رفته </a:t>
            </a:r>
            <a:r>
              <a:rPr lang="fa-IR" sz="3200" dirty="0" smtClean="0">
                <a:cs typeface="B Titr" pitchFamily="2" charset="-78"/>
              </a:rPr>
              <a:t> </a:t>
            </a:r>
          </a:p>
          <a:p>
            <a:pPr lvl="1" rtl="1" eaLnBrk="1" hangingPunct="1">
              <a:lnSpc>
                <a:spcPct val="80000"/>
              </a:lnSpc>
              <a:defRPr/>
            </a:pPr>
            <a:r>
              <a:rPr lang="fa-IR" sz="2400" dirty="0" smtClean="0">
                <a:cs typeface="B Nazanin" pitchFamily="2" charset="-78"/>
              </a:rPr>
              <a:t>اعم</a:t>
            </a:r>
          </a:p>
          <a:p>
            <a:pPr lvl="1" rtl="1" eaLnBrk="1" hangingPunct="1">
              <a:lnSpc>
                <a:spcPct val="80000"/>
              </a:lnSpc>
              <a:defRPr/>
            </a:pPr>
            <a:r>
              <a:rPr lang="fa-IR" sz="2400" dirty="0" smtClean="0">
                <a:cs typeface="B Nazanin" pitchFamily="2" charset="-78"/>
              </a:rPr>
              <a:t>اخص</a:t>
            </a:r>
          </a:p>
          <a:p>
            <a:pPr lvl="1" rtl="1" eaLnBrk="1" hangingPunct="1">
              <a:lnSpc>
                <a:spcPct val="80000"/>
              </a:lnSpc>
              <a:defRPr/>
            </a:pPr>
            <a:r>
              <a:rPr lang="fa-IR" sz="2400" dirty="0" smtClean="0">
                <a:cs typeface="B Nazanin" pitchFamily="2" charset="-78"/>
              </a:rPr>
              <a:t>راس</a:t>
            </a:r>
          </a:p>
          <a:p>
            <a:pPr lvl="1" rtl="1" eaLnBrk="1" hangingPunct="1">
              <a:lnSpc>
                <a:spcPct val="80000"/>
              </a:lnSpc>
              <a:defRPr/>
            </a:pPr>
            <a:r>
              <a:rPr lang="fa-IR" sz="2400" dirty="0" smtClean="0">
                <a:cs typeface="B Nazanin" pitchFamily="2" charset="-78"/>
              </a:rPr>
              <a:t>مرتبط</a:t>
            </a:r>
          </a:p>
          <a:p>
            <a:pPr lvl="1" rtl="1" eaLnBrk="1" hangingPunct="1">
              <a:lnSpc>
                <a:spcPct val="80000"/>
              </a:lnSpc>
              <a:defRPr/>
            </a:pPr>
            <a:r>
              <a:rPr lang="fa-IR" sz="2400" dirty="0" smtClean="0">
                <a:cs typeface="B Nazanin" pitchFamily="2" charset="-78"/>
              </a:rPr>
              <a:t>بجای</a:t>
            </a:r>
          </a:p>
          <a:p>
            <a:pPr lvl="1" rtl="1" eaLnBrk="1" hangingPunct="1">
              <a:lnSpc>
                <a:spcPct val="80000"/>
              </a:lnSpc>
              <a:defRPr/>
            </a:pPr>
            <a:r>
              <a:rPr lang="fa-IR" sz="2400" dirty="0" smtClean="0">
                <a:cs typeface="B Nazanin" pitchFamily="2" charset="-78"/>
              </a:rPr>
              <a:t>بک</a:t>
            </a:r>
          </a:p>
          <a:p>
            <a:pPr lvl="1" rtl="1" eaLnBrk="1" hangingPunct="1">
              <a:lnSpc>
                <a:spcPct val="80000"/>
              </a:lnSpc>
              <a:defRPr/>
            </a:pPr>
            <a:r>
              <a:rPr lang="fa-IR" sz="2400" dirty="0" smtClean="0">
                <a:cs typeface="B Nazanin" pitchFamily="2" charset="-78"/>
              </a:rPr>
              <a:t>علامت ( * )</a:t>
            </a:r>
          </a:p>
          <a:p>
            <a:pPr lvl="1" rtl="1" eaLnBrk="1" hangingPunct="1">
              <a:lnSpc>
                <a:spcPct val="80000"/>
              </a:lnSpc>
              <a:defRPr/>
            </a:pPr>
            <a:r>
              <a:rPr lang="fa-IR" sz="2400" dirty="0" smtClean="0">
                <a:cs typeface="B Nazanin" pitchFamily="2" charset="-78"/>
              </a:rPr>
              <a:t>علامت( </a:t>
            </a:r>
            <a:r>
              <a:rPr lang="en-US" sz="2400" dirty="0" smtClean="0">
                <a:cs typeface="B Nazanin" pitchFamily="2" charset="-78"/>
              </a:rPr>
              <a:t>•</a:t>
            </a:r>
            <a:r>
              <a:rPr lang="fa-IR" sz="2400" dirty="0" smtClean="0">
                <a:cs typeface="B Nazanin" pitchFamily="2" charset="-78"/>
              </a:rPr>
              <a:t> )</a:t>
            </a:r>
          </a:p>
          <a:p>
            <a:pPr lvl="1" rtl="1" eaLnBrk="1" hangingPunct="1">
              <a:lnSpc>
                <a:spcPct val="80000"/>
              </a:lnSpc>
              <a:defRPr/>
            </a:pPr>
            <a:r>
              <a:rPr lang="fa-IR" sz="2400" dirty="0" smtClean="0">
                <a:cs typeface="B Nazanin" pitchFamily="2" charset="-78"/>
              </a:rPr>
              <a:t>علامت ( / )</a:t>
            </a:r>
          </a:p>
          <a:p>
            <a:pPr lvl="1" rtl="1" eaLnBrk="1" hangingPunct="1">
              <a:lnSpc>
                <a:spcPct val="80000"/>
              </a:lnSpc>
              <a:defRPr/>
            </a:pPr>
            <a:r>
              <a:rPr lang="fa-IR" sz="2400" dirty="0" smtClean="0">
                <a:cs typeface="B Nazanin" pitchFamily="2" charset="-78"/>
              </a:rPr>
              <a:t>علامت ( - )</a:t>
            </a:r>
          </a:p>
          <a:p>
            <a:pPr lvl="1" rtl="1" eaLnBrk="1" hangingPunct="1">
              <a:lnSpc>
                <a:spcPct val="80000"/>
              </a:lnSpc>
              <a:defRPr/>
            </a:pPr>
            <a:r>
              <a:rPr lang="fa-IR" sz="2400" dirty="0" smtClean="0">
                <a:cs typeface="B Nazanin" pitchFamily="2" charset="-78"/>
              </a:rPr>
              <a:t>علامت (</a:t>
            </a:r>
            <a:r>
              <a:rPr lang="en-US" sz="2400" dirty="0" smtClean="0">
                <a:cs typeface="B Nazanin" pitchFamily="2" charset="-78"/>
              </a:rPr>
              <a:t>[] </a:t>
            </a:r>
            <a:r>
              <a:rPr lang="fa-IR" sz="2400" dirty="0" smtClean="0">
                <a:cs typeface="B Nazanin" pitchFamily="2" charset="-78"/>
              </a:rPr>
              <a:t> )	</a:t>
            </a:r>
            <a:endParaRPr lang="en-US" sz="2400" dirty="0" smtClean="0">
              <a:cs typeface="B Nazanin" pitchFamily="2" charset="-78"/>
            </a:endParaRP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1637822"/>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9" name="Rectangle 3"/>
          <p:cNvSpPr>
            <a:spLocks noGrp="1" noChangeArrowheads="1"/>
          </p:cNvSpPr>
          <p:nvPr>
            <p:ph type="body" idx="1"/>
          </p:nvPr>
        </p:nvSpPr>
        <p:spPr>
          <a:xfrm>
            <a:off x="457200" y="1412776"/>
            <a:ext cx="8229600" cy="4895949"/>
          </a:xfrm>
        </p:spPr>
        <p:txBody>
          <a:bodyPr/>
          <a:lstStyle/>
          <a:p>
            <a:pPr algn="r" rtl="1" eaLnBrk="1" hangingPunct="1">
              <a:defRPr/>
            </a:pPr>
            <a:r>
              <a:rPr lang="fa-IR" sz="3200" b="1" dirty="0" smtClean="0">
                <a:cs typeface="B Titr" pitchFamily="2" charset="-78"/>
              </a:rPr>
              <a:t>علائم و اختصارات به کار رفته </a:t>
            </a:r>
            <a:r>
              <a:rPr lang="fa-IR" sz="3200" dirty="0" smtClean="0">
                <a:cs typeface="B Titr" pitchFamily="2" charset="-78"/>
              </a:rPr>
              <a:t> </a:t>
            </a:r>
          </a:p>
          <a:p>
            <a:pPr lvl="1" algn="r" rtl="1" eaLnBrk="1" hangingPunct="1">
              <a:defRPr/>
            </a:pPr>
            <a:r>
              <a:rPr lang="ar-SA" dirty="0" smtClean="0">
                <a:cs typeface="B Nazanin" pitchFamily="2" charset="-78"/>
              </a:rPr>
              <a:t>اعم‌		اصطلاح‌ اعم‌</a:t>
            </a:r>
          </a:p>
          <a:p>
            <a:pPr lvl="1" algn="r" rtl="1" eaLnBrk="1" hangingPunct="1">
              <a:defRPr/>
            </a:pPr>
            <a:r>
              <a:rPr lang="ar-SA" dirty="0" smtClean="0">
                <a:cs typeface="B Nazanin" pitchFamily="2" charset="-78"/>
              </a:rPr>
              <a:t>اخص‌		اصطلاح‌ اخص‌</a:t>
            </a:r>
          </a:p>
          <a:p>
            <a:pPr lvl="1" algn="r" rtl="1" eaLnBrk="1" hangingPunct="1">
              <a:defRPr/>
            </a:pPr>
            <a:r>
              <a:rPr lang="ar-SA" dirty="0" smtClean="0">
                <a:cs typeface="B Nazanin" pitchFamily="2" charset="-78"/>
              </a:rPr>
              <a:t>رأس‌		اصطلاح‌ رأس‌ (در نمايه‌ درختي‌)</a:t>
            </a:r>
          </a:p>
          <a:p>
            <a:pPr lvl="1" algn="r" rtl="1" eaLnBrk="1" hangingPunct="1">
              <a:defRPr/>
            </a:pPr>
            <a:r>
              <a:rPr lang="ar-SA" dirty="0" smtClean="0">
                <a:cs typeface="B Nazanin" pitchFamily="2" charset="-78"/>
              </a:rPr>
              <a:t>مرتبط‌		اصطلاح‌ مرتبط‌ (وابسته‌) </a:t>
            </a:r>
            <a:endParaRPr lang="fa-IR" dirty="0" smtClean="0">
              <a:cs typeface="B Nazanin" pitchFamily="2" charset="-78"/>
            </a:endParaRPr>
          </a:p>
          <a:p>
            <a:pPr lvl="1" algn="justLow" rtl="1" eaLnBrk="1" hangingPunct="1">
              <a:defRPr/>
            </a:pPr>
            <a:r>
              <a:rPr lang="ar-SA" dirty="0" smtClean="0">
                <a:cs typeface="B Nazanin" pitchFamily="2" charset="-78"/>
              </a:rPr>
              <a:t>بجاي‌		بكار بريد بجاي‌. اين‌ كلمه‌ </a:t>
            </a:r>
            <a:r>
              <a:rPr lang="fa-IR" dirty="0" smtClean="0">
                <a:cs typeface="B Nazanin" pitchFamily="2" charset="-78"/>
              </a:rPr>
              <a:t>بعد از توصیفگر انتخاب شده 		و </a:t>
            </a:r>
            <a:r>
              <a:rPr lang="ar-SA" dirty="0" smtClean="0">
                <a:cs typeface="B Nazanin" pitchFamily="2" charset="-78"/>
              </a:rPr>
              <a:t>قبل‌ از غير توصيفگر آمده‌ و نامرجع‌بودن‌ اصطلاح‌ </a:t>
            </a:r>
            <a:r>
              <a:rPr lang="fa-IR" dirty="0" smtClean="0">
                <a:cs typeface="B Nazanin" pitchFamily="2" charset="-78"/>
              </a:rPr>
              <a:t>بعد از آن </a:t>
            </a:r>
            <a:r>
              <a:rPr lang="ar-SA" dirty="0" smtClean="0">
                <a:cs typeface="B Nazanin" pitchFamily="2" charset="-78"/>
              </a:rPr>
              <a:t>را </a:t>
            </a:r>
            <a:r>
              <a:rPr lang="fa-IR" dirty="0" smtClean="0">
                <a:cs typeface="B Nazanin" pitchFamily="2" charset="-78"/>
              </a:rPr>
              <a:t>		</a:t>
            </a:r>
            <a:r>
              <a:rPr lang="ar-SA" dirty="0" smtClean="0">
                <a:cs typeface="B Nazanin" pitchFamily="2" charset="-78"/>
              </a:rPr>
              <a:t>نشان‌ مي‌دهد</a:t>
            </a:r>
            <a:r>
              <a:rPr lang="en-US" dirty="0" smtClean="0">
                <a:cs typeface="B Nazanin" pitchFamily="2" charset="-78"/>
              </a:rPr>
              <a:t> </a:t>
            </a:r>
            <a:endParaRPr lang="fa-IR" dirty="0" smtClean="0">
              <a:cs typeface="B Nazanin" pitchFamily="2" charset="-78"/>
            </a:endParaRPr>
          </a:p>
          <a:p>
            <a:pPr lvl="1" algn="justLow" rtl="1" eaLnBrk="1" hangingPunct="1">
              <a:defRPr/>
            </a:pPr>
            <a:r>
              <a:rPr lang="ar-SA" dirty="0" smtClean="0">
                <a:cs typeface="B Nazanin" pitchFamily="2" charset="-78"/>
              </a:rPr>
              <a:t>بك‌</a:t>
            </a:r>
            <a:r>
              <a:rPr lang="fa-IR" dirty="0" smtClean="0">
                <a:cs typeface="B Nazanin" pitchFamily="2" charset="-78"/>
              </a:rPr>
              <a:t>	</a:t>
            </a:r>
            <a:r>
              <a:rPr lang="ar-SA" dirty="0" smtClean="0">
                <a:cs typeface="B Nazanin" pitchFamily="2" charset="-78"/>
              </a:rPr>
              <a:t>بكار بريد . غيرتوصيفگر را به‌ توصيفگر ارجاع‌ مي‌دهد.</a:t>
            </a:r>
            <a:endParaRPr lang="en-US" dirty="0" smtClean="0">
              <a:cs typeface="B Nazanin" pitchFamily="2" charset="-78"/>
            </a:endParaRPr>
          </a:p>
        </p:txBody>
      </p:sp>
      <p:pic>
        <p:nvPicPr>
          <p:cNvPr id="5"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3429703"/>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Rectangle 3"/>
          <p:cNvSpPr>
            <a:spLocks noGrp="1" noChangeArrowheads="1"/>
          </p:cNvSpPr>
          <p:nvPr>
            <p:ph type="body" idx="1"/>
          </p:nvPr>
        </p:nvSpPr>
        <p:spPr>
          <a:xfrm>
            <a:off x="498143" y="1556792"/>
            <a:ext cx="8229600" cy="4767808"/>
          </a:xfrm>
        </p:spPr>
        <p:txBody>
          <a:bodyPr/>
          <a:lstStyle/>
          <a:p>
            <a:pPr rtl="1" eaLnBrk="1" hangingPunct="1">
              <a:lnSpc>
                <a:spcPct val="90000"/>
              </a:lnSpc>
              <a:defRPr/>
            </a:pPr>
            <a:r>
              <a:rPr lang="fa-IR" sz="3200" b="1" dirty="0" smtClean="0">
                <a:cs typeface="B Titr" pitchFamily="2" charset="-78"/>
              </a:rPr>
              <a:t>علائم و اختصارات به کار رفته </a:t>
            </a:r>
            <a:r>
              <a:rPr lang="fa-IR" sz="3200" dirty="0" smtClean="0">
                <a:cs typeface="B Titr" pitchFamily="2" charset="-78"/>
              </a:rPr>
              <a:t> </a:t>
            </a:r>
          </a:p>
          <a:p>
            <a:pPr lvl="1" rtl="1" eaLnBrk="1" hangingPunct="1">
              <a:lnSpc>
                <a:spcPct val="90000"/>
              </a:lnSpc>
              <a:defRPr/>
            </a:pPr>
            <a:r>
              <a:rPr lang="ar-SA" sz="2000" dirty="0" smtClean="0">
                <a:cs typeface="B Mitra" pitchFamily="2" charset="-78"/>
              </a:rPr>
              <a:t>در ساختار </a:t>
            </a:r>
            <a:r>
              <a:rPr lang="fa-IR" sz="2000" dirty="0" smtClean="0">
                <a:cs typeface="B Mitra" pitchFamily="2" charset="-78"/>
              </a:rPr>
              <a:t>درختی (</a:t>
            </a:r>
            <a:r>
              <a:rPr lang="ar-SA" sz="2000" dirty="0" smtClean="0">
                <a:cs typeface="B Mitra" pitchFamily="2" charset="-78"/>
              </a:rPr>
              <a:t>رده</a:t>
            </a:r>
            <a:r>
              <a:rPr lang="ar-SA" sz="2000" dirty="0" smtClean="0">
                <a:cs typeface="Arial" charset="0"/>
              </a:rPr>
              <a:t>‌</a:t>
            </a:r>
            <a:r>
              <a:rPr lang="ar-SA" sz="2000" dirty="0" smtClean="0">
                <a:cs typeface="B Mitra" pitchFamily="2" charset="-78"/>
              </a:rPr>
              <a:t>اي</a:t>
            </a:r>
            <a:r>
              <a:rPr lang="fa-IR" sz="2000" dirty="0" smtClean="0">
                <a:cs typeface="B Mitra" pitchFamily="2" charset="-78"/>
              </a:rPr>
              <a:t>)</a:t>
            </a:r>
          </a:p>
          <a:p>
            <a:pPr lvl="1" rtl="1" eaLnBrk="1" hangingPunct="1">
              <a:lnSpc>
                <a:spcPct val="90000"/>
              </a:lnSpc>
              <a:buFont typeface="Wingdings" pitchFamily="2" charset="2"/>
              <a:buNone/>
              <a:defRPr/>
            </a:pPr>
            <a:r>
              <a:rPr lang="fa-IR" sz="2000" dirty="0" smtClean="0">
                <a:cs typeface="B Mitra" pitchFamily="2" charset="-78"/>
              </a:rPr>
              <a:t>علامت ( * ) </a:t>
            </a:r>
            <a:r>
              <a:rPr lang="ar-SA" sz="2000" dirty="0" smtClean="0">
                <a:cs typeface="Arial" charset="0"/>
              </a:rPr>
              <a:t>‌</a:t>
            </a:r>
            <a:r>
              <a:rPr lang="ar-SA" sz="2000" dirty="0" smtClean="0">
                <a:cs typeface="B Mitra" pitchFamily="2" charset="-78"/>
              </a:rPr>
              <a:t> قبل</a:t>
            </a:r>
            <a:r>
              <a:rPr lang="ar-SA" sz="2000" dirty="0" smtClean="0">
                <a:cs typeface="Arial" charset="0"/>
              </a:rPr>
              <a:t>‌</a:t>
            </a:r>
            <a:r>
              <a:rPr lang="ar-SA" sz="2000" dirty="0" smtClean="0">
                <a:cs typeface="B Mitra" pitchFamily="2" charset="-78"/>
              </a:rPr>
              <a:t> از هر توصيفگر مي</a:t>
            </a:r>
            <a:r>
              <a:rPr lang="ar-SA" sz="2000" dirty="0" smtClean="0">
                <a:cs typeface="Arial" charset="0"/>
              </a:rPr>
              <a:t>‌</a:t>
            </a:r>
            <a:r>
              <a:rPr lang="ar-SA" sz="2000" dirty="0" smtClean="0">
                <a:cs typeface="B Mitra" pitchFamily="2" charset="-78"/>
              </a:rPr>
              <a:t>آيد و نشان</a:t>
            </a:r>
            <a:r>
              <a:rPr lang="ar-SA" sz="2000" dirty="0" smtClean="0">
                <a:cs typeface="Arial" charset="0"/>
              </a:rPr>
              <a:t>‌</a:t>
            </a:r>
            <a:r>
              <a:rPr lang="ar-SA" sz="2000" dirty="0" smtClean="0">
                <a:cs typeface="B Mitra" pitchFamily="2" charset="-78"/>
              </a:rPr>
              <a:t>دهنده</a:t>
            </a:r>
            <a:r>
              <a:rPr lang="ar-SA" sz="2000" dirty="0" smtClean="0">
                <a:cs typeface="Arial" charset="0"/>
              </a:rPr>
              <a:t>‌</a:t>
            </a:r>
            <a:r>
              <a:rPr lang="ar-SA" sz="2000" dirty="0" smtClean="0">
                <a:cs typeface="B Mitra" pitchFamily="2" charset="-78"/>
              </a:rPr>
              <a:t> مرتبط </a:t>
            </a:r>
            <a:r>
              <a:rPr lang="ar-SA" sz="2000" dirty="0" smtClean="0">
                <a:cs typeface="Arial" charset="0"/>
              </a:rPr>
              <a:t>‌</a:t>
            </a:r>
            <a:r>
              <a:rPr lang="ar-SA" sz="2000" dirty="0" smtClean="0">
                <a:cs typeface="B Mitra" pitchFamily="2" charset="-78"/>
              </a:rPr>
              <a:t>بودن</a:t>
            </a:r>
            <a:r>
              <a:rPr lang="ar-SA" sz="2000" dirty="0" smtClean="0">
                <a:cs typeface="Arial" charset="0"/>
              </a:rPr>
              <a:t>‌</a:t>
            </a:r>
            <a:r>
              <a:rPr lang="ar-SA" sz="2000" dirty="0" smtClean="0">
                <a:cs typeface="B Mitra" pitchFamily="2" charset="-78"/>
              </a:rPr>
              <a:t> اصطلاح</a:t>
            </a:r>
            <a:r>
              <a:rPr lang="ar-SA" sz="2000" dirty="0" smtClean="0">
                <a:cs typeface="Arial" charset="0"/>
              </a:rPr>
              <a:t>‌</a:t>
            </a:r>
            <a:r>
              <a:rPr lang="ar-SA" sz="2000" dirty="0" smtClean="0">
                <a:cs typeface="B Mitra" pitchFamily="2" charset="-78"/>
              </a:rPr>
              <a:t> با اصطلاح</a:t>
            </a:r>
            <a:r>
              <a:rPr lang="ar-SA" sz="2000" dirty="0" smtClean="0">
                <a:cs typeface="Arial" charset="0"/>
              </a:rPr>
              <a:t>‌</a:t>
            </a:r>
            <a:r>
              <a:rPr lang="ar-SA" sz="2000" dirty="0" smtClean="0">
                <a:cs typeface="B Mitra" pitchFamily="2" charset="-78"/>
              </a:rPr>
              <a:t> گزيده</a:t>
            </a:r>
            <a:r>
              <a:rPr lang="ar-SA" sz="2000" dirty="0" smtClean="0">
                <a:cs typeface="Arial" charset="0"/>
              </a:rPr>
              <a:t>‌</a:t>
            </a:r>
            <a:r>
              <a:rPr lang="ar-SA" sz="2000" dirty="0" smtClean="0">
                <a:cs typeface="B Mitra" pitchFamily="2" charset="-78"/>
              </a:rPr>
              <a:t> بالا است</a:t>
            </a:r>
            <a:r>
              <a:rPr lang="ar-SA" sz="2000" dirty="0" smtClean="0">
                <a:cs typeface="Arial" charset="0"/>
              </a:rPr>
              <a:t>‌</a:t>
            </a:r>
            <a:r>
              <a:rPr lang="ar-SA" sz="2000" dirty="0" smtClean="0">
                <a:cs typeface="B Mitra" pitchFamily="2" charset="-78"/>
              </a:rPr>
              <a:t>.</a:t>
            </a:r>
            <a:endParaRPr lang="fa-IR" sz="2000" dirty="0" smtClean="0">
              <a:cs typeface="B Mitra" pitchFamily="2" charset="-78"/>
            </a:endParaRPr>
          </a:p>
          <a:p>
            <a:pPr lvl="1" rtl="1" eaLnBrk="1" hangingPunct="1">
              <a:lnSpc>
                <a:spcPct val="90000"/>
              </a:lnSpc>
              <a:buFont typeface="Wingdings" pitchFamily="2" charset="2"/>
              <a:buNone/>
              <a:defRPr/>
            </a:pPr>
            <a:r>
              <a:rPr lang="fa-IR" sz="2000" dirty="0" smtClean="0">
                <a:cs typeface="B Mitra" pitchFamily="2" charset="-78"/>
              </a:rPr>
              <a:t>علامت( </a:t>
            </a:r>
            <a:r>
              <a:rPr lang="en-US" sz="2000" dirty="0" smtClean="0">
                <a:cs typeface="B Mitra" pitchFamily="2" charset="-78"/>
              </a:rPr>
              <a:t>•</a:t>
            </a:r>
            <a:r>
              <a:rPr lang="fa-IR" sz="2000" dirty="0" smtClean="0">
                <a:cs typeface="B Mitra" pitchFamily="2" charset="-78"/>
              </a:rPr>
              <a:t> ) </a:t>
            </a:r>
            <a:r>
              <a:rPr lang="ar-SA" sz="2000" dirty="0" smtClean="0">
                <a:cs typeface="B Mitra" pitchFamily="2" charset="-78"/>
              </a:rPr>
              <a:t>نشانه</a:t>
            </a:r>
            <a:r>
              <a:rPr lang="ar-SA" sz="2000" dirty="0" smtClean="0">
                <a:cs typeface="Arial" charset="0"/>
              </a:rPr>
              <a:t>‌</a:t>
            </a:r>
            <a:r>
              <a:rPr lang="ar-SA" sz="2000" dirty="0" smtClean="0">
                <a:cs typeface="B Mitra" pitchFamily="2" charset="-78"/>
              </a:rPr>
              <a:t> خاص</a:t>
            </a:r>
            <a:r>
              <a:rPr lang="ar-SA" sz="2000" dirty="0" smtClean="0">
                <a:cs typeface="Arial" charset="0"/>
              </a:rPr>
              <a:t>‌</a:t>
            </a:r>
            <a:r>
              <a:rPr lang="ar-SA" sz="2000" dirty="0" smtClean="0">
                <a:cs typeface="B Mitra" pitchFamily="2" charset="-78"/>
              </a:rPr>
              <a:t>تربودن</a:t>
            </a:r>
            <a:r>
              <a:rPr lang="ar-SA" sz="2000" dirty="0" smtClean="0">
                <a:cs typeface="Arial" charset="0"/>
              </a:rPr>
              <a:t>‌</a:t>
            </a:r>
            <a:r>
              <a:rPr lang="ar-SA" sz="2000" dirty="0" smtClean="0">
                <a:cs typeface="B Mitra" pitchFamily="2" charset="-78"/>
              </a:rPr>
              <a:t> اصطلاح</a:t>
            </a:r>
            <a:r>
              <a:rPr lang="ar-SA" sz="2000" dirty="0" smtClean="0">
                <a:cs typeface="Arial" charset="0"/>
              </a:rPr>
              <a:t>‌</a:t>
            </a:r>
            <a:r>
              <a:rPr lang="ar-SA" sz="2000" dirty="0" smtClean="0">
                <a:cs typeface="B Mitra" pitchFamily="2" charset="-78"/>
              </a:rPr>
              <a:t> نسبت</a:t>
            </a:r>
            <a:r>
              <a:rPr lang="ar-SA" sz="2000" dirty="0" smtClean="0">
                <a:cs typeface="Arial" charset="0"/>
              </a:rPr>
              <a:t>‌</a:t>
            </a:r>
            <a:r>
              <a:rPr lang="ar-SA" sz="2000" dirty="0" smtClean="0">
                <a:cs typeface="B Mitra" pitchFamily="2" charset="-78"/>
              </a:rPr>
              <a:t> به</a:t>
            </a:r>
            <a:r>
              <a:rPr lang="ar-SA" sz="2000" dirty="0" smtClean="0">
                <a:cs typeface="Arial" charset="0"/>
              </a:rPr>
              <a:t>‌</a:t>
            </a:r>
            <a:r>
              <a:rPr lang="ar-SA" sz="2000" dirty="0" smtClean="0">
                <a:cs typeface="B Mitra" pitchFamily="2" charset="-78"/>
              </a:rPr>
              <a:t> بالايي</a:t>
            </a:r>
            <a:r>
              <a:rPr lang="ar-SA" sz="2000" dirty="0" smtClean="0">
                <a:cs typeface="Arial" charset="0"/>
              </a:rPr>
              <a:t>‌</a:t>
            </a:r>
            <a:r>
              <a:rPr lang="ar-SA" sz="2000" dirty="0" smtClean="0">
                <a:cs typeface="B Mitra" pitchFamily="2" charset="-78"/>
              </a:rPr>
              <a:t> است</a:t>
            </a:r>
            <a:r>
              <a:rPr lang="ar-SA" sz="2000" dirty="0" smtClean="0">
                <a:cs typeface="Arial" charset="0"/>
              </a:rPr>
              <a:t>‌</a:t>
            </a:r>
            <a:r>
              <a:rPr lang="ar-SA" sz="2000" dirty="0" smtClean="0">
                <a:cs typeface="B Mitra" pitchFamily="2" charset="-78"/>
              </a:rPr>
              <a:t> و هرچه</a:t>
            </a:r>
            <a:r>
              <a:rPr lang="ar-SA" sz="2000" dirty="0" smtClean="0">
                <a:cs typeface="Arial" charset="0"/>
              </a:rPr>
              <a:t>‌</a:t>
            </a:r>
            <a:r>
              <a:rPr lang="ar-SA" sz="2000" dirty="0" smtClean="0">
                <a:cs typeface="B Mitra" pitchFamily="2" charset="-78"/>
              </a:rPr>
              <a:t> تعداد بيشتر باشد اخص</a:t>
            </a:r>
            <a:r>
              <a:rPr lang="ar-SA" sz="2000" dirty="0" smtClean="0">
                <a:cs typeface="Arial" charset="0"/>
              </a:rPr>
              <a:t>‌</a:t>
            </a:r>
            <a:r>
              <a:rPr lang="ar-SA" sz="2000" dirty="0" smtClean="0">
                <a:cs typeface="B Mitra" pitchFamily="2" charset="-78"/>
              </a:rPr>
              <a:t>تر است</a:t>
            </a:r>
            <a:r>
              <a:rPr lang="ar-SA" sz="2000" dirty="0" smtClean="0">
                <a:cs typeface="Arial" charset="0"/>
              </a:rPr>
              <a:t>‌</a:t>
            </a:r>
            <a:r>
              <a:rPr lang="ar-SA" sz="2000" dirty="0" smtClean="0">
                <a:cs typeface="B Mitra" pitchFamily="2" charset="-78"/>
              </a:rPr>
              <a:t>.</a:t>
            </a:r>
            <a:r>
              <a:rPr lang="en-US" sz="2000" dirty="0" smtClean="0">
                <a:cs typeface="B Mitra" pitchFamily="2" charset="-78"/>
              </a:rPr>
              <a:t> </a:t>
            </a:r>
            <a:endParaRPr lang="fa-IR" sz="2000" dirty="0" smtClean="0">
              <a:cs typeface="B Mitra" pitchFamily="2" charset="-78"/>
            </a:endParaRPr>
          </a:p>
          <a:p>
            <a:pPr lvl="1" rtl="1" eaLnBrk="1" hangingPunct="1">
              <a:lnSpc>
                <a:spcPct val="90000"/>
              </a:lnSpc>
              <a:buFont typeface="Wingdings" pitchFamily="2" charset="2"/>
              <a:buNone/>
              <a:defRPr/>
            </a:pPr>
            <a:r>
              <a:rPr lang="fa-IR" sz="2000" dirty="0" smtClean="0">
                <a:cs typeface="B Mitra" pitchFamily="2" charset="-78"/>
              </a:rPr>
              <a:t>علامت ( / ) </a:t>
            </a:r>
            <a:r>
              <a:rPr lang="ar-SA" sz="2000" dirty="0" smtClean="0">
                <a:cs typeface="B Mitra" pitchFamily="2" charset="-78"/>
              </a:rPr>
              <a:t>در هر كد نشان</a:t>
            </a:r>
            <a:r>
              <a:rPr lang="ar-SA" sz="2000" dirty="0" smtClean="0">
                <a:cs typeface="Arial" charset="0"/>
              </a:rPr>
              <a:t>‌</a:t>
            </a:r>
            <a:r>
              <a:rPr lang="ar-SA" sz="2000" dirty="0" smtClean="0">
                <a:cs typeface="B Mitra" pitchFamily="2" charset="-78"/>
              </a:rPr>
              <a:t> مي</a:t>
            </a:r>
            <a:r>
              <a:rPr lang="ar-SA" sz="2000" dirty="0" smtClean="0">
                <a:cs typeface="Arial" charset="0"/>
              </a:rPr>
              <a:t>‌</a:t>
            </a:r>
            <a:r>
              <a:rPr lang="ar-SA" sz="2000" dirty="0" smtClean="0">
                <a:cs typeface="B Mitra" pitchFamily="2" charset="-78"/>
              </a:rPr>
              <a:t>دهد كه</a:t>
            </a:r>
            <a:r>
              <a:rPr lang="ar-SA" sz="2000" dirty="0" smtClean="0">
                <a:cs typeface="Arial" charset="0"/>
              </a:rPr>
              <a:t>‌</a:t>
            </a:r>
            <a:r>
              <a:rPr lang="ar-SA" sz="2000" dirty="0" smtClean="0">
                <a:cs typeface="B Mitra" pitchFamily="2" charset="-78"/>
              </a:rPr>
              <a:t> اصطلاح</a:t>
            </a:r>
            <a:r>
              <a:rPr lang="ar-SA" sz="2000" dirty="0" smtClean="0">
                <a:cs typeface="Arial" charset="0"/>
              </a:rPr>
              <a:t>‌</a:t>
            </a:r>
            <a:r>
              <a:rPr lang="ar-SA" sz="2000" dirty="0" smtClean="0">
                <a:cs typeface="B Mitra" pitchFamily="2" charset="-78"/>
              </a:rPr>
              <a:t> با اصطلاح</a:t>
            </a:r>
            <a:r>
              <a:rPr lang="ar-SA" sz="2000" dirty="0" smtClean="0">
                <a:cs typeface="Arial" charset="0"/>
              </a:rPr>
              <a:t>‌</a:t>
            </a:r>
            <a:r>
              <a:rPr lang="ar-SA" sz="2000" dirty="0" smtClean="0">
                <a:cs typeface="B Mitra" pitchFamily="2" charset="-78"/>
              </a:rPr>
              <a:t> پيشين</a:t>
            </a:r>
            <a:r>
              <a:rPr lang="ar-SA" sz="2000" dirty="0" smtClean="0">
                <a:cs typeface="Arial" charset="0"/>
              </a:rPr>
              <a:t>‌</a:t>
            </a:r>
            <a:r>
              <a:rPr lang="ar-SA" sz="2000" dirty="0" smtClean="0">
                <a:cs typeface="B Mitra" pitchFamily="2" charset="-78"/>
              </a:rPr>
              <a:t> رابطه</a:t>
            </a:r>
            <a:r>
              <a:rPr lang="ar-SA" sz="2000" dirty="0" smtClean="0">
                <a:cs typeface="Arial" charset="0"/>
              </a:rPr>
              <a:t>‌</a:t>
            </a:r>
            <a:r>
              <a:rPr lang="ar-SA" sz="2000" dirty="0" smtClean="0">
                <a:cs typeface="B Mitra" pitchFamily="2" charset="-78"/>
              </a:rPr>
              <a:t> مرتبط</a:t>
            </a:r>
            <a:r>
              <a:rPr lang="ar-SA" sz="2000" dirty="0" smtClean="0">
                <a:cs typeface="Arial" charset="0"/>
              </a:rPr>
              <a:t>‌</a:t>
            </a:r>
            <a:r>
              <a:rPr lang="ar-SA" sz="2000" dirty="0" smtClean="0">
                <a:cs typeface="B Mitra" pitchFamily="2" charset="-78"/>
              </a:rPr>
              <a:t> دارد.</a:t>
            </a:r>
            <a:r>
              <a:rPr lang="en-US" sz="2000" dirty="0" smtClean="0">
                <a:cs typeface="B Mitra" pitchFamily="2" charset="-78"/>
              </a:rPr>
              <a:t> </a:t>
            </a:r>
            <a:endParaRPr lang="fa-IR" sz="2000" dirty="0" smtClean="0">
              <a:cs typeface="B Mitra" pitchFamily="2" charset="-78"/>
            </a:endParaRPr>
          </a:p>
          <a:p>
            <a:pPr lvl="1" rtl="1" eaLnBrk="1" hangingPunct="1">
              <a:lnSpc>
                <a:spcPct val="90000"/>
              </a:lnSpc>
              <a:buFont typeface="Wingdings" pitchFamily="2" charset="2"/>
              <a:buNone/>
              <a:defRPr/>
            </a:pPr>
            <a:r>
              <a:rPr lang="fa-IR" sz="2000" dirty="0" smtClean="0">
                <a:cs typeface="B Mitra" pitchFamily="2" charset="-78"/>
              </a:rPr>
              <a:t>علامت ( - ) </a:t>
            </a:r>
            <a:r>
              <a:rPr lang="ar-SA" sz="2000" dirty="0" smtClean="0">
                <a:cs typeface="B Mitra" pitchFamily="2" charset="-78"/>
              </a:rPr>
              <a:t>در هر كد شماره</a:t>
            </a:r>
            <a:r>
              <a:rPr lang="ar-SA" sz="2000" dirty="0" smtClean="0">
                <a:cs typeface="Arial" charset="0"/>
              </a:rPr>
              <a:t>‌</a:t>
            </a:r>
            <a:r>
              <a:rPr lang="ar-SA" sz="2000" dirty="0" smtClean="0">
                <a:cs typeface="B Mitra" pitchFamily="2" charset="-78"/>
              </a:rPr>
              <a:t> درخت</a:t>
            </a:r>
            <a:r>
              <a:rPr lang="ar-SA" sz="2000" dirty="0" smtClean="0">
                <a:cs typeface="Arial" charset="0"/>
              </a:rPr>
              <a:t>‌</a:t>
            </a:r>
            <a:r>
              <a:rPr lang="ar-SA" sz="2000" dirty="0" smtClean="0">
                <a:cs typeface="B Mitra" pitchFamily="2" charset="-78"/>
              </a:rPr>
              <a:t> نشان</a:t>
            </a:r>
            <a:r>
              <a:rPr lang="ar-SA" sz="2000" dirty="0" smtClean="0">
                <a:cs typeface="Arial" charset="0"/>
              </a:rPr>
              <a:t>‌</a:t>
            </a:r>
            <a:r>
              <a:rPr lang="ar-SA" sz="2000" dirty="0" smtClean="0">
                <a:cs typeface="B Mitra" pitchFamily="2" charset="-78"/>
              </a:rPr>
              <a:t> مي</a:t>
            </a:r>
            <a:r>
              <a:rPr lang="ar-SA" sz="2000" dirty="0" smtClean="0">
                <a:cs typeface="Arial" charset="0"/>
              </a:rPr>
              <a:t>‌</a:t>
            </a:r>
            <a:r>
              <a:rPr lang="ar-SA" sz="2000" dirty="0" smtClean="0">
                <a:cs typeface="B Mitra" pitchFamily="2" charset="-78"/>
              </a:rPr>
              <a:t>دهد كه</a:t>
            </a:r>
            <a:r>
              <a:rPr lang="ar-SA" sz="2000" dirty="0" smtClean="0">
                <a:cs typeface="Arial" charset="0"/>
              </a:rPr>
              <a:t>‌</a:t>
            </a:r>
            <a:r>
              <a:rPr lang="ar-SA" sz="2000" dirty="0" smtClean="0">
                <a:cs typeface="B Mitra" pitchFamily="2" charset="-78"/>
              </a:rPr>
              <a:t> اصطلاح</a:t>
            </a:r>
            <a:r>
              <a:rPr lang="ar-SA" sz="2000" dirty="0" smtClean="0">
                <a:cs typeface="Arial" charset="0"/>
              </a:rPr>
              <a:t>‌</a:t>
            </a:r>
            <a:r>
              <a:rPr lang="ar-SA" sz="2000" dirty="0" smtClean="0">
                <a:cs typeface="B Mitra" pitchFamily="2" charset="-78"/>
              </a:rPr>
              <a:t> با اصطلاح</a:t>
            </a:r>
            <a:r>
              <a:rPr lang="ar-SA" sz="2000" dirty="0" smtClean="0">
                <a:cs typeface="Arial" charset="0"/>
              </a:rPr>
              <a:t>‌</a:t>
            </a:r>
            <a:r>
              <a:rPr lang="ar-SA" sz="2000" dirty="0" smtClean="0">
                <a:cs typeface="B Mitra" pitchFamily="2" charset="-78"/>
              </a:rPr>
              <a:t> پيشين</a:t>
            </a:r>
            <a:r>
              <a:rPr lang="ar-SA" sz="2000" dirty="0" smtClean="0">
                <a:cs typeface="Arial" charset="0"/>
              </a:rPr>
              <a:t>‌</a:t>
            </a:r>
            <a:r>
              <a:rPr lang="ar-SA" sz="2000" dirty="0" smtClean="0">
                <a:cs typeface="B Mitra" pitchFamily="2" charset="-78"/>
              </a:rPr>
              <a:t> رابطه</a:t>
            </a:r>
            <a:r>
              <a:rPr lang="ar-SA" sz="2000" dirty="0" smtClean="0">
                <a:cs typeface="Arial" charset="0"/>
              </a:rPr>
              <a:t>‌</a:t>
            </a:r>
            <a:r>
              <a:rPr lang="ar-SA" sz="2000" dirty="0" smtClean="0">
                <a:cs typeface="B Mitra" pitchFamily="2" charset="-78"/>
              </a:rPr>
              <a:t> اعم</a:t>
            </a:r>
            <a:r>
              <a:rPr lang="ar-SA" sz="2000" dirty="0" smtClean="0">
                <a:cs typeface="Arial" charset="0"/>
              </a:rPr>
              <a:t>‌</a:t>
            </a:r>
            <a:r>
              <a:rPr lang="ar-SA" sz="2000" dirty="0" smtClean="0">
                <a:cs typeface="B Mitra" pitchFamily="2" charset="-78"/>
              </a:rPr>
              <a:t> ـ اخص</a:t>
            </a:r>
            <a:r>
              <a:rPr lang="ar-SA" sz="2000" dirty="0" smtClean="0">
                <a:cs typeface="Arial" charset="0"/>
              </a:rPr>
              <a:t>‌</a:t>
            </a:r>
            <a:r>
              <a:rPr lang="ar-SA" sz="2000" dirty="0" smtClean="0">
                <a:cs typeface="B Mitra" pitchFamily="2" charset="-78"/>
              </a:rPr>
              <a:t> دارد</a:t>
            </a:r>
            <a:r>
              <a:rPr lang="en-US" sz="2000" dirty="0" smtClean="0">
                <a:cs typeface="B Mitra" pitchFamily="2" charset="-78"/>
              </a:rPr>
              <a:t> </a:t>
            </a:r>
            <a:endParaRPr lang="fa-IR" sz="2000" dirty="0" smtClean="0">
              <a:cs typeface="B Mitra" pitchFamily="2" charset="-78"/>
            </a:endParaRPr>
          </a:p>
          <a:p>
            <a:pPr lvl="1" rtl="1" eaLnBrk="1" hangingPunct="1">
              <a:lnSpc>
                <a:spcPct val="90000"/>
              </a:lnSpc>
              <a:buFont typeface="Wingdings" pitchFamily="2" charset="2"/>
              <a:buNone/>
              <a:defRPr/>
            </a:pPr>
            <a:r>
              <a:rPr lang="fa-IR" sz="2000" dirty="0" smtClean="0">
                <a:cs typeface="B Mitra" pitchFamily="2" charset="-78"/>
              </a:rPr>
              <a:t>علامت ([ ]) </a:t>
            </a:r>
            <a:r>
              <a:rPr lang="ar-SA" sz="2000" dirty="0" smtClean="0">
                <a:cs typeface="B Mitra" pitchFamily="2" charset="-78"/>
              </a:rPr>
              <a:t>تكرار اصطلاح</a:t>
            </a:r>
            <a:r>
              <a:rPr lang="ar-SA" sz="2000" dirty="0" smtClean="0">
                <a:cs typeface="Arial" charset="0"/>
              </a:rPr>
              <a:t>‌</a:t>
            </a:r>
            <a:r>
              <a:rPr lang="ar-SA" sz="2000" dirty="0" smtClean="0">
                <a:cs typeface="B Mitra" pitchFamily="2" charset="-78"/>
              </a:rPr>
              <a:t> در شاخه</a:t>
            </a:r>
            <a:r>
              <a:rPr lang="ar-SA" sz="2000" dirty="0" smtClean="0">
                <a:cs typeface="Arial" charset="0"/>
              </a:rPr>
              <a:t>‌</a:t>
            </a:r>
            <a:r>
              <a:rPr lang="ar-SA" sz="2000" dirty="0" smtClean="0">
                <a:cs typeface="B Mitra" pitchFamily="2" charset="-78"/>
              </a:rPr>
              <a:t> ديگر است</a:t>
            </a:r>
            <a:r>
              <a:rPr lang="ar-SA" sz="2000" dirty="0" smtClean="0">
                <a:cs typeface="Arial" charset="0"/>
              </a:rPr>
              <a:t>‌</a:t>
            </a:r>
            <a:endParaRPr lang="fa-IR" sz="2000" dirty="0" smtClean="0">
              <a:cs typeface="B Mitra" pitchFamily="2" charset="-78"/>
            </a:endParaRPr>
          </a:p>
          <a:p>
            <a:pPr lvl="1" rtl="1" eaLnBrk="1" hangingPunct="1">
              <a:lnSpc>
                <a:spcPct val="90000"/>
              </a:lnSpc>
              <a:buFont typeface="Wingdings" pitchFamily="2" charset="2"/>
              <a:buNone/>
              <a:defRPr/>
            </a:pPr>
            <a:r>
              <a:rPr lang="ar-SA" sz="2000" dirty="0" smtClean="0">
                <a:cs typeface="B Mitra" pitchFamily="2" charset="-78"/>
              </a:rPr>
              <a:t>كدهاي</a:t>
            </a:r>
            <a:r>
              <a:rPr lang="ar-SA" sz="2000" dirty="0" smtClean="0">
                <a:cs typeface="Arial" charset="0"/>
              </a:rPr>
              <a:t>‌</a:t>
            </a:r>
            <a:r>
              <a:rPr lang="ar-SA" sz="2000" dirty="0" smtClean="0">
                <a:cs typeface="B Mitra" pitchFamily="2" charset="-78"/>
              </a:rPr>
              <a:t> حرفي</a:t>
            </a:r>
            <a:r>
              <a:rPr lang="ar-SA" sz="2000" dirty="0" smtClean="0">
                <a:cs typeface="Arial" charset="0"/>
              </a:rPr>
              <a:t>‌</a:t>
            </a:r>
            <a:r>
              <a:rPr lang="ar-SA" sz="2000" dirty="0" smtClean="0">
                <a:cs typeface="B Mitra" pitchFamily="2" charset="-78"/>
              </a:rPr>
              <a:t> و عددي</a:t>
            </a:r>
            <a:r>
              <a:rPr lang="ar-SA" sz="2000" dirty="0" smtClean="0">
                <a:cs typeface="Arial" charset="0"/>
              </a:rPr>
              <a:t>‌</a:t>
            </a:r>
            <a:r>
              <a:rPr lang="ar-SA" sz="2000" dirty="0" smtClean="0">
                <a:cs typeface="B Mitra" pitchFamily="2" charset="-78"/>
              </a:rPr>
              <a:t> نمايه</a:t>
            </a:r>
            <a:r>
              <a:rPr lang="ar-SA" sz="2000" dirty="0" smtClean="0">
                <a:cs typeface="Arial" charset="0"/>
              </a:rPr>
              <a:t>‌</a:t>
            </a:r>
            <a:r>
              <a:rPr lang="ar-SA" sz="2000" dirty="0" smtClean="0">
                <a:cs typeface="B Mitra" pitchFamily="2" charset="-78"/>
              </a:rPr>
              <a:t> درختي</a:t>
            </a:r>
            <a:r>
              <a:rPr lang="ar-SA" sz="2000" dirty="0" smtClean="0">
                <a:cs typeface="Arial" charset="0"/>
              </a:rPr>
              <a:t>‌</a:t>
            </a:r>
            <a:r>
              <a:rPr lang="en-US" sz="2000" dirty="0" smtClean="0">
                <a:cs typeface="B Mitra" pitchFamily="2" charset="-78"/>
              </a:rPr>
              <a:t>  </a:t>
            </a:r>
            <a:r>
              <a:rPr lang="ar-SA" sz="2000" dirty="0" smtClean="0">
                <a:cs typeface="B Mitra" pitchFamily="2" charset="-78"/>
              </a:rPr>
              <a:t>كدها از دو حرف</a:t>
            </a:r>
            <a:r>
              <a:rPr lang="ar-SA" sz="2000" dirty="0" smtClean="0">
                <a:cs typeface="Arial" charset="0"/>
              </a:rPr>
              <a:t>‌</a:t>
            </a:r>
            <a:r>
              <a:rPr lang="ar-SA" sz="2000" dirty="0" smtClean="0">
                <a:cs typeface="B Mitra" pitchFamily="2" charset="-78"/>
              </a:rPr>
              <a:t> اول</a:t>
            </a:r>
            <a:r>
              <a:rPr lang="ar-SA" sz="2000" dirty="0" smtClean="0">
                <a:cs typeface="Arial" charset="0"/>
              </a:rPr>
              <a:t>‌</a:t>
            </a:r>
            <a:r>
              <a:rPr lang="ar-SA" sz="2000" dirty="0" smtClean="0">
                <a:cs typeface="B Mitra" pitchFamily="2" charset="-78"/>
              </a:rPr>
              <a:t> مقوله</a:t>
            </a:r>
            <a:r>
              <a:rPr lang="ar-SA" sz="2000" dirty="0" smtClean="0">
                <a:cs typeface="Arial" charset="0"/>
              </a:rPr>
              <a:t>‌</a:t>
            </a:r>
            <a:r>
              <a:rPr lang="ar-SA" sz="2000" dirty="0" smtClean="0">
                <a:cs typeface="B Mitra" pitchFamily="2" charset="-78"/>
              </a:rPr>
              <a:t> موضوعي</a:t>
            </a:r>
            <a:r>
              <a:rPr lang="ar-SA" sz="2000" dirty="0" smtClean="0">
                <a:cs typeface="Arial" charset="0"/>
              </a:rPr>
              <a:t>‌</a:t>
            </a:r>
            <a:r>
              <a:rPr lang="ar-SA" sz="2000" dirty="0" smtClean="0">
                <a:cs typeface="B Mitra" pitchFamily="2" charset="-78"/>
              </a:rPr>
              <a:t> گرفته</a:t>
            </a:r>
            <a:r>
              <a:rPr lang="ar-SA" sz="2000" dirty="0" smtClean="0">
                <a:cs typeface="Arial" charset="0"/>
              </a:rPr>
              <a:t>‌</a:t>
            </a:r>
            <a:r>
              <a:rPr lang="ar-SA" sz="2000" dirty="0" smtClean="0">
                <a:cs typeface="B Mitra" pitchFamily="2" charset="-78"/>
              </a:rPr>
              <a:t> شده</a:t>
            </a:r>
            <a:r>
              <a:rPr lang="ar-SA" sz="2000" dirty="0" smtClean="0">
                <a:cs typeface="Arial" charset="0"/>
              </a:rPr>
              <a:t>‌</a:t>
            </a:r>
            <a:r>
              <a:rPr lang="fa-IR" sz="2000" dirty="0" smtClean="0">
                <a:cs typeface="B Mitra" pitchFamily="2" charset="-78"/>
              </a:rPr>
              <a:t> اند.</a:t>
            </a:r>
            <a:r>
              <a:rPr lang="ar-SA" sz="2000" dirty="0" smtClean="0">
                <a:cs typeface="B Mitra" pitchFamily="2" charset="-78"/>
              </a:rPr>
              <a:t> </a:t>
            </a:r>
            <a:endParaRPr lang="fa-IR" sz="2000" dirty="0" smtClean="0">
              <a:cs typeface="B Mitra" pitchFamily="2" charset="-78"/>
            </a:endParaRPr>
          </a:p>
          <a:p>
            <a:pPr lvl="1" rtl="1" eaLnBrk="1" hangingPunct="1">
              <a:lnSpc>
                <a:spcPct val="90000"/>
              </a:lnSpc>
              <a:buFont typeface="Wingdings" pitchFamily="2" charset="2"/>
              <a:buNone/>
              <a:defRPr/>
            </a:pPr>
            <a:r>
              <a:rPr lang="fa-IR" sz="2000" dirty="0" smtClean="0">
                <a:cs typeface="B Mitra" pitchFamily="2" charset="-78"/>
              </a:rPr>
              <a:t>				</a:t>
            </a:r>
            <a:r>
              <a:rPr lang="ar-SA" sz="2000" dirty="0" smtClean="0">
                <a:cs typeface="B Mitra" pitchFamily="2" charset="-78"/>
              </a:rPr>
              <a:t>مانند</a:t>
            </a:r>
            <a:r>
              <a:rPr lang="fa-IR" sz="2000" dirty="0" smtClean="0">
                <a:cs typeface="B Mitra" pitchFamily="2" charset="-78"/>
              </a:rPr>
              <a:t>:</a:t>
            </a:r>
            <a:r>
              <a:rPr lang="ar-SA" sz="2000" dirty="0" smtClean="0">
                <a:cs typeface="B Mitra" pitchFamily="2" charset="-78"/>
              </a:rPr>
              <a:t> </a:t>
            </a:r>
            <a:r>
              <a:rPr lang="fa-IR" sz="2000" dirty="0" smtClean="0">
                <a:cs typeface="B Mitra" pitchFamily="2" charset="-78"/>
              </a:rPr>
              <a:t>	</a:t>
            </a:r>
            <a:r>
              <a:rPr lang="ar-SA" sz="2000" dirty="0" smtClean="0">
                <a:cs typeface="B Mitra" pitchFamily="2" charset="-78"/>
              </a:rPr>
              <a:t>بي</a:t>
            </a:r>
            <a:r>
              <a:rPr lang="ar-SA" sz="2000" dirty="0" smtClean="0">
                <a:cs typeface="Arial" charset="0"/>
              </a:rPr>
              <a:t>‌</a:t>
            </a:r>
            <a:r>
              <a:rPr lang="ar-SA" sz="2000" dirty="0" smtClean="0">
                <a:cs typeface="B Mitra" pitchFamily="2" charset="-78"/>
              </a:rPr>
              <a:t>		بيماريها</a:t>
            </a:r>
            <a:r>
              <a:rPr lang="en-US" sz="2000" dirty="0" smtClean="0">
                <a:cs typeface="B Mitra" pitchFamily="2" charset="-78"/>
              </a:rPr>
              <a:t> </a:t>
            </a:r>
            <a:endParaRPr lang="fa-IR" sz="2000" dirty="0" smtClean="0">
              <a:cs typeface="B Mitra" pitchFamily="2" charset="-78"/>
            </a:endParaRPr>
          </a:p>
          <a:p>
            <a:pPr lvl="1" rtl="1" eaLnBrk="1" hangingPunct="1">
              <a:lnSpc>
                <a:spcPct val="90000"/>
              </a:lnSpc>
              <a:buFont typeface="Wingdings" pitchFamily="2" charset="2"/>
              <a:buNone/>
              <a:defRPr/>
            </a:pPr>
            <a:r>
              <a:rPr lang="fa-IR" sz="2000" dirty="0" smtClean="0">
                <a:cs typeface="B Mitra" pitchFamily="2" charset="-78"/>
              </a:rPr>
              <a:t>					تش		تشخیص</a:t>
            </a:r>
            <a:r>
              <a:rPr lang="fa-IR" sz="2000" dirty="0" smtClean="0">
                <a:cs typeface="Arial" charset="0"/>
              </a:rPr>
              <a:t>	</a:t>
            </a: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2747243"/>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9" name="Rectangle 3"/>
          <p:cNvSpPr>
            <a:spLocks noGrp="1" noChangeArrowheads="1"/>
          </p:cNvSpPr>
          <p:nvPr>
            <p:ph type="body" idx="1"/>
          </p:nvPr>
        </p:nvSpPr>
        <p:spPr/>
        <p:txBody>
          <a:bodyPr>
            <a:normAutofit lnSpcReduction="10000"/>
          </a:bodyPr>
          <a:lstStyle/>
          <a:p>
            <a:pPr marL="381000" indent="-381000" algn="justLow" rtl="1" eaLnBrk="1" hangingPunct="1">
              <a:lnSpc>
                <a:spcPct val="80000"/>
              </a:lnSpc>
              <a:defRPr/>
            </a:pPr>
            <a:r>
              <a:rPr lang="fa-IR" sz="3200" b="1" dirty="0" smtClean="0">
                <a:cs typeface="B Titr" pitchFamily="2" charset="-78"/>
              </a:rPr>
              <a:t>مقوله های نمایه درختی</a:t>
            </a:r>
          </a:p>
          <a:p>
            <a:pPr marL="381000" indent="-381000" algn="justLow" rtl="1" eaLnBrk="1" hangingPunct="1">
              <a:lnSpc>
                <a:spcPct val="80000"/>
              </a:lnSpc>
              <a:buFont typeface="Wingdings" pitchFamily="2" charset="2"/>
              <a:buAutoNum type="arabicPeriod"/>
              <a:defRPr/>
            </a:pPr>
            <a:r>
              <a:rPr lang="fa-IR" sz="2000" dirty="0" smtClean="0">
                <a:cs typeface="B Mitra" pitchFamily="2" charset="-78"/>
              </a:rPr>
              <a:t>	ار		ارگانیسم ها</a:t>
            </a:r>
          </a:p>
          <a:p>
            <a:pPr marL="381000" indent="-381000" algn="justLow" rtl="1" eaLnBrk="1" hangingPunct="1">
              <a:lnSpc>
                <a:spcPct val="80000"/>
              </a:lnSpc>
              <a:buFont typeface="Wingdings" pitchFamily="2" charset="2"/>
              <a:buAutoNum type="arabicPeriod"/>
              <a:defRPr/>
            </a:pPr>
            <a:r>
              <a:rPr lang="fa-IR" sz="2000" dirty="0" smtClean="0">
                <a:cs typeface="B Mitra" pitchFamily="2" charset="-78"/>
              </a:rPr>
              <a:t>	به		بهداشت و تندرستی</a:t>
            </a:r>
          </a:p>
          <a:p>
            <a:pPr marL="381000" indent="-381000" algn="justLow" rtl="1" eaLnBrk="1" hangingPunct="1">
              <a:lnSpc>
                <a:spcPct val="80000"/>
              </a:lnSpc>
              <a:buFont typeface="Wingdings" pitchFamily="2" charset="2"/>
              <a:buAutoNum type="arabicPeriod"/>
              <a:defRPr/>
            </a:pPr>
            <a:r>
              <a:rPr lang="fa-IR" sz="2000" dirty="0" smtClean="0">
                <a:cs typeface="B Mitra" pitchFamily="2" charset="-78"/>
              </a:rPr>
              <a:t>	</a:t>
            </a:r>
            <a:r>
              <a:rPr lang="ar-SA" sz="2000" dirty="0" smtClean="0">
                <a:cs typeface="B Mitra" pitchFamily="2" charset="-78"/>
              </a:rPr>
              <a:t>بي</a:t>
            </a:r>
            <a:r>
              <a:rPr lang="ar-SA" sz="2000" dirty="0" smtClean="0">
                <a:cs typeface="Arial" charset="0"/>
              </a:rPr>
              <a:t>‌</a:t>
            </a:r>
            <a:r>
              <a:rPr lang="ar-SA" sz="2000" dirty="0" smtClean="0">
                <a:cs typeface="B Mitra" pitchFamily="2" charset="-78"/>
              </a:rPr>
              <a:t>		بيماريها</a:t>
            </a:r>
            <a:r>
              <a:rPr lang="en-US" sz="2000" dirty="0" smtClean="0">
                <a:cs typeface="B Mitra" pitchFamily="2" charset="-78"/>
              </a:rPr>
              <a:t> </a:t>
            </a:r>
            <a:endParaRPr lang="fa-IR" sz="2000" dirty="0" smtClean="0">
              <a:cs typeface="B Mitra" pitchFamily="2" charset="-78"/>
            </a:endParaRPr>
          </a:p>
          <a:p>
            <a:pPr marL="381000" indent="-381000" algn="justLow" rtl="1" eaLnBrk="1" hangingPunct="1">
              <a:lnSpc>
                <a:spcPct val="80000"/>
              </a:lnSpc>
              <a:buFont typeface="Wingdings" pitchFamily="2" charset="2"/>
              <a:buAutoNum type="arabicPeriod"/>
              <a:defRPr/>
            </a:pPr>
            <a:r>
              <a:rPr lang="fa-IR" sz="2000" dirty="0" smtClean="0">
                <a:cs typeface="B Mitra" pitchFamily="2" charset="-78"/>
              </a:rPr>
              <a:t>	تر		ترکیبات شیمیایی و داروها</a:t>
            </a:r>
          </a:p>
          <a:p>
            <a:pPr marL="381000" indent="-381000" algn="justLow" rtl="1" eaLnBrk="1" hangingPunct="1">
              <a:lnSpc>
                <a:spcPct val="80000"/>
              </a:lnSpc>
              <a:buFont typeface="Wingdings" pitchFamily="2" charset="2"/>
              <a:buAutoNum type="arabicPeriod"/>
              <a:defRPr/>
            </a:pPr>
            <a:r>
              <a:rPr lang="fa-IR" sz="2000" dirty="0" smtClean="0">
                <a:cs typeface="B Mitra" pitchFamily="2" charset="-78"/>
              </a:rPr>
              <a:t>	تش		تشخیص	</a:t>
            </a:r>
          </a:p>
          <a:p>
            <a:pPr marL="381000" indent="-381000" algn="justLow" rtl="1" eaLnBrk="1" hangingPunct="1">
              <a:lnSpc>
                <a:spcPct val="80000"/>
              </a:lnSpc>
              <a:buFont typeface="Wingdings" pitchFamily="2" charset="2"/>
              <a:buAutoNum type="arabicPeriod"/>
              <a:defRPr/>
            </a:pPr>
            <a:r>
              <a:rPr lang="fa-IR" sz="2000" dirty="0" smtClean="0">
                <a:cs typeface="B Mitra" pitchFamily="2" charset="-78"/>
              </a:rPr>
              <a:t>	در 		درمان شناسی</a:t>
            </a:r>
          </a:p>
          <a:p>
            <a:pPr marL="381000" indent="-381000" algn="justLow" rtl="1" eaLnBrk="1" hangingPunct="1">
              <a:lnSpc>
                <a:spcPct val="80000"/>
              </a:lnSpc>
              <a:buFont typeface="Wingdings" pitchFamily="2" charset="2"/>
              <a:buAutoNum type="arabicPeriod"/>
              <a:defRPr/>
            </a:pPr>
            <a:r>
              <a:rPr lang="fa-IR" sz="2000" dirty="0" smtClean="0">
                <a:cs typeface="B Mitra" pitchFamily="2" charset="-78"/>
              </a:rPr>
              <a:t>	دن 		دندان پزشکی</a:t>
            </a:r>
          </a:p>
          <a:p>
            <a:pPr marL="381000" indent="-381000" algn="justLow" rtl="1" eaLnBrk="1" hangingPunct="1">
              <a:lnSpc>
                <a:spcPct val="80000"/>
              </a:lnSpc>
              <a:buFont typeface="Wingdings" pitchFamily="2" charset="2"/>
              <a:buAutoNum type="arabicPeriod"/>
              <a:defRPr/>
            </a:pPr>
            <a:r>
              <a:rPr lang="fa-IR" sz="2000" dirty="0" smtClean="0">
                <a:cs typeface="B Mitra" pitchFamily="2" charset="-78"/>
              </a:rPr>
              <a:t>	رو		روانکاوی و روان شناسی</a:t>
            </a:r>
          </a:p>
          <a:p>
            <a:pPr marL="381000" indent="-381000" algn="justLow" rtl="1" eaLnBrk="1" hangingPunct="1">
              <a:lnSpc>
                <a:spcPct val="80000"/>
              </a:lnSpc>
              <a:buFont typeface="Wingdings" pitchFamily="2" charset="2"/>
              <a:buAutoNum type="arabicPeriod"/>
              <a:defRPr/>
            </a:pPr>
            <a:r>
              <a:rPr lang="fa-IR" sz="2000" dirty="0" smtClean="0">
                <a:cs typeface="B Mitra" pitchFamily="2" charset="-78"/>
              </a:rPr>
              <a:t>	عز		علوم زیستی</a:t>
            </a:r>
          </a:p>
          <a:p>
            <a:pPr marL="381000" indent="-381000" algn="justLow" rtl="1" eaLnBrk="1" hangingPunct="1">
              <a:lnSpc>
                <a:spcPct val="80000"/>
              </a:lnSpc>
              <a:buFont typeface="Wingdings" pitchFamily="2" charset="2"/>
              <a:buAutoNum type="arabicPeriod"/>
              <a:defRPr/>
            </a:pPr>
            <a:r>
              <a:rPr lang="fa-IR" sz="2000" dirty="0" smtClean="0">
                <a:cs typeface="B Mitra" pitchFamily="2" charset="-78"/>
              </a:rPr>
              <a:t>	غپ		علوم غیرپزشکی</a:t>
            </a:r>
          </a:p>
          <a:p>
            <a:pPr marL="381000" indent="-381000" algn="justLow" rtl="1" eaLnBrk="1" hangingPunct="1">
              <a:lnSpc>
                <a:spcPct val="80000"/>
              </a:lnSpc>
              <a:buFont typeface="Wingdings" pitchFamily="2" charset="2"/>
              <a:buAutoNum type="arabicPeriod"/>
              <a:defRPr/>
            </a:pPr>
            <a:r>
              <a:rPr lang="fa-IR" sz="2000" dirty="0" smtClean="0">
                <a:cs typeface="B Mitra" pitchFamily="2" charset="-78"/>
              </a:rPr>
              <a:t>	فن 		فنون پزشکی</a:t>
            </a:r>
          </a:p>
          <a:p>
            <a:pPr marL="381000" indent="-381000" algn="justLow" rtl="1" eaLnBrk="1" hangingPunct="1">
              <a:lnSpc>
                <a:spcPct val="80000"/>
              </a:lnSpc>
              <a:buFont typeface="Wingdings" pitchFamily="2" charset="2"/>
              <a:buAutoNum type="arabicPeriod"/>
              <a:defRPr/>
            </a:pPr>
            <a:r>
              <a:rPr lang="fa-IR" sz="2000" dirty="0" smtClean="0">
                <a:cs typeface="B Mitra" pitchFamily="2" charset="-78"/>
              </a:rPr>
              <a:t>	کا		کالبدشناسی</a:t>
            </a:r>
          </a:p>
          <a:p>
            <a:pPr marL="381000" indent="-381000" algn="justLow" rtl="1" eaLnBrk="1" hangingPunct="1">
              <a:lnSpc>
                <a:spcPct val="80000"/>
              </a:lnSpc>
              <a:buFont typeface="Wingdings" pitchFamily="2" charset="2"/>
              <a:buAutoNum type="arabicPeriod"/>
              <a:defRPr/>
            </a:pPr>
            <a:r>
              <a:rPr lang="fa-IR" sz="2000" dirty="0" smtClean="0">
                <a:cs typeface="B Mitra" pitchFamily="2" charset="-78"/>
              </a:rPr>
              <a:t>	گر		گروه ها</a:t>
            </a:r>
          </a:p>
          <a:p>
            <a:pPr marL="381000" indent="-381000" algn="justLow" rtl="1" eaLnBrk="1" hangingPunct="1">
              <a:lnSpc>
                <a:spcPct val="80000"/>
              </a:lnSpc>
              <a:buFont typeface="Wingdings" pitchFamily="2" charset="2"/>
              <a:buAutoNum type="arabicPeriod"/>
              <a:defRPr/>
            </a:pPr>
            <a:r>
              <a:rPr lang="fa-IR" sz="2000" dirty="0" smtClean="0">
                <a:cs typeface="B Mitra" pitchFamily="2" charset="-78"/>
              </a:rPr>
              <a:t>	وس		وسایل و تجهیزات پزشکی</a:t>
            </a: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8035636"/>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9" name="Rectangle 3"/>
          <p:cNvSpPr>
            <a:spLocks noGrp="1" noChangeArrowheads="1"/>
          </p:cNvSpPr>
          <p:nvPr>
            <p:ph type="body" idx="1"/>
          </p:nvPr>
        </p:nvSpPr>
        <p:spPr>
          <a:xfrm>
            <a:off x="457200" y="1460310"/>
            <a:ext cx="8229600" cy="4864290"/>
          </a:xfrm>
        </p:spPr>
        <p:txBody>
          <a:bodyPr>
            <a:normAutofit/>
          </a:bodyPr>
          <a:lstStyle/>
          <a:p>
            <a:pPr marL="381000" indent="-381000" algn="justLow" rtl="1" eaLnBrk="1" hangingPunct="1">
              <a:lnSpc>
                <a:spcPct val="80000"/>
              </a:lnSpc>
              <a:defRPr/>
            </a:pPr>
            <a:r>
              <a:rPr lang="fa-IR" sz="3200" b="1" dirty="0" smtClean="0">
                <a:cs typeface="B Titr" pitchFamily="2" charset="-78"/>
              </a:rPr>
              <a:t>مقوله های نمایه درختی</a:t>
            </a:r>
          </a:p>
          <a:p>
            <a:pPr marL="381000" indent="-381000" algn="justLow" rtl="1" eaLnBrk="1" hangingPunct="1">
              <a:lnSpc>
                <a:spcPct val="80000"/>
              </a:lnSpc>
              <a:buFont typeface="Wingdings" pitchFamily="2" charset="2"/>
              <a:buAutoNum type="arabicPeriod"/>
              <a:defRPr/>
            </a:pPr>
            <a:r>
              <a:rPr lang="fa-IR" sz="2000" dirty="0" smtClean="0">
                <a:cs typeface="B Mitra" pitchFamily="2" charset="-78"/>
              </a:rPr>
              <a:t>	ار		ارگانیسم ها</a:t>
            </a:r>
          </a:p>
          <a:p>
            <a:pPr marL="381000" indent="-381000" algn="justLow" rtl="1" eaLnBrk="1" hangingPunct="1">
              <a:lnSpc>
                <a:spcPct val="80000"/>
              </a:lnSpc>
              <a:buFont typeface="Wingdings" pitchFamily="2" charset="2"/>
              <a:buAutoNum type="arabicPeriod"/>
              <a:defRPr/>
            </a:pPr>
            <a:r>
              <a:rPr lang="fa-IR" sz="2000" dirty="0" smtClean="0">
                <a:cs typeface="B Mitra" pitchFamily="2" charset="-78"/>
              </a:rPr>
              <a:t>	به		بهداشت و تندرستی</a:t>
            </a:r>
          </a:p>
          <a:p>
            <a:pPr marL="381000" indent="-381000" algn="justLow" rtl="1" eaLnBrk="1" hangingPunct="1">
              <a:lnSpc>
                <a:spcPct val="80000"/>
              </a:lnSpc>
              <a:buFont typeface="Wingdings" pitchFamily="2" charset="2"/>
              <a:buAutoNum type="arabicPeriod"/>
              <a:defRPr/>
            </a:pPr>
            <a:r>
              <a:rPr lang="fa-IR" sz="2000" dirty="0" smtClean="0">
                <a:cs typeface="B Mitra" pitchFamily="2" charset="-78"/>
              </a:rPr>
              <a:t>	</a:t>
            </a:r>
            <a:r>
              <a:rPr lang="ar-SA" sz="2000" dirty="0" smtClean="0">
                <a:cs typeface="B Mitra" pitchFamily="2" charset="-78"/>
              </a:rPr>
              <a:t>بي</a:t>
            </a:r>
            <a:r>
              <a:rPr lang="ar-SA" sz="2000" dirty="0" smtClean="0">
                <a:cs typeface="Arial" charset="0"/>
              </a:rPr>
              <a:t>‌</a:t>
            </a:r>
            <a:r>
              <a:rPr lang="ar-SA" sz="2000" dirty="0" smtClean="0">
                <a:cs typeface="B Mitra" pitchFamily="2" charset="-78"/>
              </a:rPr>
              <a:t>		بيماريها</a:t>
            </a:r>
            <a:r>
              <a:rPr lang="en-US" sz="2000" dirty="0" smtClean="0">
                <a:cs typeface="B Mitra" pitchFamily="2" charset="-78"/>
              </a:rPr>
              <a:t> </a:t>
            </a:r>
            <a:endParaRPr lang="fa-IR" sz="2000" dirty="0" smtClean="0">
              <a:cs typeface="B Mitra" pitchFamily="2" charset="-78"/>
            </a:endParaRPr>
          </a:p>
          <a:p>
            <a:pPr marL="381000" indent="-381000" algn="justLow" rtl="1" eaLnBrk="1" hangingPunct="1">
              <a:lnSpc>
                <a:spcPct val="80000"/>
              </a:lnSpc>
              <a:buFont typeface="Wingdings" pitchFamily="2" charset="2"/>
              <a:buAutoNum type="arabicPeriod"/>
              <a:defRPr/>
            </a:pPr>
            <a:r>
              <a:rPr lang="fa-IR" sz="2000" dirty="0" smtClean="0">
                <a:cs typeface="B Mitra" pitchFamily="2" charset="-78"/>
              </a:rPr>
              <a:t>	تر		ترکیبات شیمیایی و داروها</a:t>
            </a:r>
          </a:p>
          <a:p>
            <a:pPr marL="381000" indent="-381000" algn="justLow" rtl="1" eaLnBrk="1" hangingPunct="1">
              <a:lnSpc>
                <a:spcPct val="80000"/>
              </a:lnSpc>
              <a:buFont typeface="Wingdings" pitchFamily="2" charset="2"/>
              <a:buAutoNum type="arabicPeriod"/>
              <a:defRPr/>
            </a:pPr>
            <a:r>
              <a:rPr lang="fa-IR" sz="2000" dirty="0" smtClean="0">
                <a:cs typeface="B Mitra" pitchFamily="2" charset="-78"/>
              </a:rPr>
              <a:t>	تش		تشخیص	</a:t>
            </a:r>
          </a:p>
          <a:p>
            <a:pPr marL="381000" indent="-381000" algn="justLow" rtl="1" eaLnBrk="1" hangingPunct="1">
              <a:lnSpc>
                <a:spcPct val="80000"/>
              </a:lnSpc>
              <a:buFont typeface="Wingdings" pitchFamily="2" charset="2"/>
              <a:buAutoNum type="arabicPeriod"/>
              <a:defRPr/>
            </a:pPr>
            <a:r>
              <a:rPr lang="fa-IR" sz="2000" dirty="0" smtClean="0">
                <a:cs typeface="B Mitra" pitchFamily="2" charset="-78"/>
              </a:rPr>
              <a:t>	در 		درمان شناسی</a:t>
            </a:r>
          </a:p>
          <a:p>
            <a:pPr marL="381000" indent="-381000" algn="justLow" rtl="1" eaLnBrk="1" hangingPunct="1">
              <a:lnSpc>
                <a:spcPct val="80000"/>
              </a:lnSpc>
              <a:buFont typeface="Wingdings" pitchFamily="2" charset="2"/>
              <a:buAutoNum type="arabicPeriod"/>
              <a:defRPr/>
            </a:pPr>
            <a:r>
              <a:rPr lang="fa-IR" sz="2000" dirty="0" smtClean="0">
                <a:cs typeface="B Mitra" pitchFamily="2" charset="-78"/>
              </a:rPr>
              <a:t>	دن 		دندان پزشکی</a:t>
            </a:r>
          </a:p>
          <a:p>
            <a:pPr marL="381000" indent="-381000" algn="justLow" rtl="1" eaLnBrk="1" hangingPunct="1">
              <a:lnSpc>
                <a:spcPct val="80000"/>
              </a:lnSpc>
              <a:buFont typeface="Wingdings" pitchFamily="2" charset="2"/>
              <a:buAutoNum type="arabicPeriod"/>
              <a:defRPr/>
            </a:pPr>
            <a:r>
              <a:rPr lang="fa-IR" sz="2000" dirty="0" smtClean="0">
                <a:cs typeface="B Mitra" pitchFamily="2" charset="-78"/>
              </a:rPr>
              <a:t>	رو		روانکاوی و روان شناسی</a:t>
            </a:r>
          </a:p>
          <a:p>
            <a:pPr marL="381000" indent="-381000" algn="justLow" rtl="1" eaLnBrk="1" hangingPunct="1">
              <a:lnSpc>
                <a:spcPct val="80000"/>
              </a:lnSpc>
              <a:buFont typeface="Wingdings" pitchFamily="2" charset="2"/>
              <a:buAutoNum type="arabicPeriod"/>
              <a:defRPr/>
            </a:pPr>
            <a:r>
              <a:rPr lang="fa-IR" sz="2000" dirty="0" smtClean="0">
                <a:cs typeface="B Mitra" pitchFamily="2" charset="-78"/>
              </a:rPr>
              <a:t>	عز		علوم زیستی</a:t>
            </a:r>
          </a:p>
          <a:p>
            <a:pPr marL="381000" indent="-381000" algn="justLow" rtl="1" eaLnBrk="1" hangingPunct="1">
              <a:lnSpc>
                <a:spcPct val="80000"/>
              </a:lnSpc>
              <a:buFont typeface="Wingdings" pitchFamily="2" charset="2"/>
              <a:buAutoNum type="arabicPeriod"/>
              <a:defRPr/>
            </a:pPr>
            <a:r>
              <a:rPr lang="fa-IR" sz="2000" dirty="0" smtClean="0">
                <a:cs typeface="B Mitra" pitchFamily="2" charset="-78"/>
              </a:rPr>
              <a:t>	غپ		علوم غیرپزشکی</a:t>
            </a:r>
          </a:p>
          <a:p>
            <a:pPr marL="381000" indent="-381000" algn="justLow" rtl="1" eaLnBrk="1" hangingPunct="1">
              <a:lnSpc>
                <a:spcPct val="80000"/>
              </a:lnSpc>
              <a:buFont typeface="Wingdings" pitchFamily="2" charset="2"/>
              <a:buAutoNum type="arabicPeriod"/>
              <a:defRPr/>
            </a:pPr>
            <a:r>
              <a:rPr lang="fa-IR" sz="2000" dirty="0" smtClean="0">
                <a:cs typeface="B Mitra" pitchFamily="2" charset="-78"/>
              </a:rPr>
              <a:t>	فن 		فنون پزشکی</a:t>
            </a:r>
          </a:p>
          <a:p>
            <a:pPr marL="381000" indent="-381000" algn="justLow" rtl="1" eaLnBrk="1" hangingPunct="1">
              <a:lnSpc>
                <a:spcPct val="80000"/>
              </a:lnSpc>
              <a:buFont typeface="Wingdings" pitchFamily="2" charset="2"/>
              <a:buAutoNum type="arabicPeriod"/>
              <a:defRPr/>
            </a:pPr>
            <a:r>
              <a:rPr lang="fa-IR" sz="2000" dirty="0" smtClean="0">
                <a:cs typeface="B Mitra" pitchFamily="2" charset="-78"/>
              </a:rPr>
              <a:t>	کا		کالبدشناسی</a:t>
            </a:r>
          </a:p>
          <a:p>
            <a:pPr marL="381000" indent="-381000" algn="justLow" rtl="1" eaLnBrk="1" hangingPunct="1">
              <a:lnSpc>
                <a:spcPct val="80000"/>
              </a:lnSpc>
              <a:buFont typeface="Wingdings" pitchFamily="2" charset="2"/>
              <a:buAutoNum type="arabicPeriod"/>
              <a:defRPr/>
            </a:pPr>
            <a:r>
              <a:rPr lang="fa-IR" sz="2000" dirty="0" smtClean="0">
                <a:cs typeface="B Mitra" pitchFamily="2" charset="-78"/>
              </a:rPr>
              <a:t>	گر		گروه ها</a:t>
            </a:r>
          </a:p>
          <a:p>
            <a:pPr marL="381000" indent="-381000" algn="justLow" rtl="1" eaLnBrk="1" hangingPunct="1">
              <a:lnSpc>
                <a:spcPct val="80000"/>
              </a:lnSpc>
              <a:buFont typeface="Wingdings" pitchFamily="2" charset="2"/>
              <a:buAutoNum type="arabicPeriod"/>
              <a:defRPr/>
            </a:pPr>
            <a:r>
              <a:rPr lang="fa-IR" sz="2000" dirty="0" smtClean="0">
                <a:cs typeface="B Mitra" pitchFamily="2" charset="-78"/>
              </a:rPr>
              <a:t>	وس		وسایل و تجهیزات پزشکی</a:t>
            </a: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1132977"/>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784"/>
            <a:ext cx="8229600" cy="4839816"/>
          </a:xfrm>
        </p:spPr>
        <p:txBody>
          <a:bodyPr/>
          <a:lstStyle/>
          <a:p>
            <a:pPr marL="0" indent="0" algn="ctr">
              <a:buNone/>
            </a:pPr>
            <a:endParaRPr lang="fa-IR" sz="3200" dirty="0" smtClean="0">
              <a:solidFill>
                <a:prstClr val="black"/>
              </a:solidFill>
              <a:latin typeface="Calibri"/>
              <a:ea typeface="+mj-ea"/>
              <a:cs typeface="B Titr" pitchFamily="2" charset="-78"/>
            </a:endParaRPr>
          </a:p>
          <a:p>
            <a:pPr marL="0" indent="0" algn="ctr">
              <a:buNone/>
            </a:pPr>
            <a:r>
              <a:rPr lang="fa-IR" sz="3200" dirty="0" smtClean="0">
                <a:solidFill>
                  <a:prstClr val="black"/>
                </a:solidFill>
                <a:latin typeface="Calibri"/>
                <a:ea typeface="+mj-ea"/>
                <a:cs typeface="B Titr" pitchFamily="2" charset="-78"/>
              </a:rPr>
              <a:t>سازماندهي </a:t>
            </a:r>
            <a:r>
              <a:rPr lang="fa-IR" sz="3200" dirty="0">
                <a:solidFill>
                  <a:prstClr val="black"/>
                </a:solidFill>
                <a:latin typeface="Calibri"/>
                <a:ea typeface="+mj-ea"/>
                <a:cs typeface="B Titr" pitchFamily="2" charset="-78"/>
              </a:rPr>
              <a:t>منابع پزشكي </a:t>
            </a:r>
            <a:br>
              <a:rPr lang="fa-IR" sz="3200" dirty="0">
                <a:solidFill>
                  <a:prstClr val="black"/>
                </a:solidFill>
                <a:latin typeface="Calibri"/>
                <a:ea typeface="+mj-ea"/>
                <a:cs typeface="B Titr" pitchFamily="2" charset="-78"/>
              </a:rPr>
            </a:br>
            <a:r>
              <a:rPr lang="fa-IR" sz="3200" dirty="0">
                <a:solidFill>
                  <a:prstClr val="black"/>
                </a:solidFill>
                <a:latin typeface="Calibri"/>
                <a:ea typeface="+mj-ea"/>
                <a:cs typeface="B Titr" pitchFamily="2" charset="-78"/>
              </a:rPr>
              <a:t>(سرعنوان هاي موضوعي پزشكي فارسي ، اصطلاحنامه پزشکی فارسی، </a:t>
            </a:r>
            <a:r>
              <a:rPr lang="en-US" sz="3200" dirty="0" err="1">
                <a:solidFill>
                  <a:prstClr val="black"/>
                </a:solidFill>
                <a:latin typeface="Calibri"/>
                <a:ea typeface="+mj-ea"/>
                <a:cs typeface="B Titr" pitchFamily="2" charset="-78"/>
              </a:rPr>
              <a:t>MeSH</a:t>
            </a:r>
            <a:r>
              <a:rPr lang="en-US" sz="3200" dirty="0">
                <a:solidFill>
                  <a:prstClr val="black"/>
                </a:solidFill>
                <a:latin typeface="Calibri"/>
                <a:ea typeface="+mj-ea"/>
                <a:cs typeface="B Titr" pitchFamily="2" charset="-78"/>
              </a:rPr>
              <a:t>, NLMC</a:t>
            </a:r>
            <a:r>
              <a:rPr lang="fa-IR" sz="3200" dirty="0">
                <a:solidFill>
                  <a:prstClr val="black"/>
                </a:solidFill>
                <a:latin typeface="Calibri"/>
                <a:ea typeface="+mj-ea"/>
                <a:cs typeface="B Titr" pitchFamily="2" charset="-78"/>
              </a:rPr>
              <a:t>)</a:t>
            </a:r>
            <a:endParaRPr lang="en-US" dirty="0"/>
          </a:p>
        </p:txBody>
      </p:sp>
      <p:pic>
        <p:nvPicPr>
          <p:cNvPr id="5"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2171941"/>
      </p:ext>
    </p:extLst>
  </p:cSld>
  <p:clrMapOvr>
    <a:masterClrMapping/>
  </p:clrMapOvr>
  <p:transition spd="med">
    <p:wheel spokes="8"/>
    <p:sndAc>
      <p:stSnd>
        <p:snd r:embed="rId2" name="camera.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algn="r" eaLnBrk="1" hangingPunct="1">
              <a:defRPr/>
            </a:pPr>
            <a:r>
              <a:rPr lang="fa-IR" sz="3600" dirty="0" smtClean="0">
                <a:solidFill>
                  <a:schemeClr val="accent3">
                    <a:lumMod val="75000"/>
                  </a:schemeClr>
                </a:solidFill>
                <a:cs typeface="B Titr" pitchFamily="2" charset="-78"/>
              </a:rPr>
              <a:t>اصطلاحنامه پزشکی فارسی</a:t>
            </a:r>
            <a:r>
              <a:rPr lang="en-US" sz="3600" dirty="0" smtClean="0">
                <a:solidFill>
                  <a:schemeClr val="accent3">
                    <a:lumMod val="75000"/>
                  </a:schemeClr>
                </a:solidFill>
                <a:cs typeface="B Titr" pitchFamily="2" charset="-78"/>
              </a:rPr>
              <a:t/>
            </a:r>
            <a:br>
              <a:rPr lang="en-US" sz="3600" dirty="0" smtClean="0">
                <a:solidFill>
                  <a:schemeClr val="accent3">
                    <a:lumMod val="75000"/>
                  </a:schemeClr>
                </a:solidFill>
                <a:cs typeface="B Titr" pitchFamily="2" charset="-78"/>
              </a:rPr>
            </a:br>
            <a:endParaRPr lang="en-US" sz="3600" dirty="0" smtClean="0">
              <a:solidFill>
                <a:schemeClr val="accent3">
                  <a:lumMod val="75000"/>
                </a:schemeClr>
              </a:solidFill>
              <a:cs typeface="B Titr" pitchFamily="2" charset="-78"/>
            </a:endParaRPr>
          </a:p>
        </p:txBody>
      </p:sp>
      <p:sp>
        <p:nvSpPr>
          <p:cNvPr id="186371" name="Rectangle 3"/>
          <p:cNvSpPr>
            <a:spLocks noGrp="1" noChangeArrowheads="1"/>
          </p:cNvSpPr>
          <p:nvPr>
            <p:ph type="body" idx="4294967295"/>
          </p:nvPr>
        </p:nvSpPr>
        <p:spPr>
          <a:xfrm>
            <a:off x="0" y="1600200"/>
            <a:ext cx="8229600" cy="4525963"/>
          </a:xfrm>
        </p:spPr>
        <p:txBody>
          <a:bodyPr/>
          <a:lstStyle/>
          <a:p>
            <a:pPr rtl="1" eaLnBrk="1" hangingPunct="1">
              <a:defRPr/>
            </a:pPr>
            <a:r>
              <a:rPr lang="fa-IR" sz="2800" b="1" dirty="0" smtClean="0">
                <a:solidFill>
                  <a:schemeClr val="accent3">
                    <a:lumMod val="75000"/>
                  </a:schemeClr>
                </a:solidFill>
                <a:cs typeface="B Mitra" pitchFamily="2" charset="-78"/>
              </a:rPr>
              <a:t>نمونه ای از یک مدخل اصطلاحنامه در نمایه الفبایی</a:t>
            </a:r>
          </a:p>
          <a:p>
            <a:pPr rtl="1" eaLnBrk="1" hangingPunct="1">
              <a:buFont typeface="Wingdings" pitchFamily="2" charset="2"/>
              <a:buNone/>
              <a:defRPr/>
            </a:pPr>
            <a:endParaRPr lang="en-US" dirty="0" smtClean="0">
              <a:solidFill>
                <a:schemeClr val="accent3">
                  <a:lumMod val="75000"/>
                </a:schemeClr>
              </a:solidFill>
              <a:cs typeface="B Mitra" pitchFamily="2" charset="-78"/>
            </a:endParaRPr>
          </a:p>
        </p:txBody>
      </p:sp>
      <p:pic>
        <p:nvPicPr>
          <p:cNvPr id="21508" name="Picture 15" descr="Alphebetic"/>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3850" y="2133600"/>
            <a:ext cx="8351838" cy="4724400"/>
          </a:xfrm>
          <a:noFill/>
          <a:extLst>
            <a:ext uri="{909E8E84-426E-40DD-AFC4-6F175D3DCCD1}">
              <a14:hiddenFill xmlns:a14="http://schemas.microsoft.com/office/drawing/2010/main">
                <a:solidFill>
                  <a:srgbClr val="FFFFFF"/>
                </a:solidFill>
              </a14:hiddenFill>
            </a:ext>
          </a:extLst>
        </p:spPr>
      </p:pic>
      <p:pic>
        <p:nvPicPr>
          <p:cNvPr id="5" name="Picture 2" descr="DANESHga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7706765"/>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idx="4294967295"/>
          </p:nvPr>
        </p:nvSpPr>
        <p:spPr>
          <a:xfrm>
            <a:off x="0" y="277813"/>
            <a:ext cx="8229600" cy="1139825"/>
          </a:xfrm>
        </p:spPr>
        <p:txBody>
          <a:bodyPr/>
          <a:lstStyle/>
          <a:p>
            <a:pPr algn="r" eaLnBrk="1" hangingPunct="1">
              <a:defRPr/>
            </a:pPr>
            <a:r>
              <a:rPr lang="fa-IR" sz="3600" dirty="0" smtClean="0">
                <a:solidFill>
                  <a:schemeClr val="accent3">
                    <a:lumMod val="75000"/>
                  </a:schemeClr>
                </a:solidFill>
                <a:cs typeface="B Titr" pitchFamily="2" charset="-78"/>
              </a:rPr>
              <a:t>اصطلاحنامه پزشکی فارسی</a:t>
            </a:r>
            <a:endParaRPr lang="en-US" sz="3600" dirty="0" smtClean="0">
              <a:solidFill>
                <a:schemeClr val="accent3">
                  <a:lumMod val="75000"/>
                </a:schemeClr>
              </a:solidFill>
              <a:cs typeface="B Titr" pitchFamily="2" charset="-78"/>
            </a:endParaRPr>
          </a:p>
        </p:txBody>
      </p:sp>
      <p:sp>
        <p:nvSpPr>
          <p:cNvPr id="187395" name="Rectangle 3"/>
          <p:cNvSpPr>
            <a:spLocks noGrp="1" noChangeArrowheads="1"/>
          </p:cNvSpPr>
          <p:nvPr>
            <p:ph type="body" idx="4294967295"/>
          </p:nvPr>
        </p:nvSpPr>
        <p:spPr>
          <a:xfrm>
            <a:off x="9879" y="1556792"/>
            <a:ext cx="8229600" cy="4525963"/>
          </a:xfrm>
        </p:spPr>
        <p:txBody>
          <a:bodyPr/>
          <a:lstStyle/>
          <a:p>
            <a:pPr rtl="1" eaLnBrk="1" hangingPunct="1">
              <a:defRPr/>
            </a:pPr>
            <a:r>
              <a:rPr lang="fa-IR" sz="2800" b="1" dirty="0" smtClean="0">
                <a:solidFill>
                  <a:schemeClr val="accent3">
                    <a:lumMod val="75000"/>
                  </a:schemeClr>
                </a:solidFill>
                <a:cs typeface="B Mitra" pitchFamily="2" charset="-78"/>
              </a:rPr>
              <a:t>نمونه ای از یک مدخل اصطلاحنامه در نمایه درختی</a:t>
            </a:r>
          </a:p>
          <a:p>
            <a:pPr rtl="1" eaLnBrk="1" hangingPunct="1">
              <a:buFont typeface="Wingdings" pitchFamily="2" charset="2"/>
              <a:buNone/>
              <a:defRPr/>
            </a:pPr>
            <a:endParaRPr lang="en-US" dirty="0" smtClean="0">
              <a:solidFill>
                <a:schemeClr val="accent3">
                  <a:lumMod val="75000"/>
                </a:schemeClr>
              </a:solidFill>
              <a:cs typeface="B Mitra" pitchFamily="2" charset="-78"/>
            </a:endParaRPr>
          </a:p>
        </p:txBody>
      </p:sp>
      <p:pic>
        <p:nvPicPr>
          <p:cNvPr id="22532" name="Picture 8" descr="Tree persian 4"/>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500063" y="2276475"/>
            <a:ext cx="7848600" cy="4581525"/>
          </a:xfrm>
          <a:noFill/>
          <a:extLst>
            <a:ext uri="{909E8E84-426E-40DD-AFC4-6F175D3DCCD1}">
              <a14:hiddenFill xmlns:a14="http://schemas.microsoft.com/office/drawing/2010/main">
                <a:solidFill>
                  <a:srgbClr val="FFFFFF"/>
                </a:solidFill>
              </a14:hiddenFill>
            </a:ext>
          </a:extLst>
        </p:spPr>
      </p:pic>
      <p:pic>
        <p:nvPicPr>
          <p:cNvPr id="5" name="Picture 2" descr="DANESHga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6075382"/>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idx="4294967295"/>
          </p:nvPr>
        </p:nvSpPr>
        <p:spPr>
          <a:xfrm>
            <a:off x="0" y="277813"/>
            <a:ext cx="8229600" cy="1139825"/>
          </a:xfrm>
        </p:spPr>
        <p:txBody>
          <a:bodyPr/>
          <a:lstStyle/>
          <a:p>
            <a:pPr algn="r" eaLnBrk="1" hangingPunct="1">
              <a:defRPr/>
            </a:pPr>
            <a:r>
              <a:rPr lang="fa-IR" sz="3600" dirty="0" smtClean="0">
                <a:solidFill>
                  <a:schemeClr val="accent3">
                    <a:lumMod val="75000"/>
                  </a:schemeClr>
                </a:solidFill>
                <a:cs typeface="B Titr" pitchFamily="2" charset="-78"/>
              </a:rPr>
              <a:t>اصطلاحنامه پزشکی فارسی</a:t>
            </a:r>
            <a:endParaRPr lang="en-US" sz="3600" dirty="0" smtClean="0">
              <a:solidFill>
                <a:schemeClr val="accent3">
                  <a:lumMod val="75000"/>
                </a:schemeClr>
              </a:solidFill>
              <a:cs typeface="B Titr" pitchFamily="2" charset="-78"/>
            </a:endParaRPr>
          </a:p>
        </p:txBody>
      </p:sp>
      <p:sp>
        <p:nvSpPr>
          <p:cNvPr id="187395" name="Rectangle 3"/>
          <p:cNvSpPr>
            <a:spLocks noGrp="1" noChangeArrowheads="1"/>
          </p:cNvSpPr>
          <p:nvPr>
            <p:ph type="body" idx="4294967295"/>
          </p:nvPr>
        </p:nvSpPr>
        <p:spPr>
          <a:xfrm>
            <a:off x="0" y="1600200"/>
            <a:ext cx="8229600" cy="4525963"/>
          </a:xfrm>
        </p:spPr>
        <p:txBody>
          <a:bodyPr/>
          <a:lstStyle/>
          <a:p>
            <a:pPr marL="0" indent="0" rtl="1" eaLnBrk="1" hangingPunct="1">
              <a:buNone/>
              <a:defRPr/>
            </a:pPr>
            <a:r>
              <a:rPr lang="fa-IR" sz="2800" b="1" dirty="0" smtClean="0">
                <a:solidFill>
                  <a:schemeClr val="accent3">
                    <a:lumMod val="75000"/>
                  </a:schemeClr>
                </a:solidFill>
                <a:cs typeface="B Mitra" pitchFamily="2" charset="-78"/>
              </a:rPr>
              <a:t>نمونه ای از یک مدخل اصطلاحنامه در نمایه درختی</a:t>
            </a:r>
          </a:p>
          <a:p>
            <a:pPr rtl="1" eaLnBrk="1" hangingPunct="1">
              <a:buFont typeface="Wingdings" pitchFamily="2" charset="2"/>
              <a:buNone/>
              <a:defRPr/>
            </a:pPr>
            <a:endParaRPr lang="en-US" dirty="0" smtClean="0">
              <a:solidFill>
                <a:schemeClr val="accent3">
                  <a:lumMod val="75000"/>
                </a:schemeClr>
              </a:solidFill>
              <a:cs typeface="B Mitra" pitchFamily="2" charset="-78"/>
            </a:endParaRPr>
          </a:p>
        </p:txBody>
      </p:sp>
      <p:pic>
        <p:nvPicPr>
          <p:cNvPr id="22532" name="Picture 8" descr="Tree persian 4"/>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500063" y="2276475"/>
            <a:ext cx="7848600" cy="4581525"/>
          </a:xfrm>
          <a:noFill/>
          <a:extLst>
            <a:ext uri="{909E8E84-426E-40DD-AFC4-6F175D3DCCD1}">
              <a14:hiddenFill xmlns:a14="http://schemas.microsoft.com/office/drawing/2010/main">
                <a:solidFill>
                  <a:srgbClr val="FFFFFF"/>
                </a:solidFill>
              </a14:hiddenFill>
            </a:ext>
          </a:extLst>
        </p:spPr>
      </p:pic>
      <p:pic>
        <p:nvPicPr>
          <p:cNvPr id="5" name="Picture 2" descr="DANESHga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9611691"/>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3"/>
          <p:cNvSpPr>
            <a:spLocks noGrp="1" noChangeArrowheads="1"/>
          </p:cNvSpPr>
          <p:nvPr>
            <p:ph type="body" idx="4294967295"/>
          </p:nvPr>
        </p:nvSpPr>
        <p:spPr>
          <a:xfrm>
            <a:off x="0" y="1600200"/>
            <a:ext cx="8229600" cy="4525963"/>
          </a:xfrm>
        </p:spPr>
        <p:txBody>
          <a:bodyPr/>
          <a:lstStyle/>
          <a:p>
            <a:pPr rtl="1" eaLnBrk="1" hangingPunct="1">
              <a:defRPr/>
            </a:pPr>
            <a:r>
              <a:rPr lang="fa-IR" sz="2800" b="1" smtClean="0">
                <a:solidFill>
                  <a:schemeClr val="accent3">
                    <a:lumMod val="75000"/>
                  </a:schemeClr>
                </a:solidFill>
                <a:cs typeface="B Mitra" pitchFamily="2" charset="-78"/>
              </a:rPr>
              <a:t>نمونه ای از یک مدخل اصطلاحنامه در نمایه گردشی</a:t>
            </a:r>
          </a:p>
          <a:p>
            <a:pPr rtl="1" eaLnBrk="1" hangingPunct="1">
              <a:buFont typeface="Wingdings" pitchFamily="2" charset="2"/>
              <a:buNone/>
              <a:defRPr/>
            </a:pPr>
            <a:endParaRPr lang="en-US" smtClean="0">
              <a:solidFill>
                <a:schemeClr val="accent3">
                  <a:lumMod val="75000"/>
                </a:schemeClr>
              </a:solidFill>
              <a:cs typeface="B Mitra" pitchFamily="2" charset="-78"/>
            </a:endParaRPr>
          </a:p>
        </p:txBody>
      </p:sp>
      <p:pic>
        <p:nvPicPr>
          <p:cNvPr id="23556" name="Picture 5" descr="Permuted persian"/>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900113" y="2205038"/>
            <a:ext cx="7200900" cy="4652962"/>
          </a:xfrm>
          <a:noFill/>
          <a:extLst>
            <a:ext uri="{909E8E84-426E-40DD-AFC4-6F175D3DCCD1}">
              <a14:hiddenFill xmlns:a14="http://schemas.microsoft.com/office/drawing/2010/main">
                <a:solidFill>
                  <a:srgbClr val="FFFFFF"/>
                </a:solidFill>
              </a14:hiddenFill>
            </a:ext>
          </a:extLst>
        </p:spPr>
      </p:pic>
      <p:pic>
        <p:nvPicPr>
          <p:cNvPr id="5" name="Picture 2" descr="DANESHga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8157320"/>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7" name="Rectangle 3"/>
          <p:cNvSpPr>
            <a:spLocks noGrp="1" noChangeArrowheads="1"/>
          </p:cNvSpPr>
          <p:nvPr>
            <p:ph type="body" idx="1"/>
          </p:nvPr>
        </p:nvSpPr>
        <p:spPr>
          <a:xfrm>
            <a:off x="457200" y="1003110"/>
            <a:ext cx="8229600" cy="5321490"/>
          </a:xfrm>
        </p:spPr>
        <p:txBody>
          <a:bodyPr>
            <a:normAutofit/>
          </a:bodyPr>
          <a:lstStyle/>
          <a:p>
            <a:pPr marL="0" indent="0" algn="r" rtl="1" eaLnBrk="1" hangingPunct="1">
              <a:lnSpc>
                <a:spcPct val="80000"/>
              </a:lnSpc>
              <a:buNone/>
              <a:defRPr/>
            </a:pPr>
            <a:r>
              <a:rPr lang="fa-IR" sz="3200" b="1" dirty="0">
                <a:cs typeface="B Titr" pitchFamily="2" charset="-78"/>
              </a:rPr>
              <a:t>ر</a:t>
            </a:r>
            <a:r>
              <a:rPr lang="ar-SA" sz="3200" b="1" dirty="0" smtClean="0">
                <a:cs typeface="B Titr" pitchFamily="2" charset="-78"/>
              </a:rPr>
              <a:t>وش‌ استفاده‌</a:t>
            </a:r>
          </a:p>
          <a:p>
            <a:pPr marL="609600" indent="-609600" algn="r" rtl="1" eaLnBrk="1" hangingPunct="1">
              <a:lnSpc>
                <a:spcPct val="80000"/>
              </a:lnSpc>
              <a:buFont typeface="Wingdings" pitchFamily="2" charset="2"/>
              <a:buAutoNum type="arabicPeriod"/>
              <a:defRPr/>
            </a:pPr>
            <a:r>
              <a:rPr lang="ar-SA" sz="1800" dirty="0" smtClean="0">
                <a:cs typeface="B Mitra" pitchFamily="2" charset="-78"/>
              </a:rPr>
              <a:t>فهرست</a:t>
            </a:r>
            <a:r>
              <a:rPr lang="ar-SA" sz="1800" dirty="0" smtClean="0">
                <a:cs typeface="Arial" charset="0"/>
              </a:rPr>
              <a:t>‌</a:t>
            </a:r>
            <a:r>
              <a:rPr lang="ar-SA" sz="1800" dirty="0" smtClean="0">
                <a:cs typeface="B Mitra" pitchFamily="2" charset="-78"/>
              </a:rPr>
              <a:t> الفبايي</a:t>
            </a:r>
            <a:r>
              <a:rPr lang="ar-SA" sz="1800" dirty="0" smtClean="0">
                <a:cs typeface="Arial" charset="0"/>
              </a:rPr>
              <a:t>‌</a:t>
            </a:r>
            <a:endParaRPr lang="ar-SA" sz="1800" dirty="0" smtClean="0">
              <a:cs typeface="B Mitra" pitchFamily="2" charset="-78"/>
            </a:endParaRPr>
          </a:p>
          <a:p>
            <a:pPr marL="609600" indent="-609600" algn="r" rtl="1" eaLnBrk="1" hangingPunct="1">
              <a:lnSpc>
                <a:spcPct val="80000"/>
              </a:lnSpc>
              <a:buFont typeface="Wingdings" pitchFamily="2" charset="2"/>
              <a:buNone/>
              <a:defRPr/>
            </a:pPr>
            <a:r>
              <a:rPr lang="ar-SA" sz="1800" dirty="0" smtClean="0">
                <a:cs typeface="B Mitra" pitchFamily="2" charset="-78"/>
              </a:rPr>
              <a:t>		الف</a:t>
            </a:r>
            <a:r>
              <a:rPr lang="ar-SA" sz="1800" dirty="0" smtClean="0">
                <a:cs typeface="Arial" charset="0"/>
              </a:rPr>
              <a:t>‌</a:t>
            </a:r>
            <a:r>
              <a:rPr lang="ar-SA" sz="1800" dirty="0" smtClean="0">
                <a:cs typeface="B Mitra" pitchFamily="2" charset="-78"/>
              </a:rPr>
              <a:t>. پس</a:t>
            </a:r>
            <a:r>
              <a:rPr lang="ar-SA" sz="1800" dirty="0" smtClean="0">
                <a:cs typeface="Arial" charset="0"/>
              </a:rPr>
              <a:t>‌</a:t>
            </a:r>
            <a:r>
              <a:rPr lang="ar-SA" sz="1800" dirty="0" smtClean="0">
                <a:cs typeface="B Mitra" pitchFamily="2" charset="-78"/>
              </a:rPr>
              <a:t> از تشخيص</a:t>
            </a:r>
            <a:r>
              <a:rPr lang="ar-SA" sz="1800" dirty="0" smtClean="0">
                <a:cs typeface="Arial" charset="0"/>
              </a:rPr>
              <a:t>‌</a:t>
            </a:r>
            <a:r>
              <a:rPr lang="ar-SA" sz="1800" dirty="0" smtClean="0">
                <a:cs typeface="B Mitra" pitchFamily="2" charset="-78"/>
              </a:rPr>
              <a:t> موضوع</a:t>
            </a:r>
            <a:r>
              <a:rPr lang="ar-SA" sz="1800" dirty="0" smtClean="0">
                <a:cs typeface="Arial" charset="0"/>
              </a:rPr>
              <a:t>‌</a:t>
            </a:r>
            <a:r>
              <a:rPr lang="fa-IR" sz="1800" dirty="0" smtClean="0">
                <a:cs typeface="Arial" charset="0"/>
              </a:rPr>
              <a:t>،</a:t>
            </a:r>
            <a:r>
              <a:rPr lang="ar-SA" sz="1800" dirty="0" smtClean="0">
                <a:cs typeface="B Mitra" pitchFamily="2" charset="-78"/>
              </a:rPr>
              <a:t> مناسبترين</a:t>
            </a:r>
            <a:r>
              <a:rPr lang="ar-SA" sz="1800" dirty="0" smtClean="0">
                <a:cs typeface="Arial" charset="0"/>
              </a:rPr>
              <a:t>‌</a:t>
            </a:r>
            <a:r>
              <a:rPr lang="ar-SA" sz="1800" dirty="0" smtClean="0">
                <a:cs typeface="B Mitra" pitchFamily="2" charset="-78"/>
              </a:rPr>
              <a:t> اصطلاح</a:t>
            </a:r>
            <a:r>
              <a:rPr lang="ar-SA" sz="1800" dirty="0" smtClean="0">
                <a:cs typeface="Arial" charset="0"/>
              </a:rPr>
              <a:t>‌</a:t>
            </a:r>
            <a:r>
              <a:rPr lang="ar-SA" sz="1800" dirty="0" smtClean="0">
                <a:cs typeface="B Mitra" pitchFamily="2" charset="-78"/>
              </a:rPr>
              <a:t> را انتخاب</a:t>
            </a:r>
            <a:r>
              <a:rPr lang="ar-SA" sz="1800" dirty="0" smtClean="0">
                <a:cs typeface="Arial" charset="0"/>
              </a:rPr>
              <a:t>‌</a:t>
            </a:r>
            <a:r>
              <a:rPr lang="ar-SA" sz="1800" dirty="0" smtClean="0">
                <a:cs typeface="B Mitra" pitchFamily="2" charset="-78"/>
              </a:rPr>
              <a:t> </a:t>
            </a:r>
            <a:r>
              <a:rPr lang="fa-IR" sz="1800" dirty="0" smtClean="0">
                <a:cs typeface="B Mitra" pitchFamily="2" charset="-78"/>
              </a:rPr>
              <a:t>می </a:t>
            </a:r>
            <a:r>
              <a:rPr lang="ar-SA" sz="1800" dirty="0" smtClean="0">
                <a:cs typeface="B Mitra" pitchFamily="2" charset="-78"/>
              </a:rPr>
              <a:t>كنيم</a:t>
            </a:r>
            <a:r>
              <a:rPr lang="ar-SA" sz="1800" dirty="0" smtClean="0">
                <a:cs typeface="Arial" charset="0"/>
              </a:rPr>
              <a:t>‌</a:t>
            </a:r>
            <a:r>
              <a:rPr lang="ar-SA" sz="1800" dirty="0" smtClean="0">
                <a:cs typeface="B Mitra" pitchFamily="2" charset="-78"/>
              </a:rPr>
              <a:t>.</a:t>
            </a:r>
          </a:p>
          <a:p>
            <a:pPr marL="609600" indent="-609600" algn="r" rtl="1" eaLnBrk="1" hangingPunct="1">
              <a:lnSpc>
                <a:spcPct val="80000"/>
              </a:lnSpc>
              <a:buFont typeface="Wingdings" pitchFamily="2" charset="2"/>
              <a:buNone/>
              <a:defRPr/>
            </a:pPr>
            <a:r>
              <a:rPr lang="ar-SA" sz="1800" dirty="0" smtClean="0">
                <a:cs typeface="B Mitra" pitchFamily="2" charset="-78"/>
              </a:rPr>
              <a:t>		ب</a:t>
            </a:r>
            <a:r>
              <a:rPr lang="ar-SA" sz="1800" dirty="0" smtClean="0">
                <a:cs typeface="Arial" charset="0"/>
              </a:rPr>
              <a:t>‌</a:t>
            </a:r>
            <a:r>
              <a:rPr lang="ar-SA" sz="1800" dirty="0" smtClean="0">
                <a:cs typeface="B Mitra" pitchFamily="2" charset="-78"/>
              </a:rPr>
              <a:t>. از طريق</a:t>
            </a:r>
            <a:r>
              <a:rPr lang="ar-SA" sz="1800" dirty="0" smtClean="0">
                <a:cs typeface="Arial" charset="0"/>
              </a:rPr>
              <a:t>‌</a:t>
            </a:r>
            <a:r>
              <a:rPr lang="ar-SA" sz="1800" dirty="0" smtClean="0">
                <a:cs typeface="B Mitra" pitchFamily="2" charset="-78"/>
              </a:rPr>
              <a:t> يادداشتهاي</a:t>
            </a:r>
            <a:r>
              <a:rPr lang="ar-SA" sz="1800" dirty="0" smtClean="0">
                <a:cs typeface="Arial" charset="0"/>
              </a:rPr>
              <a:t>‌</a:t>
            </a:r>
            <a:r>
              <a:rPr lang="ar-SA" sz="1800" dirty="0" smtClean="0">
                <a:cs typeface="B Mitra" pitchFamily="2" charset="-78"/>
              </a:rPr>
              <a:t> توضيحي</a:t>
            </a:r>
            <a:r>
              <a:rPr lang="ar-SA" sz="1800" dirty="0" smtClean="0">
                <a:cs typeface="Arial" charset="0"/>
              </a:rPr>
              <a:t>‌</a:t>
            </a:r>
            <a:r>
              <a:rPr lang="ar-SA" sz="1800" dirty="0" smtClean="0">
                <a:cs typeface="B Mitra" pitchFamily="2" charset="-78"/>
              </a:rPr>
              <a:t> به</a:t>
            </a:r>
            <a:r>
              <a:rPr lang="ar-SA" sz="1800" dirty="0" smtClean="0">
                <a:cs typeface="Arial" charset="0"/>
              </a:rPr>
              <a:t>‌</a:t>
            </a:r>
            <a:r>
              <a:rPr lang="ar-SA" sz="1800" dirty="0" smtClean="0">
                <a:cs typeface="B Mitra" pitchFamily="2" charset="-78"/>
              </a:rPr>
              <a:t> نكات</a:t>
            </a:r>
            <a:r>
              <a:rPr lang="ar-SA" sz="1800" dirty="0" smtClean="0">
                <a:cs typeface="Arial" charset="0"/>
              </a:rPr>
              <a:t>‌</a:t>
            </a:r>
            <a:r>
              <a:rPr lang="ar-SA" sz="1800" dirty="0" smtClean="0">
                <a:cs typeface="B Mitra" pitchFamily="2" charset="-78"/>
              </a:rPr>
              <a:t> فني</a:t>
            </a:r>
            <a:r>
              <a:rPr lang="ar-SA" sz="1800" dirty="0" smtClean="0">
                <a:cs typeface="Arial" charset="0"/>
              </a:rPr>
              <a:t>‌</a:t>
            </a:r>
            <a:r>
              <a:rPr lang="ar-SA" sz="1800" dirty="0" smtClean="0">
                <a:cs typeface="B Mitra" pitchFamily="2" charset="-78"/>
              </a:rPr>
              <a:t> در مورد سرعنوان</a:t>
            </a:r>
            <a:r>
              <a:rPr lang="ar-SA" sz="1800" dirty="0" smtClean="0">
                <a:cs typeface="Arial" charset="0"/>
              </a:rPr>
              <a:t>‌</a:t>
            </a:r>
            <a:r>
              <a:rPr lang="ar-SA" sz="1800" dirty="0" smtClean="0">
                <a:cs typeface="B Mitra" pitchFamily="2" charset="-78"/>
              </a:rPr>
              <a:t>ها مي</a:t>
            </a:r>
            <a:r>
              <a:rPr lang="ar-SA" sz="1800" dirty="0" smtClean="0">
                <a:cs typeface="Arial" charset="0"/>
              </a:rPr>
              <a:t>‌</a:t>
            </a:r>
            <a:r>
              <a:rPr lang="ar-SA" sz="1800" dirty="0" smtClean="0">
                <a:cs typeface="B Mitra" pitchFamily="2" charset="-78"/>
              </a:rPr>
              <a:t>رسيم</a:t>
            </a:r>
            <a:r>
              <a:rPr lang="ar-SA" sz="1800" dirty="0" smtClean="0">
                <a:cs typeface="Arial" charset="0"/>
              </a:rPr>
              <a:t>‌</a:t>
            </a:r>
            <a:r>
              <a:rPr lang="ar-SA" sz="1800" dirty="0" smtClean="0">
                <a:cs typeface="B Mitra" pitchFamily="2" charset="-78"/>
              </a:rPr>
              <a:t>.</a:t>
            </a:r>
          </a:p>
          <a:p>
            <a:pPr marL="609600" indent="-609600" algn="r" rtl="1" eaLnBrk="1" hangingPunct="1">
              <a:lnSpc>
                <a:spcPct val="80000"/>
              </a:lnSpc>
              <a:buFont typeface="Wingdings" pitchFamily="2" charset="2"/>
              <a:buNone/>
              <a:defRPr/>
            </a:pPr>
            <a:r>
              <a:rPr lang="ar-SA" sz="1800" dirty="0" smtClean="0">
                <a:cs typeface="B Mitra" pitchFamily="2" charset="-78"/>
              </a:rPr>
              <a:t>		ج</a:t>
            </a:r>
            <a:r>
              <a:rPr lang="ar-SA" sz="1800" dirty="0" smtClean="0">
                <a:cs typeface="Arial" charset="0"/>
              </a:rPr>
              <a:t>‌</a:t>
            </a:r>
            <a:r>
              <a:rPr lang="ar-SA" sz="1800" dirty="0" smtClean="0">
                <a:cs typeface="B Mitra" pitchFamily="2" charset="-78"/>
              </a:rPr>
              <a:t>. براي</a:t>
            </a:r>
            <a:r>
              <a:rPr lang="ar-SA" sz="1800" dirty="0" smtClean="0">
                <a:cs typeface="Arial" charset="0"/>
              </a:rPr>
              <a:t>‌</a:t>
            </a:r>
            <a:r>
              <a:rPr lang="ar-SA" sz="1800" dirty="0" smtClean="0">
                <a:cs typeface="B Mitra" pitchFamily="2" charset="-78"/>
              </a:rPr>
              <a:t> تشخيص</a:t>
            </a:r>
            <a:r>
              <a:rPr lang="ar-SA" sz="1800" dirty="0" smtClean="0">
                <a:cs typeface="Arial" charset="0"/>
              </a:rPr>
              <a:t>‌</a:t>
            </a:r>
            <a:r>
              <a:rPr lang="ar-SA" sz="1800" dirty="0" smtClean="0">
                <a:cs typeface="B Mitra" pitchFamily="2" charset="-78"/>
              </a:rPr>
              <a:t> اينكه</a:t>
            </a:r>
            <a:r>
              <a:rPr lang="ar-SA" sz="1800" dirty="0" smtClean="0">
                <a:cs typeface="Arial" charset="0"/>
              </a:rPr>
              <a:t>‌</a:t>
            </a:r>
            <a:r>
              <a:rPr lang="ar-SA" sz="1800" dirty="0" smtClean="0">
                <a:cs typeface="B Mitra" pitchFamily="2" charset="-78"/>
              </a:rPr>
              <a:t> سرعنوان</a:t>
            </a:r>
            <a:r>
              <a:rPr lang="ar-SA" sz="1800" dirty="0" smtClean="0">
                <a:cs typeface="Arial" charset="0"/>
              </a:rPr>
              <a:t>‌</a:t>
            </a:r>
            <a:r>
              <a:rPr lang="ar-SA" sz="1800" dirty="0" smtClean="0">
                <a:cs typeface="B Mitra" pitchFamily="2" charset="-78"/>
              </a:rPr>
              <a:t> در كدام</a:t>
            </a:r>
            <a:r>
              <a:rPr lang="ar-SA" sz="1800" dirty="0" smtClean="0">
                <a:cs typeface="Arial" charset="0"/>
              </a:rPr>
              <a:t>‌</a:t>
            </a:r>
            <a:r>
              <a:rPr lang="ar-SA" sz="1800" dirty="0" smtClean="0">
                <a:cs typeface="B Mitra" pitchFamily="2" charset="-78"/>
              </a:rPr>
              <a:t> مقوله</a:t>
            </a:r>
            <a:r>
              <a:rPr lang="ar-SA" sz="1800" dirty="0" smtClean="0">
                <a:cs typeface="Arial" charset="0"/>
              </a:rPr>
              <a:t>‌</a:t>
            </a:r>
            <a:r>
              <a:rPr lang="ar-SA" sz="1800" dirty="0" smtClean="0">
                <a:cs typeface="B Mitra" pitchFamily="2" charset="-78"/>
              </a:rPr>
              <a:t> فهرست</a:t>
            </a:r>
            <a:r>
              <a:rPr lang="ar-SA" sz="1800" dirty="0" smtClean="0">
                <a:cs typeface="Arial" charset="0"/>
              </a:rPr>
              <a:t>‌</a:t>
            </a:r>
            <a:r>
              <a:rPr lang="ar-SA" sz="1800" dirty="0" smtClean="0">
                <a:cs typeface="B Mitra" pitchFamily="2" charset="-78"/>
              </a:rPr>
              <a:t> درختي</a:t>
            </a:r>
            <a:r>
              <a:rPr lang="ar-SA" sz="1800" dirty="0" smtClean="0">
                <a:cs typeface="Arial" charset="0"/>
              </a:rPr>
              <a:t>‌</a:t>
            </a:r>
            <a:r>
              <a:rPr lang="ar-SA" sz="1800" dirty="0" smtClean="0">
                <a:cs typeface="B Mitra" pitchFamily="2" charset="-78"/>
              </a:rPr>
              <a:t> قرار مي</a:t>
            </a:r>
            <a:r>
              <a:rPr lang="ar-SA" sz="1800" dirty="0" smtClean="0">
                <a:cs typeface="Arial" charset="0"/>
              </a:rPr>
              <a:t>‌</a:t>
            </a:r>
            <a:r>
              <a:rPr lang="ar-SA" sz="1800" dirty="0" smtClean="0">
                <a:cs typeface="B Mitra" pitchFamily="2" charset="-78"/>
              </a:rPr>
              <a:t>گيرد از شماره</a:t>
            </a:r>
            <a:r>
              <a:rPr lang="ar-SA" sz="1800" dirty="0" smtClean="0">
                <a:cs typeface="Arial" charset="0"/>
              </a:rPr>
              <a:t>‌</a:t>
            </a:r>
            <a:r>
              <a:rPr lang="ar-SA" sz="1800" dirty="0" smtClean="0">
                <a:cs typeface="B Mitra" pitchFamily="2" charset="-78"/>
              </a:rPr>
              <a:t>ها استفاده</a:t>
            </a:r>
            <a:r>
              <a:rPr lang="ar-SA" sz="1800" dirty="0" smtClean="0">
                <a:cs typeface="Arial" charset="0"/>
              </a:rPr>
              <a:t>‌</a:t>
            </a:r>
            <a:r>
              <a:rPr lang="ar-SA" sz="1800" dirty="0" smtClean="0">
                <a:cs typeface="B Mitra" pitchFamily="2" charset="-78"/>
              </a:rPr>
              <a:t> مي</a:t>
            </a:r>
            <a:r>
              <a:rPr lang="ar-SA" sz="1800" dirty="0" smtClean="0">
                <a:cs typeface="Arial" charset="0"/>
              </a:rPr>
              <a:t>‌</a:t>
            </a:r>
            <a:r>
              <a:rPr lang="ar-SA" sz="1800" dirty="0" smtClean="0">
                <a:cs typeface="B Mitra" pitchFamily="2" charset="-78"/>
              </a:rPr>
              <a:t>كنيم</a:t>
            </a:r>
            <a:r>
              <a:rPr lang="ar-SA" sz="1800" dirty="0" smtClean="0">
                <a:cs typeface="Arial" charset="0"/>
              </a:rPr>
              <a:t>‌</a:t>
            </a:r>
            <a:r>
              <a:rPr lang="ar-SA" sz="1800" dirty="0" smtClean="0">
                <a:cs typeface="B Mitra" pitchFamily="2" charset="-78"/>
              </a:rPr>
              <a:t>.</a:t>
            </a:r>
            <a:endParaRPr lang="fa-IR" sz="1800" dirty="0" smtClean="0">
              <a:cs typeface="B Mitra" pitchFamily="2" charset="-78"/>
            </a:endParaRPr>
          </a:p>
          <a:p>
            <a:pPr marL="609600" indent="-609600" algn="r" rtl="1" eaLnBrk="1" hangingPunct="1">
              <a:lnSpc>
                <a:spcPct val="80000"/>
              </a:lnSpc>
              <a:buFont typeface="Wingdings" pitchFamily="2" charset="2"/>
              <a:buNone/>
              <a:defRPr/>
            </a:pPr>
            <a:endParaRPr lang="ar-SA" sz="1800" dirty="0" smtClean="0">
              <a:cs typeface="B Mitra" pitchFamily="2" charset="-78"/>
            </a:endParaRPr>
          </a:p>
          <a:p>
            <a:pPr marL="609600" indent="-609600" algn="r" rtl="1" eaLnBrk="1" hangingPunct="1">
              <a:lnSpc>
                <a:spcPct val="80000"/>
              </a:lnSpc>
              <a:buFont typeface="Wingdings" pitchFamily="2" charset="2"/>
              <a:buAutoNum type="arabicPeriod" startAt="2"/>
              <a:defRPr/>
            </a:pPr>
            <a:r>
              <a:rPr lang="ar-SA" sz="1800" dirty="0" smtClean="0">
                <a:cs typeface="B Mitra" pitchFamily="2" charset="-78"/>
              </a:rPr>
              <a:t>فهرست</a:t>
            </a:r>
            <a:r>
              <a:rPr lang="ar-SA" sz="1800" dirty="0" smtClean="0">
                <a:cs typeface="Arial" charset="0"/>
              </a:rPr>
              <a:t>‌</a:t>
            </a:r>
            <a:r>
              <a:rPr lang="ar-SA" sz="1800" dirty="0" smtClean="0">
                <a:cs typeface="B Mitra" pitchFamily="2" charset="-78"/>
              </a:rPr>
              <a:t> درختي</a:t>
            </a:r>
            <a:r>
              <a:rPr lang="ar-SA" sz="1800" dirty="0" smtClean="0">
                <a:cs typeface="Arial" charset="0"/>
              </a:rPr>
              <a:t>‌</a:t>
            </a:r>
            <a:r>
              <a:rPr lang="ar-SA" sz="1800" dirty="0" smtClean="0">
                <a:cs typeface="B Mitra" pitchFamily="2" charset="-78"/>
              </a:rPr>
              <a:t> </a:t>
            </a:r>
            <a:r>
              <a:rPr lang="fa-IR" sz="1800" dirty="0" smtClean="0">
                <a:cs typeface="B Mitra" pitchFamily="2" charset="-78"/>
              </a:rPr>
              <a:t>14</a:t>
            </a:r>
            <a:r>
              <a:rPr lang="ar-SA" sz="1800" dirty="0" smtClean="0">
                <a:cs typeface="B Mitra" pitchFamily="2" charset="-78"/>
              </a:rPr>
              <a:t> مقوله</a:t>
            </a:r>
            <a:r>
              <a:rPr lang="ar-SA" sz="1800" dirty="0" smtClean="0">
                <a:cs typeface="Arial" charset="0"/>
              </a:rPr>
              <a:t>‌</a:t>
            </a:r>
            <a:endParaRPr lang="ar-SA" sz="1800" dirty="0" smtClean="0">
              <a:cs typeface="B Mitra" pitchFamily="2" charset="-78"/>
            </a:endParaRPr>
          </a:p>
          <a:p>
            <a:pPr marL="609600" indent="-609600" algn="r" rtl="1" eaLnBrk="1" hangingPunct="1">
              <a:lnSpc>
                <a:spcPct val="80000"/>
              </a:lnSpc>
              <a:buFont typeface="Wingdings" pitchFamily="2" charset="2"/>
              <a:buNone/>
              <a:defRPr/>
            </a:pPr>
            <a:r>
              <a:rPr lang="ar-SA" sz="1800" dirty="0" smtClean="0">
                <a:cs typeface="B Mitra" pitchFamily="2" charset="-78"/>
              </a:rPr>
              <a:t>		الف</a:t>
            </a:r>
            <a:r>
              <a:rPr lang="ar-SA" sz="1800" dirty="0" smtClean="0">
                <a:cs typeface="Arial" charset="0"/>
              </a:rPr>
              <a:t>‌</a:t>
            </a:r>
            <a:r>
              <a:rPr lang="ar-SA" sz="1800" dirty="0" smtClean="0">
                <a:cs typeface="B Mitra" pitchFamily="2" charset="-78"/>
              </a:rPr>
              <a:t>. وقتي</a:t>
            </a:r>
            <a:r>
              <a:rPr lang="ar-SA" sz="1800" dirty="0" smtClean="0">
                <a:cs typeface="Arial" charset="0"/>
              </a:rPr>
              <a:t>‌</a:t>
            </a:r>
            <a:r>
              <a:rPr lang="ar-SA" sz="1800" dirty="0" smtClean="0">
                <a:cs typeface="B Mitra" pitchFamily="2" charset="-78"/>
              </a:rPr>
              <a:t> بخواهيم</a:t>
            </a:r>
            <a:r>
              <a:rPr lang="ar-SA" sz="1800" dirty="0" smtClean="0">
                <a:cs typeface="Arial" charset="0"/>
              </a:rPr>
              <a:t>‌</a:t>
            </a:r>
            <a:r>
              <a:rPr lang="ar-SA" sz="1800" dirty="0" smtClean="0">
                <a:cs typeface="B Mitra" pitchFamily="2" charset="-78"/>
              </a:rPr>
              <a:t> درباره</a:t>
            </a:r>
            <a:r>
              <a:rPr lang="ar-SA" sz="1800" dirty="0" smtClean="0">
                <a:cs typeface="Arial" charset="0"/>
              </a:rPr>
              <a:t>‌</a:t>
            </a:r>
            <a:r>
              <a:rPr lang="ar-SA" sz="1800" dirty="0" smtClean="0">
                <a:cs typeface="B Mitra" pitchFamily="2" charset="-78"/>
              </a:rPr>
              <a:t> هر س</a:t>
            </a:r>
            <a:r>
              <a:rPr lang="fa-IR" sz="1800" dirty="0" smtClean="0">
                <a:cs typeface="B Mitra" pitchFamily="2" charset="-78"/>
              </a:rPr>
              <a:t>ر</a:t>
            </a:r>
            <a:r>
              <a:rPr lang="ar-SA" sz="1800" dirty="0" smtClean="0">
                <a:cs typeface="B Mitra" pitchFamily="2" charset="-78"/>
              </a:rPr>
              <a:t>عنوان</a:t>
            </a:r>
            <a:r>
              <a:rPr lang="ar-SA" sz="1800" dirty="0" smtClean="0">
                <a:cs typeface="Arial" charset="0"/>
              </a:rPr>
              <a:t>‌</a:t>
            </a:r>
            <a:r>
              <a:rPr lang="ar-SA" sz="1800" dirty="0" smtClean="0">
                <a:cs typeface="B Mitra" pitchFamily="2" charset="-78"/>
              </a:rPr>
              <a:t> موضوعي</a:t>
            </a:r>
            <a:r>
              <a:rPr lang="ar-SA" sz="1800" dirty="0" smtClean="0">
                <a:cs typeface="Arial" charset="0"/>
              </a:rPr>
              <a:t>‌</a:t>
            </a:r>
            <a:r>
              <a:rPr lang="ar-SA" sz="1800" dirty="0" smtClean="0">
                <a:cs typeface="B Mitra" pitchFamily="2" charset="-78"/>
              </a:rPr>
              <a:t> به</a:t>
            </a:r>
            <a:r>
              <a:rPr lang="ar-SA" sz="1800" dirty="0" smtClean="0">
                <a:cs typeface="Arial" charset="0"/>
              </a:rPr>
              <a:t>‌</a:t>
            </a:r>
            <a:r>
              <a:rPr lang="ar-SA" sz="1800" dirty="0" smtClean="0">
                <a:cs typeface="B Mitra" pitchFamily="2" charset="-78"/>
              </a:rPr>
              <a:t> اطلاعات</a:t>
            </a:r>
            <a:r>
              <a:rPr lang="ar-SA" sz="1800" dirty="0" smtClean="0">
                <a:cs typeface="Arial" charset="0"/>
              </a:rPr>
              <a:t>‌</a:t>
            </a:r>
            <a:r>
              <a:rPr lang="ar-SA" sz="1800" dirty="0" smtClean="0">
                <a:cs typeface="B Mitra" pitchFamily="2" charset="-78"/>
              </a:rPr>
              <a:t> جامعي</a:t>
            </a:r>
            <a:r>
              <a:rPr lang="ar-SA" sz="1800" dirty="0" smtClean="0">
                <a:cs typeface="Arial" charset="0"/>
              </a:rPr>
              <a:t>‌</a:t>
            </a:r>
            <a:r>
              <a:rPr lang="ar-SA" sz="1800" dirty="0" smtClean="0">
                <a:cs typeface="B Mitra" pitchFamily="2" charset="-78"/>
              </a:rPr>
              <a:t> از نظر مقوله</a:t>
            </a:r>
            <a:r>
              <a:rPr lang="ar-SA" sz="1800" dirty="0" smtClean="0">
                <a:cs typeface="Arial" charset="0"/>
              </a:rPr>
              <a:t>‌</a:t>
            </a:r>
            <a:r>
              <a:rPr lang="ar-SA" sz="1800" dirty="0" smtClean="0">
                <a:cs typeface="B Mitra" pitchFamily="2" charset="-78"/>
              </a:rPr>
              <a:t> موضوعي</a:t>
            </a:r>
            <a:r>
              <a:rPr lang="ar-SA" sz="1800" dirty="0" smtClean="0">
                <a:cs typeface="Arial" charset="0"/>
              </a:rPr>
              <a:t>‌</a:t>
            </a:r>
            <a:r>
              <a:rPr lang="ar-SA" sz="1800" dirty="0" smtClean="0">
                <a:cs typeface="B Mitra" pitchFamily="2" charset="-78"/>
              </a:rPr>
              <a:t> دست</a:t>
            </a:r>
            <a:r>
              <a:rPr lang="ar-SA" sz="1800" dirty="0" smtClean="0">
                <a:cs typeface="Arial" charset="0"/>
              </a:rPr>
              <a:t>‌</a:t>
            </a:r>
            <a:r>
              <a:rPr lang="ar-SA" sz="1800" dirty="0" smtClean="0">
                <a:cs typeface="B Mitra" pitchFamily="2" charset="-78"/>
              </a:rPr>
              <a:t> يابيم</a:t>
            </a:r>
            <a:r>
              <a:rPr lang="ar-SA" sz="1800" dirty="0" smtClean="0">
                <a:cs typeface="Arial" charset="0"/>
              </a:rPr>
              <a:t>‌</a:t>
            </a:r>
            <a:r>
              <a:rPr lang="ar-SA" sz="1800" dirty="0" smtClean="0">
                <a:cs typeface="B Mitra" pitchFamily="2" charset="-78"/>
              </a:rPr>
              <a:t>.</a:t>
            </a:r>
          </a:p>
          <a:p>
            <a:pPr marL="609600" indent="-609600" algn="r" rtl="1" eaLnBrk="1" hangingPunct="1">
              <a:lnSpc>
                <a:spcPct val="80000"/>
              </a:lnSpc>
              <a:buFont typeface="Wingdings" pitchFamily="2" charset="2"/>
              <a:buNone/>
              <a:defRPr/>
            </a:pPr>
            <a:r>
              <a:rPr lang="ar-SA" sz="1800" dirty="0" smtClean="0">
                <a:cs typeface="B Mitra" pitchFamily="2" charset="-78"/>
              </a:rPr>
              <a:t>			مثل</a:t>
            </a:r>
            <a:r>
              <a:rPr lang="ar-SA" sz="1800" dirty="0" smtClean="0">
                <a:cs typeface="Arial" charset="0"/>
              </a:rPr>
              <a:t>‌</a:t>
            </a:r>
            <a:r>
              <a:rPr lang="ar-SA" sz="1800" dirty="0" smtClean="0">
                <a:cs typeface="B Mitra" pitchFamily="2" charset="-78"/>
              </a:rPr>
              <a:t> پزشكان</a:t>
            </a:r>
            <a:r>
              <a:rPr lang="ar-SA" sz="1800" dirty="0" smtClean="0">
                <a:cs typeface="Arial" charset="0"/>
              </a:rPr>
              <a:t>‌</a:t>
            </a:r>
            <a:r>
              <a:rPr lang="ar-SA" sz="1800" dirty="0" smtClean="0">
                <a:cs typeface="B Mitra" pitchFamily="2" charset="-78"/>
              </a:rPr>
              <a:t> </a:t>
            </a:r>
            <a:r>
              <a:rPr lang="fa-IR" sz="1800" dirty="0" smtClean="0">
                <a:cs typeface="B Mitra" pitchFamily="2" charset="-78"/>
              </a:rPr>
              <a:t>  </a:t>
            </a:r>
            <a:r>
              <a:rPr lang="ar-SA" sz="1800" dirty="0" smtClean="0">
                <a:cs typeface="B Mitra" pitchFamily="2" charset="-78"/>
              </a:rPr>
              <a:t>+ </a:t>
            </a:r>
            <a:r>
              <a:rPr lang="en-US" sz="1800" dirty="0" smtClean="0">
                <a:cs typeface="B Mitra" pitchFamily="2" charset="-78"/>
              </a:rPr>
              <a:t>M01.526.485.810</a:t>
            </a:r>
            <a:r>
              <a:rPr lang="fa-IR" sz="1800" dirty="0" smtClean="0">
                <a:cs typeface="B Mitra" pitchFamily="2" charset="-78"/>
              </a:rPr>
              <a:t> 	</a:t>
            </a:r>
            <a:r>
              <a:rPr lang="ar-SA" sz="1800" dirty="0" smtClean="0">
                <a:cs typeface="B Mitra" pitchFamily="2" charset="-78"/>
              </a:rPr>
              <a:t>گروههاي</a:t>
            </a:r>
            <a:r>
              <a:rPr lang="ar-SA" sz="1800" dirty="0" smtClean="0">
                <a:cs typeface="Arial" charset="0"/>
              </a:rPr>
              <a:t>‌</a:t>
            </a:r>
            <a:r>
              <a:rPr lang="ar-SA" sz="1800" dirty="0" smtClean="0">
                <a:cs typeface="B Mitra" pitchFamily="2" charset="-78"/>
              </a:rPr>
              <a:t> حرفه</a:t>
            </a:r>
            <a:r>
              <a:rPr lang="ar-SA" sz="1800" dirty="0" smtClean="0">
                <a:cs typeface="Arial" charset="0"/>
              </a:rPr>
              <a:t>‌</a:t>
            </a:r>
            <a:r>
              <a:rPr lang="ar-SA" sz="1800" dirty="0" smtClean="0">
                <a:cs typeface="B Mitra" pitchFamily="2" charset="-78"/>
              </a:rPr>
              <a:t>اي</a:t>
            </a:r>
            <a:r>
              <a:rPr lang="ar-SA" sz="1800" dirty="0" smtClean="0">
                <a:cs typeface="Arial" charset="0"/>
              </a:rPr>
              <a:t>‌</a:t>
            </a:r>
            <a:r>
              <a:rPr lang="ar-SA" sz="1800" dirty="0" smtClean="0">
                <a:cs typeface="B Mitra" pitchFamily="2" charset="-78"/>
              </a:rPr>
              <a:t>، سني</a:t>
            </a:r>
            <a:r>
              <a:rPr lang="ar-SA" sz="1800" dirty="0" smtClean="0">
                <a:cs typeface="Arial" charset="0"/>
              </a:rPr>
              <a:t>‌</a:t>
            </a:r>
            <a:r>
              <a:rPr lang="ar-SA" sz="1800" dirty="0" smtClean="0">
                <a:cs typeface="B Mitra" pitchFamily="2" charset="-78"/>
              </a:rPr>
              <a:t> و غيره</a:t>
            </a:r>
            <a:r>
              <a:rPr lang="ar-SA" sz="1800" dirty="0" smtClean="0">
                <a:cs typeface="Arial" charset="0"/>
              </a:rPr>
              <a:t>‌</a:t>
            </a:r>
            <a:r>
              <a:rPr lang="ar-SA" sz="1800" dirty="0" smtClean="0">
                <a:cs typeface="B Mitra" pitchFamily="2" charset="-78"/>
              </a:rPr>
              <a:t>		</a:t>
            </a:r>
            <a:r>
              <a:rPr lang="fa-IR" sz="1800" dirty="0" smtClean="0">
                <a:cs typeface="B Mitra" pitchFamily="2" charset="-78"/>
              </a:rPr>
              <a:t>	  </a:t>
            </a:r>
            <a:r>
              <a:rPr lang="en-US" sz="1800" dirty="0" smtClean="0">
                <a:cs typeface="B Mitra" pitchFamily="2" charset="-78"/>
              </a:rPr>
              <a:t>N02.350.759		</a:t>
            </a:r>
            <a:r>
              <a:rPr lang="ar-SA" sz="1800" dirty="0" smtClean="0">
                <a:cs typeface="B Mitra" pitchFamily="2" charset="-78"/>
              </a:rPr>
              <a:t>تسهيلات</a:t>
            </a:r>
            <a:r>
              <a:rPr lang="ar-SA" sz="1800" dirty="0" smtClean="0">
                <a:cs typeface="Arial" charset="0"/>
              </a:rPr>
              <a:t>‌</a:t>
            </a:r>
            <a:r>
              <a:rPr lang="ar-SA" sz="1800" dirty="0" smtClean="0">
                <a:cs typeface="B Mitra" pitchFamily="2" charset="-78"/>
              </a:rPr>
              <a:t>، نيروي</a:t>
            </a:r>
            <a:r>
              <a:rPr lang="ar-SA" sz="1800" dirty="0" smtClean="0">
                <a:cs typeface="Arial" charset="0"/>
              </a:rPr>
              <a:t>‌</a:t>
            </a:r>
            <a:r>
              <a:rPr lang="ar-SA" sz="1800" dirty="0" smtClean="0">
                <a:cs typeface="B Mitra" pitchFamily="2" charset="-78"/>
              </a:rPr>
              <a:t> انساني</a:t>
            </a:r>
            <a:r>
              <a:rPr lang="ar-SA" sz="1800" dirty="0" smtClean="0">
                <a:cs typeface="Arial" charset="0"/>
              </a:rPr>
              <a:t>‌</a:t>
            </a:r>
            <a:r>
              <a:rPr lang="ar-SA" sz="1800" dirty="0" smtClean="0">
                <a:cs typeface="B Mitra" pitchFamily="2" charset="-78"/>
              </a:rPr>
              <a:t> و خدمات</a:t>
            </a:r>
            <a:r>
              <a:rPr lang="ar-SA" sz="1800" dirty="0" smtClean="0">
                <a:cs typeface="Arial" charset="0"/>
              </a:rPr>
              <a:t>‌</a:t>
            </a:r>
            <a:endParaRPr lang="ar-SA" sz="1800" dirty="0" smtClean="0">
              <a:cs typeface="B Mitra" pitchFamily="2" charset="-78"/>
            </a:endParaRPr>
          </a:p>
          <a:p>
            <a:pPr marL="609600" indent="-609600" algn="r" rtl="1" eaLnBrk="1" hangingPunct="1">
              <a:lnSpc>
                <a:spcPct val="80000"/>
              </a:lnSpc>
              <a:buFont typeface="Wingdings" pitchFamily="2" charset="2"/>
              <a:buNone/>
              <a:defRPr/>
            </a:pPr>
            <a:r>
              <a:rPr lang="ar-SA" sz="1800" dirty="0" smtClean="0">
                <a:cs typeface="B Mitra" pitchFamily="2" charset="-78"/>
              </a:rPr>
              <a:t>		ب</a:t>
            </a:r>
            <a:r>
              <a:rPr lang="ar-SA" sz="1800" dirty="0" smtClean="0">
                <a:cs typeface="Arial" charset="0"/>
              </a:rPr>
              <a:t>‌</a:t>
            </a:r>
            <a:r>
              <a:rPr lang="ar-SA" sz="1800" dirty="0" smtClean="0">
                <a:cs typeface="B Mitra" pitchFamily="2" charset="-78"/>
              </a:rPr>
              <a:t>. جاي</a:t>
            </a:r>
            <a:r>
              <a:rPr lang="ar-SA" sz="1800" dirty="0" smtClean="0">
                <a:cs typeface="Arial" charset="0"/>
              </a:rPr>
              <a:t>‌</a:t>
            </a:r>
            <a:r>
              <a:rPr lang="ar-SA" sz="1800" dirty="0" smtClean="0">
                <a:cs typeface="B Mitra" pitchFamily="2" charset="-78"/>
              </a:rPr>
              <a:t> سرعنوان</a:t>
            </a:r>
            <a:r>
              <a:rPr lang="ar-SA" sz="1800" dirty="0" smtClean="0">
                <a:cs typeface="Arial" charset="0"/>
              </a:rPr>
              <a:t>‌</a:t>
            </a:r>
            <a:r>
              <a:rPr lang="ar-SA" sz="1800" dirty="0" smtClean="0">
                <a:cs typeface="B Mitra" pitchFamily="2" charset="-78"/>
              </a:rPr>
              <a:t> را مشخص</a:t>
            </a:r>
            <a:r>
              <a:rPr lang="ar-SA" sz="1800" dirty="0" smtClean="0">
                <a:cs typeface="Arial" charset="0"/>
              </a:rPr>
              <a:t>‌</a:t>
            </a:r>
            <a:r>
              <a:rPr lang="ar-SA" sz="1800" dirty="0" smtClean="0">
                <a:cs typeface="B Mitra" pitchFamily="2" charset="-78"/>
              </a:rPr>
              <a:t> كرده</a:t>
            </a:r>
            <a:r>
              <a:rPr lang="ar-SA" sz="1800" dirty="0" smtClean="0">
                <a:cs typeface="Arial" charset="0"/>
              </a:rPr>
              <a:t>‌</a:t>
            </a:r>
            <a:r>
              <a:rPr lang="ar-SA" sz="1800" dirty="0" smtClean="0">
                <a:cs typeface="B Mitra" pitchFamily="2" charset="-78"/>
              </a:rPr>
              <a:t> و ارتباط</a:t>
            </a:r>
            <a:r>
              <a:rPr lang="ar-SA" sz="1800" dirty="0" smtClean="0">
                <a:cs typeface="Arial" charset="0"/>
              </a:rPr>
              <a:t>‌</a:t>
            </a:r>
            <a:r>
              <a:rPr lang="ar-SA" sz="1800" dirty="0" smtClean="0">
                <a:cs typeface="B Mitra" pitchFamily="2" charset="-78"/>
              </a:rPr>
              <a:t> آن</a:t>
            </a:r>
            <a:r>
              <a:rPr lang="ar-SA" sz="1800" dirty="0" smtClean="0">
                <a:cs typeface="Arial" charset="0"/>
              </a:rPr>
              <a:t>‌</a:t>
            </a:r>
            <a:r>
              <a:rPr lang="ar-SA" sz="1800" dirty="0" smtClean="0">
                <a:cs typeface="B Mitra" pitchFamily="2" charset="-78"/>
              </a:rPr>
              <a:t> با عامتر و خاصتر را مشخص</a:t>
            </a:r>
            <a:r>
              <a:rPr lang="ar-SA" sz="1800" dirty="0" smtClean="0">
                <a:cs typeface="Arial" charset="0"/>
              </a:rPr>
              <a:t>‌</a:t>
            </a:r>
            <a:r>
              <a:rPr lang="ar-SA" sz="1800" dirty="0" smtClean="0">
                <a:cs typeface="B Mitra" pitchFamily="2" charset="-78"/>
              </a:rPr>
              <a:t> كنيم</a:t>
            </a:r>
            <a:r>
              <a:rPr lang="ar-SA" sz="1800" dirty="0" smtClean="0">
                <a:cs typeface="Arial" charset="0"/>
              </a:rPr>
              <a:t>‌</a:t>
            </a:r>
            <a:r>
              <a:rPr lang="ar-SA" sz="1800" dirty="0" smtClean="0">
                <a:cs typeface="B Mitra" pitchFamily="2" charset="-78"/>
              </a:rPr>
              <a:t>.</a:t>
            </a:r>
          </a:p>
          <a:p>
            <a:pPr marL="609600" indent="-609600" algn="r" rtl="1" eaLnBrk="1" hangingPunct="1">
              <a:lnSpc>
                <a:spcPct val="80000"/>
              </a:lnSpc>
              <a:buFont typeface="Wingdings" pitchFamily="2" charset="2"/>
              <a:buNone/>
              <a:defRPr/>
            </a:pPr>
            <a:r>
              <a:rPr lang="ar-SA" sz="1800" dirty="0" smtClean="0">
                <a:cs typeface="B Mitra" pitchFamily="2" charset="-78"/>
              </a:rPr>
              <a:t>			مثال</a:t>
            </a:r>
            <a:r>
              <a:rPr lang="ar-SA" sz="1800" dirty="0" smtClean="0">
                <a:cs typeface="Arial" charset="0"/>
              </a:rPr>
              <a:t>‌</a:t>
            </a:r>
            <a:r>
              <a:rPr lang="ar-SA" sz="1800" dirty="0" smtClean="0">
                <a:cs typeface="B Mitra" pitchFamily="2" charset="-78"/>
              </a:rPr>
              <a:t>: پشه</a:t>
            </a:r>
            <a:r>
              <a:rPr lang="ar-SA" sz="1800" dirty="0" smtClean="0">
                <a:cs typeface="Arial" charset="0"/>
              </a:rPr>
              <a:t>‌</a:t>
            </a:r>
            <a:r>
              <a:rPr lang="ar-SA" sz="1800" dirty="0" smtClean="0">
                <a:cs typeface="B Mitra" pitchFamily="2" charset="-78"/>
              </a:rPr>
              <a:t> مالاريا.ـ كتابي</a:t>
            </a:r>
            <a:r>
              <a:rPr lang="ar-SA" sz="1800" dirty="0" smtClean="0">
                <a:cs typeface="Arial" charset="0"/>
              </a:rPr>
              <a:t>‌</a:t>
            </a:r>
            <a:r>
              <a:rPr lang="ar-SA" sz="1800" dirty="0" smtClean="0">
                <a:cs typeface="B Mitra" pitchFamily="2" charset="-78"/>
              </a:rPr>
              <a:t> در مورد پشه</a:t>
            </a:r>
            <a:r>
              <a:rPr lang="ar-SA" sz="1800" dirty="0" smtClean="0">
                <a:cs typeface="Arial" charset="0"/>
              </a:rPr>
              <a:t>‌</a:t>
            </a:r>
            <a:r>
              <a:rPr lang="ar-SA" sz="1800" dirty="0" smtClean="0">
                <a:cs typeface="B Mitra" pitchFamily="2" charset="-78"/>
              </a:rPr>
              <a:t>ها را بايد موضوع</a:t>
            </a:r>
            <a:r>
              <a:rPr lang="ar-SA" sz="1800" dirty="0" smtClean="0">
                <a:cs typeface="Arial" charset="0"/>
              </a:rPr>
              <a:t>‌</a:t>
            </a:r>
            <a:r>
              <a:rPr lang="ar-SA" sz="1800" dirty="0" smtClean="0">
                <a:cs typeface="B Mitra" pitchFamily="2" charset="-78"/>
              </a:rPr>
              <a:t> عام</a:t>
            </a:r>
            <a:r>
              <a:rPr lang="ar-SA" sz="1800" dirty="0" smtClean="0">
                <a:cs typeface="Arial" charset="0"/>
              </a:rPr>
              <a:t>‌</a:t>
            </a:r>
            <a:r>
              <a:rPr lang="ar-SA" sz="1800" dirty="0" smtClean="0">
                <a:cs typeface="B Mitra" pitchFamily="2" charset="-78"/>
              </a:rPr>
              <a:t>تر بدهيم</a:t>
            </a:r>
            <a:r>
              <a:rPr lang="ar-SA" sz="1800" dirty="0" smtClean="0">
                <a:cs typeface="Arial" charset="0"/>
              </a:rPr>
              <a:t>‌</a:t>
            </a:r>
            <a:r>
              <a:rPr lang="ar-SA" sz="1800" dirty="0" smtClean="0">
                <a:cs typeface="B Mitra" pitchFamily="2" charset="-78"/>
              </a:rPr>
              <a:t>.</a:t>
            </a:r>
          </a:p>
          <a:p>
            <a:pPr marL="609600" indent="-609600" algn="r" rtl="1" eaLnBrk="1" hangingPunct="1">
              <a:lnSpc>
                <a:spcPct val="80000"/>
              </a:lnSpc>
              <a:buFont typeface="Wingdings" pitchFamily="2" charset="2"/>
              <a:buNone/>
              <a:defRPr/>
            </a:pPr>
            <a:r>
              <a:rPr lang="ar-SA" sz="1800" dirty="0" smtClean="0">
                <a:cs typeface="B Mitra" pitchFamily="2" charset="-78"/>
              </a:rPr>
              <a:t>		ج</a:t>
            </a:r>
            <a:r>
              <a:rPr lang="ar-SA" sz="1800" dirty="0" smtClean="0">
                <a:cs typeface="Arial" charset="0"/>
              </a:rPr>
              <a:t>‌</a:t>
            </a:r>
            <a:r>
              <a:rPr lang="ar-SA" sz="1800" dirty="0" smtClean="0">
                <a:cs typeface="B Mitra" pitchFamily="2" charset="-78"/>
              </a:rPr>
              <a:t>. بررسي</a:t>
            </a:r>
            <a:r>
              <a:rPr lang="ar-SA" sz="1800" dirty="0" smtClean="0">
                <a:cs typeface="Arial" charset="0"/>
              </a:rPr>
              <a:t>‌</a:t>
            </a:r>
            <a:r>
              <a:rPr lang="ar-SA" sz="1800" dirty="0" smtClean="0">
                <a:cs typeface="B Mitra" pitchFamily="2" charset="-78"/>
              </a:rPr>
              <a:t> پشتوانه</a:t>
            </a:r>
            <a:r>
              <a:rPr lang="ar-SA" sz="1800" dirty="0" smtClean="0">
                <a:cs typeface="Arial" charset="0"/>
              </a:rPr>
              <a:t>‌</a:t>
            </a:r>
            <a:r>
              <a:rPr lang="ar-SA" sz="1800" dirty="0" smtClean="0">
                <a:cs typeface="B Mitra" pitchFamily="2" charset="-78"/>
              </a:rPr>
              <a:t> انتشاراتي</a:t>
            </a:r>
            <a:r>
              <a:rPr lang="ar-SA" sz="1800" dirty="0" smtClean="0">
                <a:cs typeface="Arial" charset="0"/>
              </a:rPr>
              <a:t>‌</a:t>
            </a:r>
            <a:r>
              <a:rPr lang="ar-SA" sz="1800" dirty="0" smtClean="0">
                <a:cs typeface="B Mitra" pitchFamily="2" charset="-78"/>
              </a:rPr>
              <a:t> و موضوعاتي</a:t>
            </a:r>
            <a:r>
              <a:rPr lang="ar-SA" sz="1800" dirty="0" smtClean="0">
                <a:cs typeface="Arial" charset="0"/>
              </a:rPr>
              <a:t>‌</a:t>
            </a:r>
            <a:r>
              <a:rPr lang="ar-SA" sz="1800" dirty="0" smtClean="0">
                <a:cs typeface="B Mitra" pitchFamily="2" charset="-78"/>
              </a:rPr>
              <a:t> كه</a:t>
            </a:r>
            <a:r>
              <a:rPr lang="ar-SA" sz="1800" dirty="0" smtClean="0">
                <a:cs typeface="Arial" charset="0"/>
              </a:rPr>
              <a:t>‌</a:t>
            </a:r>
            <a:r>
              <a:rPr lang="ar-SA" sz="1800" dirty="0" smtClean="0">
                <a:cs typeface="B Mitra" pitchFamily="2" charset="-78"/>
              </a:rPr>
              <a:t> كمتر كار شده</a:t>
            </a:r>
            <a:r>
              <a:rPr lang="ar-SA" sz="1800" dirty="0" smtClean="0">
                <a:cs typeface="Arial" charset="0"/>
              </a:rPr>
              <a:t>‌</a:t>
            </a:r>
            <a:r>
              <a:rPr lang="ar-SA" sz="1800" dirty="0" smtClean="0">
                <a:cs typeface="B Mitra" pitchFamily="2" charset="-78"/>
              </a:rPr>
              <a:t> است</a:t>
            </a:r>
            <a:r>
              <a:rPr lang="ar-SA" sz="1800" dirty="0" smtClean="0">
                <a:cs typeface="Arial" charset="0"/>
              </a:rPr>
              <a:t>‌</a:t>
            </a:r>
            <a:r>
              <a:rPr lang="ar-SA" sz="1800" dirty="0" smtClean="0">
                <a:cs typeface="B Mitra" pitchFamily="2" charset="-78"/>
              </a:rPr>
              <a:t>.</a:t>
            </a:r>
            <a:endParaRPr lang="fa-IR" sz="1800" dirty="0" smtClean="0">
              <a:cs typeface="B Mitra" pitchFamily="2" charset="-78"/>
            </a:endParaRPr>
          </a:p>
          <a:p>
            <a:pPr marL="609600" indent="-609600" algn="r" rtl="1" eaLnBrk="1" hangingPunct="1">
              <a:lnSpc>
                <a:spcPct val="80000"/>
              </a:lnSpc>
              <a:buFont typeface="Wingdings" pitchFamily="2" charset="2"/>
              <a:buNone/>
              <a:defRPr/>
            </a:pPr>
            <a:endParaRPr lang="ar-SA" sz="1800" dirty="0" smtClean="0">
              <a:cs typeface="B Mitra" pitchFamily="2" charset="-78"/>
            </a:endParaRPr>
          </a:p>
          <a:p>
            <a:pPr marL="609600" indent="-609600" algn="r" rtl="1" eaLnBrk="1" hangingPunct="1">
              <a:lnSpc>
                <a:spcPct val="80000"/>
              </a:lnSpc>
              <a:buFont typeface="Wingdings" pitchFamily="2" charset="2"/>
              <a:buAutoNum type="arabicPeriod" startAt="3"/>
              <a:defRPr/>
            </a:pPr>
            <a:r>
              <a:rPr lang="fa-IR" sz="1800" dirty="0" smtClean="0">
                <a:cs typeface="B Mitra" pitchFamily="2" charset="-78"/>
              </a:rPr>
              <a:t>فهرست گردشی</a:t>
            </a:r>
          </a:p>
          <a:p>
            <a:pPr marL="609600" indent="-609600" algn="r" rtl="1" eaLnBrk="1" hangingPunct="1">
              <a:lnSpc>
                <a:spcPct val="80000"/>
              </a:lnSpc>
              <a:buFont typeface="Wingdings" pitchFamily="2" charset="2"/>
              <a:buNone/>
              <a:defRPr/>
            </a:pPr>
            <a:r>
              <a:rPr lang="fa-IR" sz="1800" dirty="0" smtClean="0">
                <a:cs typeface="B Mitra" pitchFamily="2" charset="-78"/>
              </a:rPr>
              <a:t>	اگر واژه ای در هیچ یک از نمایه ها قابل ردیابی نبود با مراجعه به نمایه گردشی می توانیم تمامی کاربردهای واژه در اصطلاحنامه را تشخیص دهیم.</a:t>
            </a:r>
            <a:endParaRPr lang="en-US" sz="1800" dirty="0" smtClean="0">
              <a:cs typeface="B Mitra" pitchFamily="2" charset="-78"/>
            </a:endParaRPr>
          </a:p>
        </p:txBody>
      </p:sp>
      <p:pic>
        <p:nvPicPr>
          <p:cNvPr id="6"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7951752"/>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5" name="Rectangle 3"/>
          <p:cNvSpPr>
            <a:spLocks noGrp="1" noChangeArrowheads="1"/>
          </p:cNvSpPr>
          <p:nvPr>
            <p:ph type="body" idx="1"/>
          </p:nvPr>
        </p:nvSpPr>
        <p:spPr/>
        <p:txBody>
          <a:bodyPr>
            <a:normAutofit lnSpcReduction="10000"/>
          </a:bodyPr>
          <a:lstStyle/>
          <a:p>
            <a:pPr marL="609600" indent="-609600" algn="justLow" rtl="1" eaLnBrk="1" hangingPunct="1">
              <a:lnSpc>
                <a:spcPct val="80000"/>
              </a:lnSpc>
              <a:defRPr/>
            </a:pPr>
            <a:r>
              <a:rPr lang="ar-SA" sz="3200" b="1" dirty="0" smtClean="0">
                <a:cs typeface="B Titr" pitchFamily="2" charset="-78"/>
              </a:rPr>
              <a:t>تقسيم‌هاي‌ فرعي‌</a:t>
            </a:r>
            <a:r>
              <a:rPr lang="fa-IR" sz="3200" b="1" dirty="0" smtClean="0">
                <a:cs typeface="B Titr" pitchFamily="2" charset="-78"/>
              </a:rPr>
              <a:t> </a:t>
            </a:r>
            <a:r>
              <a:rPr lang="en-US" sz="3200" b="1" dirty="0" smtClean="0">
                <a:cs typeface="B Titr" pitchFamily="2" charset="-78"/>
              </a:rPr>
              <a:t>(Sub Headings)</a:t>
            </a:r>
            <a:endParaRPr lang="fa-IR" sz="3200" b="1" dirty="0" smtClean="0">
              <a:cs typeface="B Titr" pitchFamily="2" charset="-78"/>
            </a:endParaRPr>
          </a:p>
          <a:p>
            <a:pPr marL="990600" lvl="1" indent="-533400" algn="justLow" rtl="1" eaLnBrk="1" hangingPunct="1">
              <a:lnSpc>
                <a:spcPct val="80000"/>
              </a:lnSpc>
              <a:buSzPct val="80000"/>
              <a:buFont typeface="Wingdings" pitchFamily="2" charset="2"/>
              <a:buAutoNum type="arabicPeriod"/>
              <a:defRPr/>
            </a:pPr>
            <a:r>
              <a:rPr lang="ar-SA" sz="2400" b="1" dirty="0" smtClean="0">
                <a:cs typeface="B Nazanin" pitchFamily="2" charset="-78"/>
              </a:rPr>
              <a:t>موضوعي‌</a:t>
            </a:r>
            <a:r>
              <a:rPr lang="en-US" sz="2400" b="1" dirty="0" smtClean="0">
                <a:cs typeface="B Nazanin" pitchFamily="2" charset="-78"/>
              </a:rPr>
              <a:t>	</a:t>
            </a:r>
            <a:r>
              <a:rPr lang="ar-SA" sz="2400" b="1" dirty="0" smtClean="0">
                <a:cs typeface="B Nazanin" pitchFamily="2" charset="-78"/>
              </a:rPr>
              <a:t> </a:t>
            </a:r>
            <a:r>
              <a:rPr lang="en-US" sz="2400" b="1" dirty="0" smtClean="0">
                <a:cs typeface="B Nazanin" pitchFamily="2" charset="-78"/>
              </a:rPr>
              <a:t>Topical subheading</a:t>
            </a:r>
            <a:endParaRPr lang="fa-IR" sz="2400" b="1" dirty="0" smtClean="0">
              <a:cs typeface="B Nazanin" pitchFamily="2" charset="-78"/>
            </a:endParaRPr>
          </a:p>
          <a:p>
            <a:pPr marL="990600" lvl="1" indent="-533400" algn="justLow" rtl="1" eaLnBrk="1" hangingPunct="1">
              <a:lnSpc>
                <a:spcPct val="80000"/>
              </a:lnSpc>
              <a:buSzPct val="80000"/>
              <a:buFont typeface="Wingdings" pitchFamily="2" charset="2"/>
              <a:buAutoNum type="arabicPeriod"/>
              <a:defRPr/>
            </a:pPr>
            <a:r>
              <a:rPr lang="ar-SA" sz="2400" b="1" dirty="0" smtClean="0">
                <a:cs typeface="B Nazanin" pitchFamily="2" charset="-78"/>
              </a:rPr>
              <a:t>جغرافيايي‌ </a:t>
            </a:r>
            <a:r>
              <a:rPr lang="en-US" sz="2400" b="1" dirty="0" smtClean="0">
                <a:cs typeface="B Nazanin" pitchFamily="2" charset="-78"/>
              </a:rPr>
              <a:t>	Geographic subheading</a:t>
            </a:r>
          </a:p>
          <a:p>
            <a:pPr marL="990600" lvl="1" indent="-533400" algn="justLow" rtl="1" eaLnBrk="1" hangingPunct="1">
              <a:lnSpc>
                <a:spcPct val="80000"/>
              </a:lnSpc>
              <a:buSzPct val="80000"/>
              <a:buFont typeface="Wingdings" pitchFamily="2" charset="2"/>
              <a:buAutoNum type="arabicPeriod"/>
              <a:defRPr/>
            </a:pPr>
            <a:r>
              <a:rPr lang="ar-SA" sz="2400" b="1" dirty="0" smtClean="0">
                <a:cs typeface="B Nazanin" pitchFamily="2" charset="-78"/>
              </a:rPr>
              <a:t> شكلي‌ </a:t>
            </a:r>
            <a:r>
              <a:rPr lang="en-US" sz="2400" b="1" dirty="0" smtClean="0">
                <a:cs typeface="B Nazanin" pitchFamily="2" charset="-78"/>
              </a:rPr>
              <a:t>		Form subheading</a:t>
            </a:r>
          </a:p>
          <a:p>
            <a:pPr marL="990600" lvl="1" indent="-533400" algn="justLow" rtl="1" eaLnBrk="1" hangingPunct="1">
              <a:lnSpc>
                <a:spcPct val="80000"/>
              </a:lnSpc>
              <a:buSzPct val="80000"/>
              <a:buFont typeface="Wingdings" pitchFamily="2" charset="2"/>
              <a:buAutoNum type="arabicPeriod"/>
              <a:defRPr/>
            </a:pPr>
            <a:r>
              <a:rPr lang="ar-SA" sz="2400" b="1" dirty="0" smtClean="0">
                <a:cs typeface="B Nazanin" pitchFamily="2" charset="-78"/>
              </a:rPr>
              <a:t>زباني‌ </a:t>
            </a:r>
            <a:r>
              <a:rPr lang="en-US" sz="2400" b="1" dirty="0" smtClean="0">
                <a:cs typeface="B Nazanin" pitchFamily="2" charset="-78"/>
              </a:rPr>
              <a:t> 		Language subheading</a:t>
            </a:r>
          </a:p>
          <a:p>
            <a:pPr marL="990600" lvl="1" indent="-533400" algn="justLow" rtl="1" eaLnBrk="1" hangingPunct="1">
              <a:lnSpc>
                <a:spcPct val="80000"/>
              </a:lnSpc>
              <a:buFont typeface="Wingdings" pitchFamily="2" charset="2"/>
              <a:buNone/>
              <a:defRPr/>
            </a:pPr>
            <a:endParaRPr lang="en-US" sz="2400" b="1" dirty="0" smtClean="0">
              <a:cs typeface="B Nazanin" pitchFamily="2" charset="-78"/>
            </a:endParaRPr>
          </a:p>
          <a:p>
            <a:pPr marL="609600" indent="-609600" algn="justLow" rtl="1" eaLnBrk="1" hangingPunct="1">
              <a:lnSpc>
                <a:spcPct val="80000"/>
              </a:lnSpc>
              <a:defRPr/>
            </a:pPr>
            <a:r>
              <a:rPr lang="fa-IR" sz="2800" b="1" dirty="0" smtClean="0">
                <a:cs typeface="B Nazanin" pitchFamily="2" charset="-78"/>
              </a:rPr>
              <a:t>ساختار یک سرعنوان موضوعی و ترتیب به کارگیری تقسیمهای فرعی:</a:t>
            </a:r>
          </a:p>
          <a:p>
            <a:pPr marL="609600" indent="-609600" algn="ctr" rtl="1" eaLnBrk="1" hangingPunct="1">
              <a:lnSpc>
                <a:spcPct val="80000"/>
              </a:lnSpc>
              <a:buFont typeface="Wingdings" pitchFamily="2" charset="2"/>
              <a:buNone/>
              <a:defRPr/>
            </a:pPr>
            <a:r>
              <a:rPr lang="ar-SA" sz="2800" b="1" dirty="0" smtClean="0">
                <a:cs typeface="B Nazanin" pitchFamily="2" charset="-78"/>
              </a:rPr>
              <a:t>سرعنوان‌ ـ موضوعي‌ ـ جغرافيايي‌ ـ شكلي‌ ـ زباني‌</a:t>
            </a:r>
            <a:endParaRPr lang="fa-IR" sz="2800" b="1" dirty="0" smtClean="0">
              <a:cs typeface="B Nazanin" pitchFamily="2" charset="-78"/>
            </a:endParaRPr>
          </a:p>
          <a:p>
            <a:pPr marL="609600" indent="-609600" algn="justLow" rtl="1" eaLnBrk="1" hangingPunct="1">
              <a:lnSpc>
                <a:spcPct val="80000"/>
              </a:lnSpc>
              <a:buFont typeface="Wingdings" pitchFamily="2" charset="2"/>
              <a:buAutoNum type="arabicPeriod"/>
              <a:defRPr/>
            </a:pPr>
            <a:endParaRPr lang="fa-IR" sz="2800" b="1" dirty="0" smtClean="0">
              <a:cs typeface="B Nazanin" pitchFamily="2" charset="-78"/>
            </a:endParaRPr>
          </a:p>
          <a:p>
            <a:pPr marL="609600" indent="-609600" algn="justLow" rtl="1" eaLnBrk="1" hangingPunct="1">
              <a:lnSpc>
                <a:spcPct val="80000"/>
              </a:lnSpc>
              <a:buFont typeface="Wingdings" pitchFamily="2" charset="2"/>
              <a:buAutoNum type="arabicPeriod"/>
              <a:defRPr/>
            </a:pPr>
            <a:endParaRPr lang="fa-IR" sz="1800" b="1" dirty="0" smtClean="0">
              <a:cs typeface="B Nazanin" pitchFamily="2" charset="-78"/>
            </a:endParaRPr>
          </a:p>
          <a:p>
            <a:pPr marL="609600" indent="-609600" algn="justLow" rtl="1" eaLnBrk="1" hangingPunct="1">
              <a:lnSpc>
                <a:spcPct val="80000"/>
              </a:lnSpc>
              <a:buFont typeface="Wingdings" pitchFamily="2" charset="2"/>
              <a:buAutoNum type="arabicPeriod"/>
              <a:defRPr/>
            </a:pPr>
            <a:r>
              <a:rPr lang="ar-SA" sz="1800" b="1" dirty="0" smtClean="0">
                <a:cs typeface="B Nazanin" pitchFamily="2" charset="-78"/>
              </a:rPr>
              <a:t> </a:t>
            </a:r>
            <a:endParaRPr lang="ar-SA" sz="2000" b="1" dirty="0" smtClean="0">
              <a:cs typeface="B Nazanin" pitchFamily="2" charset="-78"/>
            </a:endParaRP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5101918"/>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3" name="Rectangle 3"/>
          <p:cNvSpPr>
            <a:spLocks noGrp="1" noChangeArrowheads="1"/>
          </p:cNvSpPr>
          <p:nvPr>
            <p:ph type="body" idx="1"/>
          </p:nvPr>
        </p:nvSpPr>
        <p:spPr/>
        <p:txBody>
          <a:bodyPr/>
          <a:lstStyle/>
          <a:p>
            <a:pPr marL="609600" indent="-609600" algn="justLow" rtl="1" eaLnBrk="1" hangingPunct="1">
              <a:lnSpc>
                <a:spcPct val="90000"/>
              </a:lnSpc>
              <a:defRPr/>
            </a:pPr>
            <a:r>
              <a:rPr lang="ar-SA" sz="3200" b="1" dirty="0" smtClean="0">
                <a:cs typeface="B Titr" pitchFamily="2" charset="-78"/>
              </a:rPr>
              <a:t>تقسيم‌هاي‌ فرعي‌</a:t>
            </a:r>
            <a:r>
              <a:rPr lang="fa-IR" sz="3200" b="1" dirty="0" smtClean="0">
                <a:cs typeface="B Titr" pitchFamily="2" charset="-78"/>
              </a:rPr>
              <a:t>....(ادامه): </a:t>
            </a:r>
            <a:r>
              <a:rPr lang="ar-SA" sz="3200" b="1" dirty="0" smtClean="0">
                <a:cs typeface="B Titr" pitchFamily="2" charset="-78"/>
              </a:rPr>
              <a:t>موضوعي</a:t>
            </a:r>
            <a:endParaRPr lang="fa-IR" sz="3200" b="1" dirty="0" smtClean="0">
              <a:cs typeface="B Titr" pitchFamily="2" charset="-78"/>
            </a:endParaRPr>
          </a:p>
          <a:p>
            <a:pPr marL="990600" lvl="1" indent="-533400" algn="justLow" rtl="1" eaLnBrk="1" hangingPunct="1">
              <a:lnSpc>
                <a:spcPct val="90000"/>
              </a:lnSpc>
              <a:buSzPct val="80000"/>
              <a:buFont typeface="Wingdings" pitchFamily="2" charset="2"/>
              <a:buAutoNum type="arabicPeriod"/>
              <a:defRPr/>
            </a:pPr>
            <a:r>
              <a:rPr lang="fa-IR" sz="2400" b="1" dirty="0" smtClean="0">
                <a:cs typeface="B Mitra" pitchFamily="2" charset="-78"/>
              </a:rPr>
              <a:t> </a:t>
            </a:r>
            <a:r>
              <a:rPr lang="fa-IR" sz="2400" dirty="0" smtClean="0">
                <a:cs typeface="B Mitra" pitchFamily="2" charset="-78"/>
              </a:rPr>
              <a:t>توضیحات ذیل تقسیمات فرعی موضوعی (انگلیسی به فارسی) که در بخش مربوط به تقسیمات فرعی آمده، برای فهرستنویسان نیز قابل استفاده است. </a:t>
            </a:r>
          </a:p>
          <a:p>
            <a:pPr marL="990600" lvl="1" indent="-533400" algn="justLow" rtl="1" eaLnBrk="1" hangingPunct="1">
              <a:lnSpc>
                <a:spcPct val="90000"/>
              </a:lnSpc>
              <a:buSzPct val="80000"/>
              <a:buFont typeface="Wingdings" pitchFamily="2" charset="2"/>
              <a:buAutoNum type="arabicPeriod"/>
              <a:defRPr/>
            </a:pPr>
            <a:r>
              <a:rPr lang="fa-IR" sz="2400" dirty="0" smtClean="0">
                <a:cs typeface="B Mitra" pitchFamily="2" charset="-78"/>
              </a:rPr>
              <a:t>فهرستنویسان می توانند علاوه بر 82 تقسیم فرعی موضوعی که نمایه سازان برای اخص سازی مفاهیم از آن استفاده می کنند، شش تقسیم فرعی زیر را نیز که در فهرست تقسیمات فرعی موضوعی با ستاره مشخص شده است، به کار ببرند:</a:t>
            </a:r>
          </a:p>
          <a:p>
            <a:pPr marL="1371600" lvl="2" indent="-457200" algn="justLow" rtl="1" eaLnBrk="1" hangingPunct="1">
              <a:lnSpc>
                <a:spcPct val="90000"/>
              </a:lnSpc>
              <a:buSzPct val="80000"/>
              <a:buFont typeface="Wingdings" pitchFamily="2" charset="2"/>
              <a:buAutoNum type="arabicPeriod"/>
              <a:defRPr/>
            </a:pPr>
            <a:r>
              <a:rPr lang="fa-IR" sz="2000" dirty="0" smtClean="0">
                <a:cs typeface="B Mitra" pitchFamily="2" charset="-78"/>
              </a:rPr>
              <a:t>در نوزادی و کودکی</a:t>
            </a:r>
          </a:p>
          <a:p>
            <a:pPr marL="1371600" lvl="2" indent="-457200" algn="justLow" rtl="1" eaLnBrk="1" hangingPunct="1">
              <a:lnSpc>
                <a:spcPct val="90000"/>
              </a:lnSpc>
              <a:buSzPct val="80000"/>
              <a:buFont typeface="Wingdings" pitchFamily="2" charset="2"/>
              <a:buAutoNum type="arabicPeriod"/>
              <a:defRPr/>
            </a:pPr>
            <a:r>
              <a:rPr lang="fa-IR" sz="2000" dirty="0" smtClean="0">
                <a:cs typeface="B Mitra" pitchFamily="2" charset="-78"/>
              </a:rPr>
              <a:t>در نوجوانی</a:t>
            </a:r>
          </a:p>
          <a:p>
            <a:pPr marL="1371600" lvl="2" indent="-457200" algn="justLow" rtl="1" eaLnBrk="1" hangingPunct="1">
              <a:lnSpc>
                <a:spcPct val="90000"/>
              </a:lnSpc>
              <a:buSzPct val="80000"/>
              <a:buFont typeface="Wingdings" pitchFamily="2" charset="2"/>
              <a:buAutoNum type="arabicPeriod"/>
              <a:defRPr/>
            </a:pPr>
            <a:r>
              <a:rPr lang="fa-IR" sz="2000" dirty="0" smtClean="0">
                <a:cs typeface="B Mitra" pitchFamily="2" charset="-78"/>
              </a:rPr>
              <a:t>در بزرگسالی</a:t>
            </a:r>
          </a:p>
          <a:p>
            <a:pPr marL="1371600" lvl="2" indent="-457200" algn="justLow" rtl="1" eaLnBrk="1" hangingPunct="1">
              <a:lnSpc>
                <a:spcPct val="90000"/>
              </a:lnSpc>
              <a:buSzPct val="80000"/>
              <a:buFont typeface="Wingdings" pitchFamily="2" charset="2"/>
              <a:buAutoNum type="arabicPeriod"/>
              <a:defRPr/>
            </a:pPr>
            <a:r>
              <a:rPr lang="fa-IR" sz="2000" dirty="0" smtClean="0">
                <a:cs typeface="B Mitra" pitchFamily="2" charset="-78"/>
              </a:rPr>
              <a:t>در میانسالی</a:t>
            </a:r>
          </a:p>
          <a:p>
            <a:pPr marL="1371600" lvl="2" indent="-457200" algn="justLow" rtl="1" eaLnBrk="1" hangingPunct="1">
              <a:lnSpc>
                <a:spcPct val="90000"/>
              </a:lnSpc>
              <a:buSzPct val="80000"/>
              <a:buFont typeface="Wingdings" pitchFamily="2" charset="2"/>
              <a:buAutoNum type="arabicPeriod"/>
              <a:defRPr/>
            </a:pPr>
            <a:r>
              <a:rPr lang="fa-IR" sz="2000" dirty="0" smtClean="0">
                <a:cs typeface="B Mitra" pitchFamily="2" charset="-78"/>
              </a:rPr>
              <a:t>در پیری</a:t>
            </a:r>
          </a:p>
          <a:p>
            <a:pPr marL="1371600" lvl="2" indent="-457200" algn="justLow" rtl="1" eaLnBrk="1" hangingPunct="1">
              <a:lnSpc>
                <a:spcPct val="90000"/>
              </a:lnSpc>
              <a:buSzPct val="80000"/>
              <a:buFont typeface="Wingdings" pitchFamily="2" charset="2"/>
              <a:buAutoNum type="arabicPeriod"/>
              <a:defRPr/>
            </a:pPr>
            <a:r>
              <a:rPr lang="fa-IR" sz="2000" dirty="0" smtClean="0">
                <a:cs typeface="B Mitra" pitchFamily="2" charset="-78"/>
              </a:rPr>
              <a:t>در بارداری</a:t>
            </a:r>
            <a:r>
              <a:rPr lang="en-US" sz="2000" dirty="0" smtClean="0">
                <a:cs typeface="B Mitra" pitchFamily="2" charset="-78"/>
              </a:rPr>
              <a:t>	</a:t>
            </a:r>
            <a:endParaRPr lang="ar-SA" sz="2000" dirty="0" smtClean="0">
              <a:cs typeface="B Mitra" pitchFamily="2" charset="-78"/>
            </a:endParaRP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6613616"/>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7" name="Rectangle 3"/>
          <p:cNvSpPr>
            <a:spLocks noGrp="1" noChangeArrowheads="1"/>
          </p:cNvSpPr>
          <p:nvPr>
            <p:ph type="body" idx="1"/>
          </p:nvPr>
        </p:nvSpPr>
        <p:spPr>
          <a:xfrm>
            <a:off x="468313" y="1460311"/>
            <a:ext cx="8229600" cy="4334064"/>
          </a:xfrm>
        </p:spPr>
        <p:txBody>
          <a:bodyPr>
            <a:normAutofit fontScale="92500" lnSpcReduction="20000"/>
          </a:bodyPr>
          <a:lstStyle/>
          <a:p>
            <a:pPr marL="0" indent="0" algn="justLow" rtl="1" eaLnBrk="1" hangingPunct="1">
              <a:lnSpc>
                <a:spcPct val="80000"/>
              </a:lnSpc>
              <a:buSzPct val="85000"/>
              <a:buNone/>
              <a:defRPr/>
            </a:pPr>
            <a:r>
              <a:rPr lang="ar-SA" sz="3500" b="1" dirty="0" smtClean="0">
                <a:cs typeface="B Titr" pitchFamily="2" charset="-78"/>
              </a:rPr>
              <a:t>تقسيم‌هاي‌ فرعي‌</a:t>
            </a:r>
            <a:r>
              <a:rPr lang="fa-IR" sz="3500" b="1" dirty="0" smtClean="0">
                <a:cs typeface="B Titr" pitchFamily="2" charset="-78"/>
              </a:rPr>
              <a:t>....(ادامه): جغرافیایی</a:t>
            </a:r>
            <a:endParaRPr lang="en-US" sz="3500" b="1" dirty="0" smtClean="0">
              <a:cs typeface="B Titr" pitchFamily="2" charset="-78"/>
            </a:endParaRPr>
          </a:p>
          <a:p>
            <a:pPr marL="0" indent="0" algn="justLow" rtl="1" eaLnBrk="1" hangingPunct="1">
              <a:lnSpc>
                <a:spcPct val="80000"/>
              </a:lnSpc>
              <a:buSzPct val="85000"/>
              <a:buNone/>
              <a:defRPr/>
            </a:pPr>
            <a:endParaRPr lang="fa-IR" sz="2400" dirty="0" smtClean="0">
              <a:cs typeface="B Mitra" pitchFamily="2" charset="-78"/>
            </a:endParaRPr>
          </a:p>
          <a:p>
            <a:pPr marL="990600" lvl="1" indent="-533400" algn="justLow" rtl="1" eaLnBrk="1" hangingPunct="1">
              <a:lnSpc>
                <a:spcPct val="80000"/>
              </a:lnSpc>
              <a:buSzPct val="85000"/>
              <a:buFont typeface="Wingdings" pitchFamily="2" charset="2"/>
              <a:buAutoNum type="arabicPeriod"/>
              <a:defRPr/>
            </a:pPr>
            <a:r>
              <a:rPr lang="ar-SA" sz="2000" dirty="0" smtClean="0">
                <a:cs typeface="B Mitra" pitchFamily="2" charset="-78"/>
              </a:rPr>
              <a:t>سرعنوانهاي</a:t>
            </a:r>
            <a:r>
              <a:rPr lang="ar-SA" sz="2000" dirty="0" smtClean="0">
                <a:cs typeface="Arial" charset="0"/>
              </a:rPr>
              <a:t>‌</a:t>
            </a:r>
            <a:r>
              <a:rPr lang="ar-SA" sz="2000" dirty="0" smtClean="0">
                <a:cs typeface="B Mitra" pitchFamily="2" charset="-78"/>
              </a:rPr>
              <a:t> موضوعي</a:t>
            </a:r>
            <a:r>
              <a:rPr lang="ar-SA" sz="2000" dirty="0" smtClean="0">
                <a:cs typeface="Arial" charset="0"/>
              </a:rPr>
              <a:t>‌</a:t>
            </a:r>
            <a:r>
              <a:rPr lang="ar-SA" sz="2000" dirty="0" smtClean="0">
                <a:cs typeface="B Mitra" pitchFamily="2" charset="-78"/>
              </a:rPr>
              <a:t> يك</a:t>
            </a:r>
            <a:r>
              <a:rPr lang="ar-SA" sz="2000" dirty="0" smtClean="0">
                <a:cs typeface="Arial" charset="0"/>
              </a:rPr>
              <a:t>‌</a:t>
            </a:r>
            <a:r>
              <a:rPr lang="ar-SA" sz="2000" dirty="0" smtClean="0">
                <a:cs typeface="B Mitra" pitchFamily="2" charset="-78"/>
              </a:rPr>
              <a:t> شاخه</a:t>
            </a:r>
            <a:r>
              <a:rPr lang="ar-SA" sz="2000" dirty="0" smtClean="0">
                <a:cs typeface="Arial" charset="0"/>
              </a:rPr>
              <a:t>‌</a:t>
            </a:r>
            <a:r>
              <a:rPr lang="ar-SA" sz="2000" dirty="0" smtClean="0">
                <a:cs typeface="B Mitra" pitchFamily="2" charset="-78"/>
              </a:rPr>
              <a:t> موضوعي</a:t>
            </a:r>
            <a:r>
              <a:rPr lang="ar-SA" sz="2000" dirty="0" smtClean="0">
                <a:cs typeface="Arial" charset="0"/>
              </a:rPr>
              <a:t>‌</a:t>
            </a:r>
            <a:r>
              <a:rPr lang="ar-SA" sz="2000" dirty="0" smtClean="0">
                <a:cs typeface="B Mitra" pitchFamily="2" charset="-78"/>
              </a:rPr>
              <a:t> يا تخصص</a:t>
            </a:r>
            <a:r>
              <a:rPr lang="ar-SA" sz="2000" dirty="0" smtClean="0">
                <a:cs typeface="Arial" charset="0"/>
              </a:rPr>
              <a:t>‌</a:t>
            </a:r>
            <a:r>
              <a:rPr lang="ar-SA" sz="2000" dirty="0" smtClean="0">
                <a:cs typeface="B Mitra" pitchFamily="2" charset="-78"/>
              </a:rPr>
              <a:t> خاص</a:t>
            </a:r>
            <a:r>
              <a:rPr lang="ar-SA" sz="2000" dirty="0" smtClean="0">
                <a:cs typeface="Arial" charset="0"/>
              </a:rPr>
              <a:t>‌</a:t>
            </a:r>
            <a:r>
              <a:rPr lang="ar-SA" sz="2000" dirty="0" smtClean="0">
                <a:cs typeface="B Mitra" pitchFamily="2" charset="-78"/>
              </a:rPr>
              <a:t> مثل</a:t>
            </a:r>
            <a:r>
              <a:rPr lang="ar-SA" sz="2000" dirty="0" smtClean="0">
                <a:cs typeface="Arial" charset="0"/>
              </a:rPr>
              <a:t>‌</a:t>
            </a:r>
            <a:r>
              <a:rPr lang="ar-SA" sz="2000" dirty="0" smtClean="0">
                <a:cs typeface="B Mitra" pitchFamily="2" charset="-78"/>
              </a:rPr>
              <a:t>: پزشكي</a:t>
            </a:r>
            <a:r>
              <a:rPr lang="ar-SA" sz="2000" dirty="0" smtClean="0">
                <a:cs typeface="Arial" charset="0"/>
              </a:rPr>
              <a:t>‌</a:t>
            </a:r>
            <a:r>
              <a:rPr lang="ar-SA" sz="2000" dirty="0" smtClean="0">
                <a:cs typeface="B Mitra" pitchFamily="2" charset="-78"/>
              </a:rPr>
              <a:t>، روانشناسي</a:t>
            </a:r>
            <a:r>
              <a:rPr lang="ar-SA" sz="2000" dirty="0" smtClean="0">
                <a:cs typeface="Arial" charset="0"/>
              </a:rPr>
              <a:t>‌</a:t>
            </a:r>
            <a:r>
              <a:rPr lang="en-US" sz="2000" dirty="0" smtClean="0">
                <a:cs typeface="B Mitra" pitchFamily="2" charset="-78"/>
              </a:rPr>
              <a:t> </a:t>
            </a:r>
            <a:endParaRPr lang="fa-IR" sz="2000" dirty="0" smtClean="0">
              <a:cs typeface="B Mitra" pitchFamily="2" charset="-78"/>
            </a:endParaRPr>
          </a:p>
          <a:p>
            <a:pPr marL="1371600" lvl="2" indent="-457200" algn="justLow" rtl="1" eaLnBrk="1" hangingPunct="1">
              <a:lnSpc>
                <a:spcPct val="80000"/>
              </a:lnSpc>
              <a:buSzPct val="85000"/>
              <a:buFont typeface="Wingdings" pitchFamily="2" charset="2"/>
              <a:buChar char="Ø"/>
              <a:defRPr/>
            </a:pPr>
            <a:r>
              <a:rPr lang="fa-IR" sz="1800" dirty="0" smtClean="0">
                <a:cs typeface="B Mitra" pitchFamily="2" charset="-78"/>
              </a:rPr>
              <a:t>مانند: دندانپزشکی - گلستان</a:t>
            </a:r>
          </a:p>
          <a:p>
            <a:pPr marL="990600" lvl="1" indent="-533400" algn="justLow" rtl="1" eaLnBrk="1" hangingPunct="1">
              <a:lnSpc>
                <a:spcPct val="80000"/>
              </a:lnSpc>
              <a:buSzPct val="85000"/>
              <a:buFont typeface="Wingdings" pitchFamily="2" charset="2"/>
              <a:buAutoNum type="arabicPeriod"/>
              <a:defRPr/>
            </a:pPr>
            <a:r>
              <a:rPr lang="ar-SA" sz="2000" dirty="0" smtClean="0">
                <a:cs typeface="B Mitra" pitchFamily="2" charset="-78"/>
              </a:rPr>
              <a:t>پس</a:t>
            </a:r>
            <a:r>
              <a:rPr lang="ar-SA" sz="2000" dirty="0" smtClean="0">
                <a:cs typeface="Arial" charset="0"/>
              </a:rPr>
              <a:t>‌</a:t>
            </a:r>
            <a:r>
              <a:rPr lang="ar-SA" sz="2000" dirty="0" smtClean="0">
                <a:cs typeface="B Mitra" pitchFamily="2" charset="-78"/>
              </a:rPr>
              <a:t> از سرعنوانهاي</a:t>
            </a:r>
            <a:r>
              <a:rPr lang="ar-SA" sz="2000" dirty="0" smtClean="0">
                <a:cs typeface="Arial" charset="0"/>
              </a:rPr>
              <a:t>‌</a:t>
            </a:r>
            <a:r>
              <a:rPr lang="ar-SA" sz="2000" dirty="0" smtClean="0">
                <a:cs typeface="B Mitra" pitchFamily="2" charset="-78"/>
              </a:rPr>
              <a:t> موضوعي</a:t>
            </a:r>
            <a:r>
              <a:rPr lang="ar-SA" sz="2000" dirty="0" smtClean="0">
                <a:cs typeface="Arial" charset="0"/>
              </a:rPr>
              <a:t>‌</a:t>
            </a:r>
            <a:r>
              <a:rPr lang="ar-SA" sz="2000" dirty="0" smtClean="0">
                <a:cs typeface="B Mitra" pitchFamily="2" charset="-78"/>
              </a:rPr>
              <a:t> كه</a:t>
            </a:r>
            <a:r>
              <a:rPr lang="ar-SA" sz="2000" dirty="0" smtClean="0">
                <a:cs typeface="Arial" charset="0"/>
              </a:rPr>
              <a:t>‌</a:t>
            </a:r>
            <a:r>
              <a:rPr lang="ar-SA" sz="2000" dirty="0" smtClean="0">
                <a:cs typeface="B Mitra" pitchFamily="2" charset="-78"/>
              </a:rPr>
              <a:t> تقسيم</a:t>
            </a:r>
            <a:r>
              <a:rPr lang="ar-SA" sz="2000" dirty="0" smtClean="0">
                <a:cs typeface="Arial" charset="0"/>
              </a:rPr>
              <a:t>‌</a:t>
            </a:r>
            <a:r>
              <a:rPr lang="ar-SA" sz="2000" dirty="0" smtClean="0">
                <a:cs typeface="B Mitra" pitchFamily="2" charset="-78"/>
              </a:rPr>
              <a:t>هاي</a:t>
            </a:r>
            <a:r>
              <a:rPr lang="ar-SA" sz="2000" dirty="0" smtClean="0">
                <a:cs typeface="Arial" charset="0"/>
              </a:rPr>
              <a:t>‌</a:t>
            </a:r>
            <a:r>
              <a:rPr lang="ar-SA" sz="2000" dirty="0" smtClean="0">
                <a:cs typeface="B Mitra" pitchFamily="2" charset="-78"/>
              </a:rPr>
              <a:t> فرعي</a:t>
            </a:r>
            <a:r>
              <a:rPr lang="ar-SA" sz="2000" dirty="0" smtClean="0">
                <a:cs typeface="Arial" charset="0"/>
              </a:rPr>
              <a:t>‌</a:t>
            </a:r>
            <a:r>
              <a:rPr lang="ar-SA" sz="2000" dirty="0" smtClean="0">
                <a:cs typeface="B Mitra" pitchFamily="2" charset="-78"/>
              </a:rPr>
              <a:t> موضوعي</a:t>
            </a:r>
            <a:r>
              <a:rPr lang="ar-SA" sz="2000" dirty="0" smtClean="0">
                <a:cs typeface="Arial" charset="0"/>
              </a:rPr>
              <a:t>‌</a:t>
            </a:r>
            <a:r>
              <a:rPr lang="ar-SA" sz="2000" dirty="0" smtClean="0">
                <a:cs typeface="B Mitra" pitchFamily="2" charset="-78"/>
              </a:rPr>
              <a:t> زير را داشته</a:t>
            </a:r>
            <a:r>
              <a:rPr lang="ar-SA" sz="2000" dirty="0" smtClean="0">
                <a:cs typeface="Arial" charset="0"/>
              </a:rPr>
              <a:t>‌</a:t>
            </a:r>
            <a:r>
              <a:rPr lang="ar-SA" sz="2000" dirty="0" smtClean="0">
                <a:cs typeface="B Mitra" pitchFamily="2" charset="-78"/>
              </a:rPr>
              <a:t> باشند:</a:t>
            </a:r>
          </a:p>
          <a:p>
            <a:pPr marL="1371600" lvl="2" indent="-457200" algn="justLow" rtl="1" eaLnBrk="1" hangingPunct="1">
              <a:lnSpc>
                <a:spcPct val="80000"/>
              </a:lnSpc>
              <a:buSzPct val="85000"/>
              <a:buFont typeface="Wingdings" pitchFamily="2" charset="2"/>
              <a:buAutoNum type="arabicPeriod"/>
              <a:defRPr/>
            </a:pPr>
            <a:r>
              <a:rPr lang="ar-SA" sz="1800" dirty="0" smtClean="0">
                <a:cs typeface="B Mitra" pitchFamily="2" charset="-78"/>
              </a:rPr>
              <a:t>آموزشي</a:t>
            </a:r>
            <a:r>
              <a:rPr lang="ar-SA" sz="1800" dirty="0" smtClean="0">
                <a:cs typeface="Arial" charset="0"/>
              </a:rPr>
              <a:t>‌</a:t>
            </a:r>
            <a:r>
              <a:rPr lang="ar-SA" sz="1800" dirty="0" smtClean="0">
                <a:cs typeface="B Mitra" pitchFamily="2" charset="-78"/>
              </a:rPr>
              <a:t>، </a:t>
            </a:r>
            <a:endParaRPr lang="fa-IR" sz="1800" dirty="0" smtClean="0">
              <a:cs typeface="B Mitra" pitchFamily="2" charset="-78"/>
            </a:endParaRPr>
          </a:p>
          <a:p>
            <a:pPr marL="1371600" lvl="2" indent="-457200" algn="justLow" rtl="1" eaLnBrk="1" hangingPunct="1">
              <a:lnSpc>
                <a:spcPct val="80000"/>
              </a:lnSpc>
              <a:buSzPct val="85000"/>
              <a:buFont typeface="Wingdings" pitchFamily="2" charset="2"/>
              <a:buAutoNum type="arabicPeriod"/>
              <a:defRPr/>
            </a:pPr>
            <a:r>
              <a:rPr lang="ar-SA" sz="1800" dirty="0" smtClean="0">
                <a:cs typeface="B Mitra" pitchFamily="2" charset="-78"/>
              </a:rPr>
              <a:t>استانداردها،</a:t>
            </a:r>
            <a:endParaRPr lang="fa-IR" sz="1800" dirty="0" smtClean="0">
              <a:cs typeface="B Mitra" pitchFamily="2" charset="-78"/>
            </a:endParaRPr>
          </a:p>
          <a:p>
            <a:pPr marL="1371600" lvl="2" indent="-457200" algn="justLow" rtl="1" eaLnBrk="1" hangingPunct="1">
              <a:lnSpc>
                <a:spcPct val="80000"/>
              </a:lnSpc>
              <a:buSzPct val="85000"/>
              <a:buFont typeface="Wingdings" pitchFamily="2" charset="2"/>
              <a:buAutoNum type="arabicPeriod"/>
              <a:defRPr/>
            </a:pPr>
            <a:r>
              <a:rPr lang="ar-SA" sz="1800" dirty="0" smtClean="0">
                <a:cs typeface="B Mitra" pitchFamily="2" charset="-78"/>
              </a:rPr>
              <a:t> اقتصاد،</a:t>
            </a:r>
            <a:endParaRPr lang="fa-IR" sz="1800" dirty="0" smtClean="0">
              <a:cs typeface="B Mitra" pitchFamily="2" charset="-78"/>
            </a:endParaRPr>
          </a:p>
          <a:p>
            <a:pPr marL="1371600" lvl="2" indent="-457200" algn="justLow" rtl="1" eaLnBrk="1" hangingPunct="1">
              <a:lnSpc>
                <a:spcPct val="80000"/>
              </a:lnSpc>
              <a:buSzPct val="85000"/>
              <a:buFont typeface="Wingdings" pitchFamily="2" charset="2"/>
              <a:buAutoNum type="arabicPeriod"/>
              <a:defRPr/>
            </a:pPr>
            <a:r>
              <a:rPr lang="ar-SA" sz="1800" dirty="0" smtClean="0">
                <a:cs typeface="B Mitra" pitchFamily="2" charset="-78"/>
              </a:rPr>
              <a:t> پيشگيري</a:t>
            </a:r>
            <a:r>
              <a:rPr lang="ar-SA" sz="1800" dirty="0" smtClean="0">
                <a:cs typeface="Arial" charset="0"/>
              </a:rPr>
              <a:t>‌</a:t>
            </a:r>
            <a:r>
              <a:rPr lang="ar-SA" sz="1800" dirty="0" smtClean="0">
                <a:cs typeface="B Mitra" pitchFamily="2" charset="-78"/>
              </a:rPr>
              <a:t> و كنترل</a:t>
            </a:r>
            <a:r>
              <a:rPr lang="ar-SA" sz="1800" dirty="0" smtClean="0">
                <a:cs typeface="Arial" charset="0"/>
              </a:rPr>
              <a:t>‌</a:t>
            </a:r>
            <a:r>
              <a:rPr lang="ar-SA" sz="1800" dirty="0" smtClean="0">
                <a:cs typeface="B Mitra" pitchFamily="2" charset="-78"/>
              </a:rPr>
              <a:t>،</a:t>
            </a:r>
            <a:endParaRPr lang="fa-IR" sz="1800" dirty="0" smtClean="0">
              <a:cs typeface="B Mitra" pitchFamily="2" charset="-78"/>
            </a:endParaRPr>
          </a:p>
          <a:p>
            <a:pPr marL="1371600" lvl="2" indent="-457200" algn="justLow" rtl="1" eaLnBrk="1" hangingPunct="1">
              <a:lnSpc>
                <a:spcPct val="80000"/>
              </a:lnSpc>
              <a:buSzPct val="85000"/>
              <a:buFont typeface="Wingdings" pitchFamily="2" charset="2"/>
              <a:buAutoNum type="arabicPeriod"/>
              <a:defRPr/>
            </a:pPr>
            <a:r>
              <a:rPr lang="ar-SA" sz="1800" dirty="0" smtClean="0">
                <a:cs typeface="B Mitra" pitchFamily="2" charset="-78"/>
              </a:rPr>
              <a:t> تاريخ</a:t>
            </a:r>
            <a:r>
              <a:rPr lang="ar-SA" sz="1800" dirty="0" smtClean="0">
                <a:cs typeface="Arial" charset="0"/>
              </a:rPr>
              <a:t>‌</a:t>
            </a:r>
            <a:r>
              <a:rPr lang="ar-SA" sz="1800" dirty="0" smtClean="0">
                <a:cs typeface="B Mitra" pitchFamily="2" charset="-78"/>
              </a:rPr>
              <a:t>، </a:t>
            </a:r>
            <a:endParaRPr lang="fa-IR" sz="1800" dirty="0" smtClean="0">
              <a:cs typeface="B Mitra" pitchFamily="2" charset="-78"/>
            </a:endParaRPr>
          </a:p>
          <a:p>
            <a:pPr marL="1371600" lvl="2" indent="-457200" algn="justLow" rtl="1" eaLnBrk="1" hangingPunct="1">
              <a:lnSpc>
                <a:spcPct val="80000"/>
              </a:lnSpc>
              <a:buSzPct val="85000"/>
              <a:buFont typeface="Wingdings" pitchFamily="2" charset="2"/>
              <a:buAutoNum type="arabicPeriod"/>
              <a:defRPr/>
            </a:pPr>
            <a:r>
              <a:rPr lang="ar-SA" sz="1800" dirty="0" smtClean="0">
                <a:cs typeface="B Mitra" pitchFamily="2" charset="-78"/>
              </a:rPr>
              <a:t>تهيه</a:t>
            </a:r>
            <a:r>
              <a:rPr lang="ar-SA" sz="1800" dirty="0" smtClean="0">
                <a:cs typeface="Arial" charset="0"/>
              </a:rPr>
              <a:t>‌</a:t>
            </a:r>
            <a:r>
              <a:rPr lang="ar-SA" sz="1800" dirty="0" smtClean="0">
                <a:cs typeface="B Mitra" pitchFamily="2" charset="-78"/>
              </a:rPr>
              <a:t> و توزيع</a:t>
            </a:r>
            <a:r>
              <a:rPr lang="ar-SA" sz="1800" dirty="0" smtClean="0">
                <a:cs typeface="Arial" charset="0"/>
              </a:rPr>
              <a:t>‌</a:t>
            </a:r>
            <a:r>
              <a:rPr lang="ar-SA" sz="1800" dirty="0" smtClean="0">
                <a:cs typeface="B Mitra" pitchFamily="2" charset="-78"/>
              </a:rPr>
              <a:t>، </a:t>
            </a:r>
            <a:endParaRPr lang="fa-IR" sz="1800" dirty="0" smtClean="0">
              <a:cs typeface="B Mitra" pitchFamily="2" charset="-78"/>
            </a:endParaRPr>
          </a:p>
          <a:p>
            <a:pPr marL="1371600" lvl="2" indent="-457200" algn="justLow" rtl="1" eaLnBrk="1" hangingPunct="1">
              <a:lnSpc>
                <a:spcPct val="80000"/>
              </a:lnSpc>
              <a:buSzPct val="85000"/>
              <a:buFont typeface="Wingdings" pitchFamily="2" charset="2"/>
              <a:buAutoNum type="arabicPeriod"/>
              <a:defRPr/>
            </a:pPr>
            <a:r>
              <a:rPr lang="ar-SA" sz="1800" dirty="0" smtClean="0">
                <a:cs typeface="B Mitra" pitchFamily="2" charset="-78"/>
              </a:rPr>
              <a:t>رو</a:t>
            </a:r>
            <a:r>
              <a:rPr lang="fa-IR" sz="1800" dirty="0" smtClean="0">
                <a:cs typeface="B Mitra" pitchFamily="2" charset="-78"/>
              </a:rPr>
              <a:t>ند</a:t>
            </a:r>
            <a:r>
              <a:rPr lang="ar-SA" sz="1800" dirty="0" smtClean="0">
                <a:cs typeface="B Mitra" pitchFamily="2" charset="-78"/>
              </a:rPr>
              <a:t>، </a:t>
            </a:r>
            <a:endParaRPr lang="fa-IR" sz="1800" dirty="0" smtClean="0">
              <a:cs typeface="B Mitra" pitchFamily="2" charset="-78"/>
            </a:endParaRPr>
          </a:p>
          <a:p>
            <a:pPr marL="1371600" lvl="2" indent="-457200" algn="justLow" rtl="1" eaLnBrk="1" hangingPunct="1">
              <a:lnSpc>
                <a:spcPct val="80000"/>
              </a:lnSpc>
              <a:buSzPct val="85000"/>
              <a:buFont typeface="Wingdings" pitchFamily="2" charset="2"/>
              <a:buAutoNum type="arabicPeriod"/>
              <a:defRPr/>
            </a:pPr>
            <a:r>
              <a:rPr lang="ar-SA" sz="1800" dirty="0" smtClean="0">
                <a:cs typeface="B Mitra" pitchFamily="2" charset="-78"/>
              </a:rPr>
              <a:t>كاربرد، </a:t>
            </a:r>
            <a:endParaRPr lang="fa-IR" sz="1800" dirty="0" smtClean="0">
              <a:cs typeface="B Mitra" pitchFamily="2" charset="-78"/>
            </a:endParaRPr>
          </a:p>
          <a:p>
            <a:pPr marL="1371600" lvl="2" indent="-457200" algn="justLow" rtl="1" eaLnBrk="1" hangingPunct="1">
              <a:lnSpc>
                <a:spcPct val="80000"/>
              </a:lnSpc>
              <a:buSzPct val="85000"/>
              <a:buFont typeface="Wingdings" pitchFamily="2" charset="2"/>
              <a:buAutoNum type="arabicPeriod"/>
              <a:defRPr/>
            </a:pPr>
            <a:r>
              <a:rPr lang="ar-SA" sz="1800" dirty="0" smtClean="0">
                <a:cs typeface="B Mitra" pitchFamily="2" charset="-78"/>
              </a:rPr>
              <a:t>مرگ</a:t>
            </a:r>
            <a:r>
              <a:rPr lang="ar-SA" sz="1800" dirty="0" smtClean="0">
                <a:cs typeface="Arial" charset="0"/>
              </a:rPr>
              <a:t>‌</a:t>
            </a:r>
            <a:r>
              <a:rPr lang="ar-SA" sz="1800" dirty="0" smtClean="0">
                <a:cs typeface="B Mitra" pitchFamily="2" charset="-78"/>
              </a:rPr>
              <a:t> و مير، </a:t>
            </a:r>
            <a:endParaRPr lang="fa-IR" sz="1800" dirty="0" smtClean="0">
              <a:cs typeface="B Mitra" pitchFamily="2" charset="-78"/>
            </a:endParaRPr>
          </a:p>
          <a:p>
            <a:pPr marL="1371600" lvl="2" indent="-457200" algn="justLow" rtl="1" eaLnBrk="1" hangingPunct="1">
              <a:lnSpc>
                <a:spcPct val="80000"/>
              </a:lnSpc>
              <a:buSzPct val="85000"/>
              <a:buFont typeface="Wingdings" pitchFamily="2" charset="2"/>
              <a:buAutoNum type="arabicPeriod"/>
              <a:defRPr/>
            </a:pPr>
            <a:r>
              <a:rPr lang="ar-SA" sz="1800" dirty="0" smtClean="0">
                <a:cs typeface="B Mitra" pitchFamily="2" charset="-78"/>
              </a:rPr>
              <a:t>نيروي</a:t>
            </a:r>
            <a:r>
              <a:rPr lang="ar-SA" sz="1800" dirty="0" smtClean="0">
                <a:cs typeface="Arial" charset="0"/>
              </a:rPr>
              <a:t>‌</a:t>
            </a:r>
            <a:r>
              <a:rPr lang="ar-SA" sz="1800" dirty="0" smtClean="0">
                <a:cs typeface="B Mitra" pitchFamily="2" charset="-78"/>
              </a:rPr>
              <a:t> انساني</a:t>
            </a:r>
            <a:r>
              <a:rPr lang="ar-SA" sz="1800" dirty="0" smtClean="0">
                <a:cs typeface="Arial" charset="0"/>
              </a:rPr>
              <a:t>‌</a:t>
            </a:r>
            <a:r>
              <a:rPr lang="ar-SA" sz="1800" dirty="0" smtClean="0">
                <a:cs typeface="B Mitra" pitchFamily="2" charset="-78"/>
              </a:rPr>
              <a:t>،</a:t>
            </a:r>
            <a:endParaRPr lang="fa-IR" sz="1800" dirty="0" smtClean="0">
              <a:cs typeface="B Mitra" pitchFamily="2" charset="-78"/>
            </a:endParaRPr>
          </a:p>
          <a:p>
            <a:pPr marL="1371600" lvl="2" indent="-457200" algn="justLow" rtl="1" eaLnBrk="1" hangingPunct="1">
              <a:lnSpc>
                <a:spcPct val="80000"/>
              </a:lnSpc>
              <a:buSzPct val="85000"/>
              <a:buFont typeface="Wingdings" pitchFamily="2" charset="2"/>
              <a:buAutoNum type="arabicPeriod"/>
              <a:defRPr/>
            </a:pPr>
            <a:r>
              <a:rPr lang="ar-SA" sz="1800" dirty="0" smtClean="0">
                <a:cs typeface="B Mitra" pitchFamily="2" charset="-78"/>
              </a:rPr>
              <a:t>همه</a:t>
            </a:r>
            <a:r>
              <a:rPr lang="ar-SA" sz="1800" dirty="0" smtClean="0">
                <a:cs typeface="Arial" charset="0"/>
              </a:rPr>
              <a:t>‌</a:t>
            </a:r>
            <a:r>
              <a:rPr lang="ar-SA" sz="1800" dirty="0" smtClean="0">
                <a:cs typeface="B Mitra" pitchFamily="2" charset="-78"/>
              </a:rPr>
              <a:t>گيري</a:t>
            </a:r>
            <a:r>
              <a:rPr lang="ar-SA" sz="1800" dirty="0" smtClean="0">
                <a:cs typeface="Arial" charset="0"/>
              </a:rPr>
              <a:t>‌</a:t>
            </a:r>
            <a:r>
              <a:rPr lang="ar-SA" sz="1800" dirty="0" smtClean="0">
                <a:cs typeface="B Mitra" pitchFamily="2" charset="-78"/>
              </a:rPr>
              <a:t>شناسي</a:t>
            </a:r>
            <a:r>
              <a:rPr lang="ar-SA" sz="1800" dirty="0" smtClean="0">
                <a:cs typeface="Arial" charset="0"/>
              </a:rPr>
              <a:t>‌</a:t>
            </a:r>
            <a:endParaRPr lang="fa-IR" sz="1800" dirty="0" smtClean="0">
              <a:cs typeface="B Mitra" pitchFamily="2" charset="-78"/>
            </a:endParaRPr>
          </a:p>
          <a:p>
            <a:pPr marL="990600" lvl="1" indent="-533400" algn="justLow" rtl="1" eaLnBrk="1" hangingPunct="1">
              <a:lnSpc>
                <a:spcPct val="80000"/>
              </a:lnSpc>
              <a:buSzPct val="85000"/>
              <a:buFont typeface="Wingdings" pitchFamily="2" charset="2"/>
              <a:buAutoNum type="arabicPeriod"/>
              <a:defRPr/>
            </a:pPr>
            <a:r>
              <a:rPr lang="ar-SA" sz="2000" dirty="0" smtClean="0">
                <a:cs typeface="B Mitra" pitchFamily="2" charset="-78"/>
              </a:rPr>
              <a:t>پس</a:t>
            </a:r>
            <a:r>
              <a:rPr lang="ar-SA" sz="2000" dirty="0" smtClean="0">
                <a:cs typeface="Arial" charset="0"/>
              </a:rPr>
              <a:t>‌</a:t>
            </a:r>
            <a:r>
              <a:rPr lang="ar-SA" sz="2000" dirty="0" smtClean="0">
                <a:cs typeface="B Mitra" pitchFamily="2" charset="-78"/>
              </a:rPr>
              <a:t> از سرعنوانهايي</a:t>
            </a:r>
            <a:r>
              <a:rPr lang="ar-SA" sz="2000" dirty="0" smtClean="0">
                <a:cs typeface="Arial" charset="0"/>
              </a:rPr>
              <a:t>‌</a:t>
            </a:r>
            <a:r>
              <a:rPr lang="ar-SA" sz="2000" dirty="0" smtClean="0">
                <a:cs typeface="B Mitra" pitchFamily="2" charset="-78"/>
              </a:rPr>
              <a:t> كه</a:t>
            </a:r>
            <a:r>
              <a:rPr lang="ar-SA" sz="2000" dirty="0" smtClean="0">
                <a:cs typeface="Arial" charset="0"/>
              </a:rPr>
              <a:t>‌</a:t>
            </a:r>
            <a:r>
              <a:rPr lang="ar-SA" sz="2000" dirty="0" smtClean="0">
                <a:cs typeface="B Mitra" pitchFamily="2" charset="-78"/>
              </a:rPr>
              <a:t> تقسيم</a:t>
            </a:r>
            <a:r>
              <a:rPr lang="ar-SA" sz="2000" dirty="0" smtClean="0">
                <a:cs typeface="Arial" charset="0"/>
              </a:rPr>
              <a:t>‌</a:t>
            </a:r>
            <a:r>
              <a:rPr lang="ar-SA" sz="2000" dirty="0" smtClean="0">
                <a:cs typeface="B Mitra" pitchFamily="2" charset="-78"/>
              </a:rPr>
              <a:t>هاي</a:t>
            </a:r>
            <a:r>
              <a:rPr lang="ar-SA" sz="2000" dirty="0" smtClean="0">
                <a:cs typeface="Arial" charset="0"/>
              </a:rPr>
              <a:t>‌</a:t>
            </a:r>
            <a:r>
              <a:rPr lang="ar-SA" sz="2000" dirty="0" smtClean="0">
                <a:cs typeface="B Mitra" pitchFamily="2" charset="-78"/>
              </a:rPr>
              <a:t> شكلي</a:t>
            </a:r>
            <a:r>
              <a:rPr lang="ar-SA" sz="2000" dirty="0" smtClean="0">
                <a:cs typeface="Arial" charset="0"/>
              </a:rPr>
              <a:t>‌</a:t>
            </a:r>
            <a:r>
              <a:rPr lang="ar-SA" sz="2000" dirty="0" smtClean="0">
                <a:cs typeface="B Mitra" pitchFamily="2" charset="-78"/>
              </a:rPr>
              <a:t> زير را داشته</a:t>
            </a:r>
            <a:r>
              <a:rPr lang="ar-SA" sz="2000" dirty="0" smtClean="0">
                <a:cs typeface="Arial" charset="0"/>
              </a:rPr>
              <a:t>‌</a:t>
            </a:r>
            <a:r>
              <a:rPr lang="ar-SA" sz="2000" dirty="0" smtClean="0">
                <a:cs typeface="B Mitra" pitchFamily="2" charset="-78"/>
              </a:rPr>
              <a:t> باشند: پيش</a:t>
            </a:r>
            <a:r>
              <a:rPr lang="ar-SA" sz="2000" dirty="0" smtClean="0">
                <a:cs typeface="Arial" charset="0"/>
              </a:rPr>
              <a:t>‌</a:t>
            </a:r>
            <a:r>
              <a:rPr lang="ar-SA" sz="2000" dirty="0" smtClean="0">
                <a:cs typeface="B Mitra" pitchFamily="2" charset="-78"/>
              </a:rPr>
              <a:t> از تقسيم</a:t>
            </a:r>
            <a:r>
              <a:rPr lang="ar-SA" sz="2000" dirty="0" smtClean="0">
                <a:cs typeface="Arial" charset="0"/>
              </a:rPr>
              <a:t>‌</a:t>
            </a:r>
            <a:r>
              <a:rPr lang="ar-SA" sz="2000" dirty="0" smtClean="0">
                <a:cs typeface="B Mitra" pitchFamily="2" charset="-78"/>
              </a:rPr>
              <a:t> فرعي</a:t>
            </a:r>
            <a:r>
              <a:rPr lang="ar-SA" sz="2000" dirty="0" smtClean="0">
                <a:cs typeface="Arial" charset="0"/>
              </a:rPr>
              <a:t>‌</a:t>
            </a:r>
            <a:r>
              <a:rPr lang="ar-SA" sz="2000" dirty="0" smtClean="0">
                <a:cs typeface="B Mitra" pitchFamily="2" charset="-78"/>
              </a:rPr>
              <a:t> شكلي</a:t>
            </a:r>
            <a:r>
              <a:rPr lang="ar-SA" sz="2000" dirty="0" smtClean="0">
                <a:cs typeface="Arial" charset="0"/>
              </a:rPr>
              <a:t>‌</a:t>
            </a:r>
            <a:r>
              <a:rPr lang="ar-SA" sz="2000" dirty="0" smtClean="0">
                <a:cs typeface="B Mitra" pitchFamily="2" charset="-78"/>
              </a:rPr>
              <a:t> قرار مي</a:t>
            </a:r>
            <a:r>
              <a:rPr lang="ar-SA" sz="2000" dirty="0" smtClean="0">
                <a:cs typeface="Arial" charset="0"/>
              </a:rPr>
              <a:t>‌</a:t>
            </a:r>
            <a:r>
              <a:rPr lang="ar-SA" sz="2000" dirty="0" smtClean="0">
                <a:cs typeface="B Mitra" pitchFamily="2" charset="-78"/>
              </a:rPr>
              <a:t>گيرد.</a:t>
            </a:r>
            <a:r>
              <a:rPr lang="fa-IR" sz="2000" dirty="0" smtClean="0">
                <a:cs typeface="B Mitra" pitchFamily="2" charset="-78"/>
              </a:rPr>
              <a:t> </a:t>
            </a:r>
            <a:r>
              <a:rPr lang="ar-SA" sz="2000" b="1" dirty="0" smtClean="0">
                <a:cs typeface="B Mitra" pitchFamily="2" charset="-78"/>
              </a:rPr>
              <a:t>آمارنامه</a:t>
            </a:r>
            <a:r>
              <a:rPr lang="ar-SA" sz="2000" b="1" dirty="0" smtClean="0">
                <a:cs typeface="Arial" charset="0"/>
              </a:rPr>
              <a:t>‌</a:t>
            </a:r>
            <a:r>
              <a:rPr lang="ar-SA" sz="2000" b="1" dirty="0" smtClean="0">
                <a:cs typeface="B Mitra" pitchFamily="2" charset="-78"/>
              </a:rPr>
              <a:t>ها، قوانين</a:t>
            </a:r>
            <a:r>
              <a:rPr lang="ar-SA" sz="2000" b="1" dirty="0" smtClean="0">
                <a:cs typeface="Arial" charset="0"/>
              </a:rPr>
              <a:t>‌</a:t>
            </a:r>
            <a:r>
              <a:rPr lang="ar-SA" sz="2000" b="1" dirty="0" smtClean="0">
                <a:cs typeface="B Mitra" pitchFamily="2" charset="-78"/>
              </a:rPr>
              <a:t>، راهنماها</a:t>
            </a:r>
            <a:endParaRPr lang="fa-IR" sz="2000" b="1" dirty="0" smtClean="0">
              <a:cs typeface="B Mitra" pitchFamily="2" charset="-78"/>
            </a:endParaRPr>
          </a:p>
          <a:p>
            <a:pPr marL="1752600" lvl="3" indent="-381000" algn="justLow" rtl="1" eaLnBrk="1" hangingPunct="1">
              <a:lnSpc>
                <a:spcPct val="80000"/>
              </a:lnSpc>
              <a:buSzPct val="85000"/>
              <a:defRPr/>
            </a:pPr>
            <a:r>
              <a:rPr lang="ar-SA" sz="1600" dirty="0" smtClean="0">
                <a:cs typeface="B Mitra" pitchFamily="2" charset="-78"/>
              </a:rPr>
              <a:t>	مثال</a:t>
            </a:r>
            <a:r>
              <a:rPr lang="ar-SA" sz="1600" dirty="0" smtClean="0">
                <a:cs typeface="Arial" charset="0"/>
              </a:rPr>
              <a:t>‌</a:t>
            </a:r>
            <a:r>
              <a:rPr lang="ar-SA" sz="1600" dirty="0" smtClean="0">
                <a:cs typeface="B Mitra" pitchFamily="2" charset="-78"/>
              </a:rPr>
              <a:t>: سرطان</a:t>
            </a:r>
            <a:r>
              <a:rPr lang="ar-SA" sz="1600" dirty="0" smtClean="0">
                <a:cs typeface="Arial" charset="0"/>
              </a:rPr>
              <a:t>‌</a:t>
            </a:r>
            <a:r>
              <a:rPr lang="ar-SA" sz="1600" dirty="0" smtClean="0">
                <a:cs typeface="B Mitra" pitchFamily="2" charset="-78"/>
              </a:rPr>
              <a:t>ها ـ پيشگيري</a:t>
            </a:r>
            <a:r>
              <a:rPr lang="ar-SA" sz="1600" dirty="0" smtClean="0">
                <a:cs typeface="Arial" charset="0"/>
              </a:rPr>
              <a:t>‌</a:t>
            </a:r>
            <a:r>
              <a:rPr lang="ar-SA" sz="1600" dirty="0" smtClean="0">
                <a:cs typeface="B Mitra" pitchFamily="2" charset="-78"/>
              </a:rPr>
              <a:t> و كنترل</a:t>
            </a:r>
            <a:r>
              <a:rPr lang="ar-SA" sz="1600" dirty="0" smtClean="0">
                <a:cs typeface="Arial" charset="0"/>
              </a:rPr>
              <a:t>‌</a:t>
            </a:r>
            <a:r>
              <a:rPr lang="ar-SA" sz="1600" dirty="0" smtClean="0">
                <a:cs typeface="B Mitra" pitchFamily="2" charset="-78"/>
              </a:rPr>
              <a:t> ـ تهران</a:t>
            </a:r>
            <a:r>
              <a:rPr lang="ar-SA" sz="1600" dirty="0" smtClean="0">
                <a:cs typeface="Arial" charset="0"/>
              </a:rPr>
              <a:t>‌</a:t>
            </a:r>
            <a:r>
              <a:rPr lang="ar-SA" sz="1600" dirty="0" smtClean="0">
                <a:cs typeface="B Mitra" pitchFamily="2" charset="-78"/>
              </a:rPr>
              <a:t> ـ نشريات</a:t>
            </a:r>
            <a:r>
              <a:rPr lang="ar-SA" sz="1600" dirty="0" smtClean="0">
                <a:cs typeface="Arial" charset="0"/>
              </a:rPr>
              <a:t>‌</a:t>
            </a:r>
            <a:r>
              <a:rPr lang="ar-SA" sz="1600" dirty="0" smtClean="0">
                <a:cs typeface="B Mitra" pitchFamily="2" charset="-78"/>
              </a:rPr>
              <a:t> ادواري</a:t>
            </a:r>
            <a:r>
              <a:rPr lang="ar-SA" sz="1600" dirty="0" smtClean="0">
                <a:cs typeface="Arial" charset="0"/>
              </a:rPr>
              <a:t>‌</a:t>
            </a:r>
            <a:r>
              <a:rPr lang="fa-IR" sz="1600" dirty="0" smtClean="0">
                <a:cs typeface="Arial" charset="0"/>
              </a:rPr>
              <a:t> یا مرگ و میر – هندوستان – آمارنامه ها</a:t>
            </a:r>
            <a:endParaRPr lang="fa-IR" sz="1600" dirty="0" smtClean="0">
              <a:cs typeface="B Mitra" pitchFamily="2" charset="-78"/>
            </a:endParaRP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2684702"/>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1" name="Rectangle 3"/>
          <p:cNvSpPr>
            <a:spLocks noGrp="1" noChangeArrowheads="1"/>
          </p:cNvSpPr>
          <p:nvPr>
            <p:ph type="body" idx="1"/>
          </p:nvPr>
        </p:nvSpPr>
        <p:spPr/>
        <p:txBody>
          <a:bodyPr/>
          <a:lstStyle/>
          <a:p>
            <a:pPr marL="609600" indent="-609600" algn="justLow" rtl="1" eaLnBrk="1" hangingPunct="1">
              <a:defRPr/>
            </a:pPr>
            <a:r>
              <a:rPr lang="ar-SA" sz="3200" b="1" dirty="0" smtClean="0">
                <a:cs typeface="B Titr" pitchFamily="2" charset="-78"/>
              </a:rPr>
              <a:t>تقسيم‌هاي‌ فرعي‌</a:t>
            </a:r>
            <a:r>
              <a:rPr lang="fa-IR" sz="3200" b="1" dirty="0" smtClean="0">
                <a:cs typeface="B Titr" pitchFamily="2" charset="-78"/>
              </a:rPr>
              <a:t>....(ادامه): شکلی</a:t>
            </a:r>
          </a:p>
          <a:p>
            <a:pPr marL="990600" lvl="1" indent="-533400" algn="justLow" rtl="1" eaLnBrk="1" hangingPunct="1">
              <a:buSzPct val="80000"/>
              <a:buFont typeface="Wingdings" pitchFamily="2" charset="2"/>
              <a:buChar char="Ø"/>
              <a:defRPr/>
            </a:pPr>
            <a:r>
              <a:rPr lang="ar-SA" dirty="0" smtClean="0">
                <a:cs typeface="B Mitra" pitchFamily="2" charset="-78"/>
              </a:rPr>
              <a:t>براي</a:t>
            </a:r>
            <a:r>
              <a:rPr lang="ar-SA" dirty="0" smtClean="0">
                <a:cs typeface="Arial" charset="0"/>
              </a:rPr>
              <a:t>‌</a:t>
            </a:r>
            <a:r>
              <a:rPr lang="ar-SA" dirty="0" smtClean="0">
                <a:cs typeface="B Mitra" pitchFamily="2" charset="-78"/>
              </a:rPr>
              <a:t> خاص</a:t>
            </a:r>
            <a:r>
              <a:rPr lang="ar-SA" dirty="0" smtClean="0">
                <a:cs typeface="Arial" charset="0"/>
              </a:rPr>
              <a:t>‌</a:t>
            </a:r>
            <a:r>
              <a:rPr lang="ar-SA" dirty="0" smtClean="0">
                <a:cs typeface="B Mitra" pitchFamily="2" charset="-78"/>
              </a:rPr>
              <a:t> و مشخص</a:t>
            </a:r>
            <a:r>
              <a:rPr lang="ar-SA" dirty="0" smtClean="0">
                <a:cs typeface="Arial" charset="0"/>
              </a:rPr>
              <a:t>‌</a:t>
            </a:r>
            <a:r>
              <a:rPr lang="ar-SA" dirty="0" smtClean="0">
                <a:cs typeface="B Mitra" pitchFamily="2" charset="-78"/>
              </a:rPr>
              <a:t>كردن</a:t>
            </a:r>
            <a:r>
              <a:rPr lang="ar-SA" dirty="0" smtClean="0">
                <a:cs typeface="Arial" charset="0"/>
              </a:rPr>
              <a:t>‌</a:t>
            </a:r>
            <a:r>
              <a:rPr lang="ar-SA" dirty="0" smtClean="0">
                <a:cs typeface="B Mitra" pitchFamily="2" charset="-78"/>
              </a:rPr>
              <a:t> شكل</a:t>
            </a:r>
            <a:r>
              <a:rPr lang="ar-SA" dirty="0" smtClean="0">
                <a:cs typeface="Arial" charset="0"/>
              </a:rPr>
              <a:t>‌</a:t>
            </a:r>
            <a:r>
              <a:rPr lang="ar-SA" dirty="0" smtClean="0">
                <a:cs typeface="B Mitra" pitchFamily="2" charset="-78"/>
              </a:rPr>
              <a:t> مدارك</a:t>
            </a:r>
            <a:r>
              <a:rPr lang="ar-SA" dirty="0" smtClean="0">
                <a:cs typeface="Arial" charset="0"/>
              </a:rPr>
              <a:t>‌</a:t>
            </a:r>
            <a:r>
              <a:rPr lang="ar-SA" dirty="0" smtClean="0">
                <a:cs typeface="B Mitra" pitchFamily="2" charset="-78"/>
              </a:rPr>
              <a:t> </a:t>
            </a:r>
            <a:r>
              <a:rPr lang="fa-IR" dirty="0" smtClean="0">
                <a:cs typeface="B Mitra" pitchFamily="2" charset="-78"/>
              </a:rPr>
              <a:t>به کار می روند. </a:t>
            </a:r>
            <a:r>
              <a:rPr lang="ar-SA" dirty="0" smtClean="0">
                <a:cs typeface="Arial" charset="0"/>
              </a:rPr>
              <a:t>‌</a:t>
            </a:r>
            <a:r>
              <a:rPr lang="en-US" dirty="0" smtClean="0">
                <a:cs typeface="B Mitra" pitchFamily="2" charset="-78"/>
              </a:rPr>
              <a:t> </a:t>
            </a:r>
            <a:endParaRPr lang="fa-IR" dirty="0" smtClean="0">
              <a:cs typeface="B Mitra" pitchFamily="2" charset="-78"/>
            </a:endParaRPr>
          </a:p>
          <a:p>
            <a:pPr marL="1752600" lvl="3" indent="-381000" algn="justLow" rtl="1" eaLnBrk="1" hangingPunct="1">
              <a:buSzPct val="80000"/>
              <a:buFont typeface="Wingdings" pitchFamily="2" charset="2"/>
              <a:buNone/>
              <a:defRPr/>
            </a:pPr>
            <a:r>
              <a:rPr lang="fa-IR" dirty="0" smtClean="0">
                <a:cs typeface="B Mitra" pitchFamily="2" charset="-78"/>
              </a:rPr>
              <a:t>مانند: سرطان ها – پیشگیری و کنترل – نشریات ادواری</a:t>
            </a:r>
          </a:p>
          <a:p>
            <a:pPr marL="990600" lvl="1" indent="-533400" algn="justLow" rtl="1" eaLnBrk="1" hangingPunct="1">
              <a:buSzPct val="80000"/>
              <a:buFont typeface="Wingdings" pitchFamily="2" charset="2"/>
              <a:buNone/>
              <a:defRPr/>
            </a:pPr>
            <a:r>
              <a:rPr lang="fa-IR" dirty="0" smtClean="0">
                <a:cs typeface="B Mitra" pitchFamily="2" charset="-78"/>
              </a:rPr>
              <a:t>		 </a:t>
            </a:r>
            <a:r>
              <a:rPr lang="fa-IR" sz="2000" dirty="0" smtClean="0">
                <a:cs typeface="B Mitra" pitchFamily="2" charset="-78"/>
              </a:rPr>
              <a:t>سرطان ها – پیشگیری و کنترل – مواد دیداری و شنیداری</a:t>
            </a: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0631524"/>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5" name="Rectangle 3"/>
          <p:cNvSpPr>
            <a:spLocks noGrp="1" noChangeArrowheads="1"/>
          </p:cNvSpPr>
          <p:nvPr>
            <p:ph type="body" idx="1"/>
          </p:nvPr>
        </p:nvSpPr>
        <p:spPr/>
        <p:txBody>
          <a:bodyPr/>
          <a:lstStyle/>
          <a:p>
            <a:pPr marL="0" indent="0" algn="justLow" rtl="1" eaLnBrk="1" hangingPunct="1">
              <a:buNone/>
              <a:defRPr/>
            </a:pPr>
            <a:r>
              <a:rPr lang="ar-SA" sz="3200" b="1" dirty="0" smtClean="0">
                <a:cs typeface="B Titr" pitchFamily="2" charset="-78"/>
              </a:rPr>
              <a:t>تقسيم‌هاي‌ فرعي‌</a:t>
            </a:r>
            <a:r>
              <a:rPr lang="fa-IR" sz="3200" b="1" dirty="0" smtClean="0">
                <a:cs typeface="B Titr" pitchFamily="2" charset="-78"/>
              </a:rPr>
              <a:t>....(ادامه): زبانی</a:t>
            </a:r>
          </a:p>
          <a:p>
            <a:pPr marL="990600" lvl="1" indent="-533400" algn="justLow" rtl="1" eaLnBrk="1" hangingPunct="1">
              <a:defRPr/>
            </a:pPr>
            <a:r>
              <a:rPr lang="ar-SA" dirty="0" smtClean="0">
                <a:cs typeface="B Mitra" pitchFamily="2" charset="-78"/>
              </a:rPr>
              <a:t>فقط</a:t>
            </a:r>
            <a:r>
              <a:rPr lang="ar-SA" dirty="0" smtClean="0">
                <a:cs typeface="Arial" charset="0"/>
              </a:rPr>
              <a:t>‌</a:t>
            </a:r>
            <a:r>
              <a:rPr lang="ar-SA" dirty="0" smtClean="0">
                <a:cs typeface="B Mitra" pitchFamily="2" charset="-78"/>
              </a:rPr>
              <a:t> </a:t>
            </a:r>
            <a:r>
              <a:rPr lang="fa-IR" dirty="0" smtClean="0">
                <a:cs typeface="B Mitra" pitchFamily="2" charset="-78"/>
              </a:rPr>
              <a:t>با سرعنوان موضوعی </a:t>
            </a:r>
            <a:r>
              <a:rPr lang="ar-SA" dirty="0" smtClean="0">
                <a:cs typeface="B Mitra" pitchFamily="2" charset="-78"/>
              </a:rPr>
              <a:t>واژه</a:t>
            </a:r>
            <a:r>
              <a:rPr lang="ar-SA" dirty="0" smtClean="0">
                <a:cs typeface="Arial" charset="0"/>
              </a:rPr>
              <a:t>‌</a:t>
            </a:r>
            <a:r>
              <a:rPr lang="ar-SA" dirty="0" smtClean="0">
                <a:cs typeface="B Mitra" pitchFamily="2" charset="-78"/>
              </a:rPr>
              <a:t>نامه</a:t>
            </a:r>
            <a:r>
              <a:rPr lang="ar-SA" dirty="0" smtClean="0">
                <a:cs typeface="Arial" charset="0"/>
              </a:rPr>
              <a:t>‌</a:t>
            </a:r>
            <a:r>
              <a:rPr lang="ar-SA" dirty="0" smtClean="0">
                <a:cs typeface="B Mitra" pitchFamily="2" charset="-78"/>
              </a:rPr>
              <a:t>ها</a:t>
            </a:r>
            <a:r>
              <a:rPr lang="ar-SA" dirty="0" smtClean="0">
                <a:cs typeface="Arial" charset="0"/>
              </a:rPr>
              <a:t>‌</a:t>
            </a:r>
            <a:r>
              <a:rPr lang="ar-SA" dirty="0" smtClean="0">
                <a:cs typeface="B Mitra" pitchFamily="2" charset="-78"/>
              </a:rPr>
              <a:t> يا سرعنوانهايي</a:t>
            </a:r>
            <a:r>
              <a:rPr lang="ar-SA" dirty="0" smtClean="0">
                <a:cs typeface="Arial" charset="0"/>
              </a:rPr>
              <a:t>‌</a:t>
            </a:r>
            <a:r>
              <a:rPr lang="ar-SA" dirty="0" smtClean="0">
                <a:cs typeface="B Mitra" pitchFamily="2" charset="-78"/>
              </a:rPr>
              <a:t> كه</a:t>
            </a:r>
            <a:r>
              <a:rPr lang="ar-SA" dirty="0" smtClean="0">
                <a:cs typeface="Arial" charset="0"/>
              </a:rPr>
              <a:t>‌</a:t>
            </a:r>
            <a:r>
              <a:rPr lang="ar-SA" dirty="0" smtClean="0">
                <a:cs typeface="B Mitra" pitchFamily="2" charset="-78"/>
              </a:rPr>
              <a:t> تقسيم</a:t>
            </a:r>
            <a:r>
              <a:rPr lang="ar-SA" dirty="0" smtClean="0">
                <a:cs typeface="Arial" charset="0"/>
              </a:rPr>
              <a:t>‌</a:t>
            </a:r>
            <a:r>
              <a:rPr lang="ar-SA" dirty="0" smtClean="0">
                <a:cs typeface="B Mitra" pitchFamily="2" charset="-78"/>
              </a:rPr>
              <a:t>هاي</a:t>
            </a:r>
            <a:r>
              <a:rPr lang="ar-SA" dirty="0" smtClean="0">
                <a:cs typeface="Arial" charset="0"/>
              </a:rPr>
              <a:t>‌</a:t>
            </a:r>
            <a:r>
              <a:rPr lang="ar-SA" dirty="0" smtClean="0">
                <a:cs typeface="B Mitra" pitchFamily="2" charset="-78"/>
              </a:rPr>
              <a:t> فرعي</a:t>
            </a:r>
            <a:r>
              <a:rPr lang="ar-SA" dirty="0" smtClean="0">
                <a:cs typeface="Arial" charset="0"/>
              </a:rPr>
              <a:t>‌</a:t>
            </a:r>
            <a:r>
              <a:rPr lang="fa-IR" dirty="0" smtClean="0">
                <a:cs typeface="B Mitra" pitchFamily="2" charset="-78"/>
              </a:rPr>
              <a:t> </a:t>
            </a:r>
            <a:r>
              <a:rPr lang="ar-SA" dirty="0" smtClean="0">
                <a:cs typeface="B Mitra" pitchFamily="2" charset="-78"/>
              </a:rPr>
              <a:t>شكلي</a:t>
            </a:r>
            <a:r>
              <a:rPr lang="ar-SA" dirty="0" smtClean="0">
                <a:cs typeface="Arial" charset="0"/>
              </a:rPr>
              <a:t>‌</a:t>
            </a:r>
            <a:r>
              <a:rPr lang="ar-SA" dirty="0" smtClean="0">
                <a:cs typeface="B Mitra" pitchFamily="2" charset="-78"/>
              </a:rPr>
              <a:t> واژه</a:t>
            </a:r>
            <a:r>
              <a:rPr lang="ar-SA" dirty="0" smtClean="0">
                <a:cs typeface="Arial" charset="0"/>
              </a:rPr>
              <a:t>‌</a:t>
            </a:r>
            <a:r>
              <a:rPr lang="ar-SA" dirty="0" smtClean="0">
                <a:cs typeface="B Mitra" pitchFamily="2" charset="-78"/>
              </a:rPr>
              <a:t>نامه</a:t>
            </a:r>
            <a:r>
              <a:rPr lang="ar-SA" dirty="0" smtClean="0">
                <a:cs typeface="Arial" charset="0"/>
              </a:rPr>
              <a:t>‌</a:t>
            </a:r>
            <a:r>
              <a:rPr lang="ar-SA" dirty="0" smtClean="0">
                <a:cs typeface="B Mitra" pitchFamily="2" charset="-78"/>
              </a:rPr>
              <a:t>ها، عبارتها و واژه</a:t>
            </a:r>
            <a:r>
              <a:rPr lang="ar-SA" dirty="0" smtClean="0">
                <a:cs typeface="Arial" charset="0"/>
              </a:rPr>
              <a:t>‌</a:t>
            </a:r>
            <a:r>
              <a:rPr lang="ar-SA" dirty="0" smtClean="0">
                <a:cs typeface="B Mitra" pitchFamily="2" charset="-78"/>
              </a:rPr>
              <a:t>شناسي</a:t>
            </a:r>
            <a:r>
              <a:rPr lang="ar-SA" dirty="0" smtClean="0">
                <a:cs typeface="Arial" charset="0"/>
              </a:rPr>
              <a:t>‌</a:t>
            </a:r>
            <a:r>
              <a:rPr lang="ar-SA" dirty="0" smtClean="0">
                <a:cs typeface="B Mitra" pitchFamily="2" charset="-78"/>
              </a:rPr>
              <a:t> را دارند</a:t>
            </a:r>
            <a:r>
              <a:rPr lang="fa-IR" dirty="0" smtClean="0">
                <a:cs typeface="B Mitra" pitchFamily="2" charset="-78"/>
              </a:rPr>
              <a:t>، به کار می روند</a:t>
            </a:r>
            <a:r>
              <a:rPr lang="ar-SA" dirty="0" smtClean="0">
                <a:cs typeface="B Mitra" pitchFamily="2" charset="-78"/>
              </a:rPr>
              <a:t>.</a:t>
            </a:r>
            <a:endParaRPr lang="fa-IR" dirty="0" smtClean="0">
              <a:cs typeface="B Mitra" pitchFamily="2" charset="-78"/>
            </a:endParaRPr>
          </a:p>
          <a:p>
            <a:pPr marL="990600" lvl="1" indent="-533400" algn="justLow" rtl="1" eaLnBrk="1" hangingPunct="1">
              <a:defRPr/>
            </a:pPr>
            <a:r>
              <a:rPr lang="fa-IR" dirty="0" smtClean="0">
                <a:cs typeface="B Mitra" pitchFamily="2" charset="-78"/>
              </a:rPr>
              <a:t>مثال:</a:t>
            </a:r>
          </a:p>
          <a:p>
            <a:pPr marL="1752600" lvl="3" indent="-381000" algn="justLow" rtl="1" eaLnBrk="1" hangingPunct="1">
              <a:buFont typeface="Wingdings" pitchFamily="2" charset="2"/>
              <a:buNone/>
              <a:defRPr/>
            </a:pPr>
            <a:r>
              <a:rPr lang="fa-IR" dirty="0" smtClean="0">
                <a:cs typeface="B Mitra" pitchFamily="2" charset="-78"/>
              </a:rPr>
              <a:t>واژه نامه های پزشکی – فارسی</a:t>
            </a: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5703493"/>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normAutofit/>
          </a:bodyPr>
          <a:lstStyle/>
          <a:p>
            <a:pPr algn="r" rtl="1" eaLnBrk="1" hangingPunct="1">
              <a:defRPr/>
            </a:pPr>
            <a:r>
              <a:rPr lang="fa-IR" sz="3200" dirty="0" smtClean="0">
                <a:solidFill>
                  <a:schemeClr val="tx1"/>
                </a:solidFill>
                <a:cs typeface="B Titr" pitchFamily="2" charset="-78"/>
              </a:rPr>
              <a:t>مطالب مورد بحث</a:t>
            </a:r>
            <a:r>
              <a:rPr lang="en-US" sz="3200" dirty="0" smtClean="0">
                <a:solidFill>
                  <a:schemeClr val="tx1"/>
                </a:solidFill>
                <a:cs typeface="B Titr" pitchFamily="2" charset="-78"/>
              </a:rPr>
              <a:t/>
            </a:r>
            <a:br>
              <a:rPr lang="en-US" sz="3200" dirty="0" smtClean="0">
                <a:solidFill>
                  <a:schemeClr val="tx1"/>
                </a:solidFill>
                <a:cs typeface="B Titr" pitchFamily="2" charset="-78"/>
              </a:rPr>
            </a:br>
            <a:endParaRPr lang="en-US" sz="3200" dirty="0" smtClean="0">
              <a:solidFill>
                <a:schemeClr val="tx1"/>
              </a:solidFill>
              <a:cs typeface="B Titr" pitchFamily="2" charset="-78"/>
            </a:endParaRPr>
          </a:p>
        </p:txBody>
      </p:sp>
      <p:sp>
        <p:nvSpPr>
          <p:cNvPr id="97283" name="Rectangle 3"/>
          <p:cNvSpPr>
            <a:spLocks noGrp="1" noChangeArrowheads="1"/>
          </p:cNvSpPr>
          <p:nvPr>
            <p:ph type="body" idx="1"/>
          </p:nvPr>
        </p:nvSpPr>
        <p:spPr/>
        <p:txBody>
          <a:bodyPr>
            <a:normAutofit/>
          </a:bodyPr>
          <a:lstStyle/>
          <a:p>
            <a:pPr marL="0" indent="0" algn="r" rtl="1" eaLnBrk="1" hangingPunct="1">
              <a:lnSpc>
                <a:spcPct val="90000"/>
              </a:lnSpc>
              <a:buNone/>
              <a:defRPr/>
            </a:pPr>
            <a:endParaRPr lang="en-US" sz="3200" dirty="0" smtClean="0">
              <a:cs typeface="B Nazanin" pitchFamily="2" charset="-78"/>
            </a:endParaRPr>
          </a:p>
          <a:p>
            <a:pPr marL="0" indent="0" algn="r" rtl="1" eaLnBrk="1" hangingPunct="1">
              <a:lnSpc>
                <a:spcPct val="90000"/>
              </a:lnSpc>
              <a:buNone/>
              <a:defRPr/>
            </a:pPr>
            <a:r>
              <a:rPr lang="fa-IR" sz="3200" dirty="0" smtClean="0">
                <a:cs typeface="B Nazanin" pitchFamily="2" charset="-78"/>
              </a:rPr>
              <a:t>مقدمه</a:t>
            </a:r>
          </a:p>
          <a:p>
            <a:pPr marL="393192" lvl="1" indent="0" algn="r" rtl="1" eaLnBrk="1" hangingPunct="1">
              <a:lnSpc>
                <a:spcPct val="90000"/>
              </a:lnSpc>
              <a:buNone/>
              <a:defRPr/>
            </a:pPr>
            <a:r>
              <a:rPr lang="fa-IR" sz="3200" dirty="0" smtClean="0">
                <a:cs typeface="B Nazanin" pitchFamily="2" charset="-78"/>
              </a:rPr>
              <a:t>ضرورت و اهمیت سازماندهی اطلاعات پزشکی</a:t>
            </a:r>
          </a:p>
          <a:p>
            <a:pPr marL="393192" lvl="1" indent="0" algn="r" rtl="1" eaLnBrk="1" hangingPunct="1">
              <a:lnSpc>
                <a:spcPct val="90000"/>
              </a:lnSpc>
              <a:buNone/>
              <a:defRPr/>
            </a:pPr>
            <a:r>
              <a:rPr lang="fa-IR" sz="3200" dirty="0" smtClean="0">
                <a:cs typeface="B Nazanin" pitchFamily="2" charset="-78"/>
              </a:rPr>
              <a:t>چرا نظام مستقل سازماندهی برای منابع پزشکی؟</a:t>
            </a:r>
          </a:p>
          <a:p>
            <a:pPr marL="0" indent="0" algn="r" rtl="1" eaLnBrk="1" hangingPunct="1">
              <a:lnSpc>
                <a:spcPct val="90000"/>
              </a:lnSpc>
              <a:buNone/>
              <a:defRPr/>
            </a:pPr>
            <a:r>
              <a:rPr lang="fa-IR" sz="3200" dirty="0" smtClean="0">
                <a:cs typeface="B Nazanin" pitchFamily="2" charset="-78"/>
              </a:rPr>
              <a:t>آشنایی با کلاس و تجربیات</a:t>
            </a:r>
          </a:p>
          <a:p>
            <a:pPr marL="742950" indent="-742950" algn="r" rtl="1" eaLnBrk="1" hangingPunct="1">
              <a:lnSpc>
                <a:spcPct val="90000"/>
              </a:lnSpc>
              <a:buFont typeface="Wingdings" pitchFamily="2" charset="2"/>
              <a:buNone/>
              <a:defRPr/>
            </a:pPr>
            <a:endParaRPr lang="en-US" sz="3200" dirty="0" smtClean="0">
              <a:cs typeface="B Nazanin" pitchFamily="2" charset="-78"/>
            </a:endParaRP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196313"/>
      </p:ext>
    </p:extLst>
  </p:cSld>
  <p:clrMapOvr>
    <a:masterClrMapping/>
  </p:clrMapOvr>
  <p:transition spd="med">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97282"/>
                                        </p:tgtEl>
                                        <p:attrNameLst>
                                          <p:attrName>style.visibility</p:attrName>
                                        </p:attrNameLst>
                                      </p:cBhvr>
                                      <p:to>
                                        <p:strVal val="visible"/>
                                      </p:to>
                                    </p:set>
                                    <p:anim calcmode="lin" valueType="num">
                                      <p:cBhvr>
                                        <p:cTn id="7" dur="500" fill="hold"/>
                                        <p:tgtEl>
                                          <p:spTgt spid="97282"/>
                                        </p:tgtEl>
                                        <p:attrNameLst>
                                          <p:attrName>ppt_w</p:attrName>
                                        </p:attrNameLst>
                                      </p:cBhvr>
                                      <p:tavLst>
                                        <p:tav tm="0">
                                          <p:val>
                                            <p:fltVal val="0"/>
                                          </p:val>
                                        </p:tav>
                                        <p:tav tm="100000">
                                          <p:val>
                                            <p:strVal val="#ppt_w"/>
                                          </p:val>
                                        </p:tav>
                                      </p:tavLst>
                                    </p:anim>
                                    <p:anim calcmode="lin" valueType="num">
                                      <p:cBhvr>
                                        <p:cTn id="8" dur="500" fill="hold"/>
                                        <p:tgtEl>
                                          <p:spTgt spid="97282"/>
                                        </p:tgtEl>
                                        <p:attrNameLst>
                                          <p:attrName>ppt_h</p:attrName>
                                        </p:attrNameLst>
                                      </p:cBhvr>
                                      <p:tavLst>
                                        <p:tav tm="0">
                                          <p:val>
                                            <p:fltVal val="0"/>
                                          </p:val>
                                        </p:tav>
                                        <p:tav tm="100000">
                                          <p:val>
                                            <p:strVal val="#ppt_h"/>
                                          </p:val>
                                        </p:tav>
                                      </p:tavLst>
                                    </p:anim>
                                    <p:anim calcmode="lin" valueType="num">
                                      <p:cBhvr>
                                        <p:cTn id="9" dur="500" fill="hold"/>
                                        <p:tgtEl>
                                          <p:spTgt spid="97282"/>
                                        </p:tgtEl>
                                        <p:attrNameLst>
                                          <p:attrName>style.rotation</p:attrName>
                                        </p:attrNameLst>
                                      </p:cBhvr>
                                      <p:tavLst>
                                        <p:tav tm="0">
                                          <p:val>
                                            <p:fltVal val="360"/>
                                          </p:val>
                                        </p:tav>
                                        <p:tav tm="100000">
                                          <p:val>
                                            <p:fltVal val="0"/>
                                          </p:val>
                                        </p:tav>
                                      </p:tavLst>
                                    </p:anim>
                                    <p:animEffect transition="in" filter="fade">
                                      <p:cBhvr>
                                        <p:cTn id="10" dur="500"/>
                                        <p:tgtEl>
                                          <p:spTgt spid="9728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97283">
                                            <p:txEl>
                                              <p:pRg st="1" end="1"/>
                                            </p:txEl>
                                          </p:spTgt>
                                        </p:tgtEl>
                                        <p:attrNameLst>
                                          <p:attrName>style.visibility</p:attrName>
                                        </p:attrNameLst>
                                      </p:cBhvr>
                                      <p:to>
                                        <p:strVal val="visible"/>
                                      </p:to>
                                    </p:set>
                                    <p:anim calcmode="lin" valueType="num">
                                      <p:cBhvr>
                                        <p:cTn id="15" dur="500" fill="hold"/>
                                        <p:tgtEl>
                                          <p:spTgt spid="9728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9728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9728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97283">
                                            <p:txEl>
                                              <p:pRg st="1" end="1"/>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97283">
                                            <p:txEl>
                                              <p:pRg st="2" end="2"/>
                                            </p:txEl>
                                          </p:spTgt>
                                        </p:tgtEl>
                                        <p:attrNameLst>
                                          <p:attrName>style.visibility</p:attrName>
                                        </p:attrNameLst>
                                      </p:cBhvr>
                                      <p:to>
                                        <p:strVal val="visible"/>
                                      </p:to>
                                    </p:set>
                                    <p:anim calcmode="lin" valueType="num">
                                      <p:cBhvr>
                                        <p:cTn id="21" dur="500" fill="hold"/>
                                        <p:tgtEl>
                                          <p:spTgt spid="9728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7283">
                                            <p:txEl>
                                              <p:pRg st="2" end="2"/>
                                            </p:txEl>
                                          </p:spTgt>
                                        </p:tgtEl>
                                        <p:attrNameLst>
                                          <p:attrName>ppt_h</p:attrName>
                                        </p:attrNameLst>
                                      </p:cBhvr>
                                      <p:tavLst>
                                        <p:tav tm="0">
                                          <p:val>
                                            <p:fltVal val="0"/>
                                          </p:val>
                                        </p:tav>
                                        <p:tav tm="100000">
                                          <p:val>
                                            <p:strVal val="#ppt_h"/>
                                          </p:val>
                                        </p:tav>
                                      </p:tavLst>
                                    </p:anim>
                                    <p:anim calcmode="lin" valueType="num">
                                      <p:cBhvr>
                                        <p:cTn id="23" dur="500" fill="hold"/>
                                        <p:tgtEl>
                                          <p:spTgt spid="97283">
                                            <p:txEl>
                                              <p:pRg st="2" end="2"/>
                                            </p:txEl>
                                          </p:spTgt>
                                        </p:tgtEl>
                                        <p:attrNameLst>
                                          <p:attrName>style.rotation</p:attrName>
                                        </p:attrNameLst>
                                      </p:cBhvr>
                                      <p:tavLst>
                                        <p:tav tm="0">
                                          <p:val>
                                            <p:fltVal val="360"/>
                                          </p:val>
                                        </p:tav>
                                        <p:tav tm="100000">
                                          <p:val>
                                            <p:fltVal val="0"/>
                                          </p:val>
                                        </p:tav>
                                      </p:tavLst>
                                    </p:anim>
                                    <p:animEffect transition="in" filter="fade">
                                      <p:cBhvr>
                                        <p:cTn id="24" dur="500"/>
                                        <p:tgtEl>
                                          <p:spTgt spid="97283">
                                            <p:txEl>
                                              <p:pRg st="2" end="2"/>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97283">
                                            <p:txEl>
                                              <p:pRg st="3" end="3"/>
                                            </p:txEl>
                                          </p:spTgt>
                                        </p:tgtEl>
                                        <p:attrNameLst>
                                          <p:attrName>style.visibility</p:attrName>
                                        </p:attrNameLst>
                                      </p:cBhvr>
                                      <p:to>
                                        <p:strVal val="visible"/>
                                      </p:to>
                                    </p:set>
                                    <p:anim calcmode="lin" valueType="num">
                                      <p:cBhvr>
                                        <p:cTn id="27" dur="500" fill="hold"/>
                                        <p:tgtEl>
                                          <p:spTgt spid="9728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97283">
                                            <p:txEl>
                                              <p:pRg st="3" end="3"/>
                                            </p:txEl>
                                          </p:spTgt>
                                        </p:tgtEl>
                                        <p:attrNameLst>
                                          <p:attrName>ppt_h</p:attrName>
                                        </p:attrNameLst>
                                      </p:cBhvr>
                                      <p:tavLst>
                                        <p:tav tm="0">
                                          <p:val>
                                            <p:fltVal val="0"/>
                                          </p:val>
                                        </p:tav>
                                        <p:tav tm="100000">
                                          <p:val>
                                            <p:strVal val="#ppt_h"/>
                                          </p:val>
                                        </p:tav>
                                      </p:tavLst>
                                    </p:anim>
                                    <p:anim calcmode="lin" valueType="num">
                                      <p:cBhvr>
                                        <p:cTn id="29" dur="500" fill="hold"/>
                                        <p:tgtEl>
                                          <p:spTgt spid="97283">
                                            <p:txEl>
                                              <p:pRg st="3" end="3"/>
                                            </p:txEl>
                                          </p:spTgt>
                                        </p:tgtEl>
                                        <p:attrNameLst>
                                          <p:attrName>style.rotation</p:attrName>
                                        </p:attrNameLst>
                                      </p:cBhvr>
                                      <p:tavLst>
                                        <p:tav tm="0">
                                          <p:val>
                                            <p:fltVal val="360"/>
                                          </p:val>
                                        </p:tav>
                                        <p:tav tm="100000">
                                          <p:val>
                                            <p:fltVal val="0"/>
                                          </p:val>
                                        </p:tav>
                                      </p:tavLst>
                                    </p:anim>
                                    <p:animEffect transition="in" filter="fade">
                                      <p:cBhvr>
                                        <p:cTn id="30" dur="500"/>
                                        <p:tgtEl>
                                          <p:spTgt spid="9728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9" presetClass="entr" presetSubtype="0" decel="100000" fill="hold" grpId="0" nodeType="clickEffect">
                                  <p:stCondLst>
                                    <p:cond delay="0"/>
                                  </p:stCondLst>
                                  <p:iterate type="lt">
                                    <p:tmPct val="10000"/>
                                  </p:iterate>
                                  <p:childTnLst>
                                    <p:set>
                                      <p:cBhvr>
                                        <p:cTn id="34" dur="1" fill="hold">
                                          <p:stCondLst>
                                            <p:cond delay="0"/>
                                          </p:stCondLst>
                                        </p:cTn>
                                        <p:tgtEl>
                                          <p:spTgt spid="97283">
                                            <p:txEl>
                                              <p:pRg st="4" end="4"/>
                                            </p:txEl>
                                          </p:spTgt>
                                        </p:tgtEl>
                                        <p:attrNameLst>
                                          <p:attrName>style.visibility</p:attrName>
                                        </p:attrNameLst>
                                      </p:cBhvr>
                                      <p:to>
                                        <p:strVal val="visible"/>
                                      </p:to>
                                    </p:set>
                                    <p:anim calcmode="lin" valueType="num">
                                      <p:cBhvr>
                                        <p:cTn id="35" dur="500" fill="hold"/>
                                        <p:tgtEl>
                                          <p:spTgt spid="9728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97283">
                                            <p:txEl>
                                              <p:pRg st="4" end="4"/>
                                            </p:txEl>
                                          </p:spTgt>
                                        </p:tgtEl>
                                        <p:attrNameLst>
                                          <p:attrName>ppt_h</p:attrName>
                                        </p:attrNameLst>
                                      </p:cBhvr>
                                      <p:tavLst>
                                        <p:tav tm="0">
                                          <p:val>
                                            <p:fltVal val="0"/>
                                          </p:val>
                                        </p:tav>
                                        <p:tav tm="100000">
                                          <p:val>
                                            <p:strVal val="#ppt_h"/>
                                          </p:val>
                                        </p:tav>
                                      </p:tavLst>
                                    </p:anim>
                                    <p:anim calcmode="lin" valueType="num">
                                      <p:cBhvr>
                                        <p:cTn id="37" dur="500" fill="hold"/>
                                        <p:tgtEl>
                                          <p:spTgt spid="97283">
                                            <p:txEl>
                                              <p:pRg st="4" end="4"/>
                                            </p:txEl>
                                          </p:spTgt>
                                        </p:tgtEl>
                                        <p:attrNameLst>
                                          <p:attrName>style.rotation</p:attrName>
                                        </p:attrNameLst>
                                      </p:cBhvr>
                                      <p:tavLst>
                                        <p:tav tm="0">
                                          <p:val>
                                            <p:fltVal val="360"/>
                                          </p:val>
                                        </p:tav>
                                        <p:tav tm="100000">
                                          <p:val>
                                            <p:fltVal val="0"/>
                                          </p:val>
                                        </p:tav>
                                      </p:tavLst>
                                    </p:anim>
                                    <p:animEffect transition="in" filter="fade">
                                      <p:cBhvr>
                                        <p:cTn id="38" dur="500"/>
                                        <p:tgtEl>
                                          <p:spTgt spid="972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P spid="9728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1" name="Rectangle 3"/>
          <p:cNvSpPr>
            <a:spLocks noGrp="1" noChangeArrowheads="1"/>
          </p:cNvSpPr>
          <p:nvPr>
            <p:ph type="body" idx="1"/>
          </p:nvPr>
        </p:nvSpPr>
        <p:spPr/>
        <p:txBody>
          <a:bodyPr/>
          <a:lstStyle/>
          <a:p>
            <a:pPr marL="0" indent="0" algn="justLow" rtl="1" eaLnBrk="1" hangingPunct="1">
              <a:lnSpc>
                <a:spcPct val="80000"/>
              </a:lnSpc>
              <a:buNone/>
              <a:defRPr/>
            </a:pPr>
            <a:r>
              <a:rPr lang="fa-IR" sz="3200" dirty="0" smtClean="0">
                <a:cs typeface="B Titr" pitchFamily="2" charset="-78"/>
              </a:rPr>
              <a:t>اسامی خاص</a:t>
            </a:r>
          </a:p>
          <a:p>
            <a:pPr marL="0" indent="0" algn="justLow" rtl="1" eaLnBrk="1" hangingPunct="1">
              <a:lnSpc>
                <a:spcPct val="80000"/>
              </a:lnSpc>
              <a:buNone/>
              <a:defRPr/>
            </a:pPr>
            <a:r>
              <a:rPr lang="ar-SA" sz="2000" dirty="0" smtClean="0">
                <a:cs typeface="B Mitra" pitchFamily="2" charset="-78"/>
              </a:rPr>
              <a:t>اسامي</a:t>
            </a:r>
            <a:r>
              <a:rPr lang="ar-SA" sz="2000" dirty="0" smtClean="0">
                <a:cs typeface="Arial" charset="0"/>
              </a:rPr>
              <a:t>‌</a:t>
            </a:r>
            <a:r>
              <a:rPr lang="ar-SA" sz="2000" dirty="0" smtClean="0">
                <a:cs typeface="B Mitra" pitchFamily="2" charset="-78"/>
              </a:rPr>
              <a:t> خاص</a:t>
            </a:r>
            <a:r>
              <a:rPr lang="ar-SA" sz="2000" dirty="0" smtClean="0">
                <a:cs typeface="Arial" charset="0"/>
              </a:rPr>
              <a:t>‌</a:t>
            </a:r>
            <a:r>
              <a:rPr lang="ar-SA" sz="2000" dirty="0" smtClean="0">
                <a:cs typeface="B Mitra" pitchFamily="2" charset="-78"/>
              </a:rPr>
              <a:t> مي</a:t>
            </a:r>
            <a:r>
              <a:rPr lang="ar-SA" sz="2000" dirty="0" smtClean="0">
                <a:cs typeface="Arial" charset="0"/>
              </a:rPr>
              <a:t>‌</a:t>
            </a:r>
            <a:r>
              <a:rPr lang="ar-SA" sz="2000" dirty="0" smtClean="0">
                <a:cs typeface="B Mitra" pitchFamily="2" charset="-78"/>
              </a:rPr>
              <a:t>توانند موضوع</a:t>
            </a:r>
            <a:r>
              <a:rPr lang="ar-SA" sz="2000" dirty="0" smtClean="0">
                <a:cs typeface="Arial" charset="0"/>
              </a:rPr>
              <a:t>‌</a:t>
            </a:r>
            <a:r>
              <a:rPr lang="ar-SA" sz="2000" dirty="0" smtClean="0">
                <a:cs typeface="B Mitra" pitchFamily="2" charset="-78"/>
              </a:rPr>
              <a:t> قرار بگيرند و تقسيم</a:t>
            </a:r>
            <a:r>
              <a:rPr lang="ar-SA" sz="2000" dirty="0" smtClean="0">
                <a:cs typeface="Arial" charset="0"/>
              </a:rPr>
              <a:t>‌</a:t>
            </a:r>
            <a:r>
              <a:rPr lang="ar-SA" sz="2000" dirty="0" smtClean="0">
                <a:cs typeface="B Mitra" pitchFamily="2" charset="-78"/>
              </a:rPr>
              <a:t> فرعي</a:t>
            </a:r>
            <a:r>
              <a:rPr lang="ar-SA" sz="2000" dirty="0" smtClean="0">
                <a:cs typeface="Arial" charset="0"/>
              </a:rPr>
              <a:t>‌</a:t>
            </a:r>
            <a:r>
              <a:rPr lang="ar-SA" sz="2000" dirty="0" smtClean="0">
                <a:cs typeface="B Mitra" pitchFamily="2" charset="-78"/>
              </a:rPr>
              <a:t> شكلي</a:t>
            </a:r>
            <a:r>
              <a:rPr lang="ar-SA" sz="2000" dirty="0" smtClean="0">
                <a:cs typeface="Arial" charset="0"/>
              </a:rPr>
              <a:t>‌</a:t>
            </a:r>
            <a:r>
              <a:rPr lang="ar-SA" sz="2000" dirty="0" smtClean="0">
                <a:cs typeface="B Mitra" pitchFamily="2" charset="-78"/>
              </a:rPr>
              <a:t> بگيرند.</a:t>
            </a:r>
          </a:p>
          <a:p>
            <a:pPr marL="990600" lvl="1" indent="-533400" algn="justLow" rtl="1" eaLnBrk="1" hangingPunct="1">
              <a:lnSpc>
                <a:spcPct val="80000"/>
              </a:lnSpc>
              <a:defRPr/>
            </a:pPr>
            <a:r>
              <a:rPr lang="ar-SA" sz="2000" dirty="0" smtClean="0">
                <a:cs typeface="B Mitra" pitchFamily="2" charset="-78"/>
              </a:rPr>
              <a:t>	مثل</a:t>
            </a:r>
            <a:r>
              <a:rPr lang="ar-SA" sz="2000" dirty="0" smtClean="0">
                <a:cs typeface="Arial" charset="0"/>
              </a:rPr>
              <a:t>‌</a:t>
            </a:r>
            <a:r>
              <a:rPr lang="ar-SA" sz="2000" dirty="0" smtClean="0">
                <a:cs typeface="B Mitra" pitchFamily="2" charset="-78"/>
              </a:rPr>
              <a:t>: شكسپير، ويليام</a:t>
            </a:r>
            <a:r>
              <a:rPr lang="ar-SA" sz="2000" dirty="0" smtClean="0">
                <a:cs typeface="Arial" charset="0"/>
              </a:rPr>
              <a:t>‌</a:t>
            </a:r>
            <a:r>
              <a:rPr lang="fa-IR" sz="2000" dirty="0" smtClean="0">
                <a:cs typeface="Arial" charset="0"/>
              </a:rPr>
              <a:t>؛ یا </a:t>
            </a:r>
          </a:p>
          <a:p>
            <a:pPr marL="2209800" lvl="4" indent="-381000" algn="justLow" rtl="1" eaLnBrk="1" hangingPunct="1">
              <a:lnSpc>
                <a:spcPct val="80000"/>
              </a:lnSpc>
              <a:buFontTx/>
              <a:buNone/>
              <a:defRPr/>
            </a:pPr>
            <a:r>
              <a:rPr lang="fa-IR" dirty="0" smtClean="0">
                <a:cs typeface="B Mitra" pitchFamily="2" charset="-78"/>
              </a:rPr>
              <a:t>	</a:t>
            </a:r>
            <a:r>
              <a:rPr lang="ar-SA" dirty="0" smtClean="0">
                <a:cs typeface="B Mitra" pitchFamily="2" charset="-78"/>
              </a:rPr>
              <a:t> وزارت</a:t>
            </a:r>
            <a:r>
              <a:rPr lang="ar-SA" dirty="0" smtClean="0">
                <a:cs typeface="Arial" charset="0"/>
              </a:rPr>
              <a:t>‌</a:t>
            </a:r>
            <a:r>
              <a:rPr lang="ar-SA" dirty="0" smtClean="0">
                <a:cs typeface="B Mitra" pitchFamily="2" charset="-78"/>
              </a:rPr>
              <a:t> علوم</a:t>
            </a:r>
            <a:r>
              <a:rPr lang="ar-SA" dirty="0" smtClean="0">
                <a:cs typeface="Arial" charset="0"/>
              </a:rPr>
              <a:t>‌</a:t>
            </a:r>
            <a:r>
              <a:rPr lang="ar-SA" dirty="0" smtClean="0">
                <a:cs typeface="B Mitra" pitchFamily="2" charset="-78"/>
              </a:rPr>
              <a:t>، تحقيقات</a:t>
            </a:r>
            <a:r>
              <a:rPr lang="ar-SA" dirty="0" smtClean="0">
                <a:cs typeface="Arial" charset="0"/>
              </a:rPr>
              <a:t>‌</a:t>
            </a:r>
            <a:r>
              <a:rPr lang="ar-SA" dirty="0" smtClean="0">
                <a:cs typeface="B Mitra" pitchFamily="2" charset="-78"/>
              </a:rPr>
              <a:t> و فن</a:t>
            </a:r>
            <a:r>
              <a:rPr lang="ar-SA" dirty="0" smtClean="0">
                <a:cs typeface="Arial" charset="0"/>
              </a:rPr>
              <a:t>‌</a:t>
            </a:r>
            <a:r>
              <a:rPr lang="ar-SA" dirty="0" smtClean="0">
                <a:cs typeface="B Mitra" pitchFamily="2" charset="-78"/>
              </a:rPr>
              <a:t>آوري</a:t>
            </a:r>
            <a:r>
              <a:rPr lang="ar-SA" dirty="0" smtClean="0">
                <a:cs typeface="Arial" charset="0"/>
              </a:rPr>
              <a:t>‌</a:t>
            </a:r>
            <a:endParaRPr lang="fa-IR" dirty="0" smtClean="0">
              <a:cs typeface="Arial" charset="0"/>
            </a:endParaRPr>
          </a:p>
          <a:p>
            <a:pPr marL="2209800" lvl="4" indent="-381000" algn="justLow" rtl="1" eaLnBrk="1" hangingPunct="1">
              <a:lnSpc>
                <a:spcPct val="80000"/>
              </a:lnSpc>
              <a:buFontTx/>
              <a:buNone/>
              <a:defRPr/>
            </a:pPr>
            <a:endParaRPr lang="ar-SA" dirty="0" smtClean="0">
              <a:cs typeface="B Mitra" pitchFamily="2" charset="-78"/>
            </a:endParaRPr>
          </a:p>
          <a:p>
            <a:pPr marL="990600" lvl="1" indent="-533400" algn="justLow" rtl="1" eaLnBrk="1" hangingPunct="1">
              <a:lnSpc>
                <a:spcPct val="80000"/>
              </a:lnSpc>
              <a:defRPr/>
            </a:pPr>
            <a:r>
              <a:rPr lang="ar-SA" sz="2000" dirty="0" smtClean="0">
                <a:cs typeface="B Mitra" pitchFamily="2" charset="-78"/>
              </a:rPr>
              <a:t>تقسيم</a:t>
            </a:r>
            <a:r>
              <a:rPr lang="ar-SA" sz="2000" dirty="0" smtClean="0">
                <a:cs typeface="Arial" charset="0"/>
              </a:rPr>
              <a:t>‌</a:t>
            </a:r>
            <a:r>
              <a:rPr lang="ar-SA" sz="2000" dirty="0" smtClean="0">
                <a:cs typeface="B Mitra" pitchFamily="2" charset="-78"/>
              </a:rPr>
              <a:t> فرعي</a:t>
            </a:r>
            <a:r>
              <a:rPr lang="ar-SA" sz="2000" dirty="0" smtClean="0">
                <a:cs typeface="Arial" charset="0"/>
              </a:rPr>
              <a:t>‌</a:t>
            </a:r>
            <a:r>
              <a:rPr lang="ar-SA" sz="2000" dirty="0" smtClean="0">
                <a:cs typeface="B Mitra" pitchFamily="2" charset="-78"/>
              </a:rPr>
              <a:t> موضوعي</a:t>
            </a:r>
            <a:r>
              <a:rPr lang="ar-SA" sz="2000" dirty="0" smtClean="0">
                <a:cs typeface="Arial" charset="0"/>
              </a:rPr>
              <a:t>‌</a:t>
            </a:r>
            <a:r>
              <a:rPr lang="ar-SA" sz="2000" dirty="0" smtClean="0">
                <a:cs typeface="B Mitra" pitchFamily="2" charset="-78"/>
              </a:rPr>
              <a:t> نبايد بگيرند اما مي</a:t>
            </a:r>
            <a:r>
              <a:rPr lang="ar-SA" sz="2000" dirty="0" smtClean="0">
                <a:cs typeface="Arial" charset="0"/>
              </a:rPr>
              <a:t>‌</a:t>
            </a:r>
            <a:r>
              <a:rPr lang="ar-SA" sz="2000" dirty="0" smtClean="0">
                <a:cs typeface="B Mitra" pitchFamily="2" charset="-78"/>
              </a:rPr>
              <a:t>توان</a:t>
            </a:r>
            <a:r>
              <a:rPr lang="ar-SA" sz="2000" dirty="0" smtClean="0">
                <a:cs typeface="Arial" charset="0"/>
              </a:rPr>
              <a:t>‌</a:t>
            </a:r>
            <a:r>
              <a:rPr lang="ar-SA" sz="2000" dirty="0" smtClean="0">
                <a:cs typeface="B Mitra" pitchFamily="2" charset="-78"/>
              </a:rPr>
              <a:t> آنها را </a:t>
            </a:r>
            <a:r>
              <a:rPr lang="fa-IR" sz="2000" dirty="0" smtClean="0">
                <a:cs typeface="B Mitra" pitchFamily="2" charset="-78"/>
              </a:rPr>
              <a:t>با </a:t>
            </a:r>
            <a:r>
              <a:rPr lang="ar-SA" sz="2000" dirty="0" smtClean="0">
                <a:cs typeface="B Mitra" pitchFamily="2" charset="-78"/>
              </a:rPr>
              <a:t>تقسيم</a:t>
            </a:r>
            <a:r>
              <a:rPr lang="fa-IR" sz="2000" dirty="0" smtClean="0">
                <a:cs typeface="B Mitra" pitchFamily="2" charset="-78"/>
              </a:rPr>
              <a:t> </a:t>
            </a:r>
            <a:r>
              <a:rPr lang="ar-SA" sz="2000" dirty="0" smtClean="0">
                <a:cs typeface="B Mitra" pitchFamily="2" charset="-78"/>
              </a:rPr>
              <a:t>هاي</a:t>
            </a:r>
            <a:r>
              <a:rPr lang="ar-SA" sz="2000" dirty="0" smtClean="0">
                <a:cs typeface="Arial" charset="0"/>
              </a:rPr>
              <a:t>‌</a:t>
            </a:r>
            <a:r>
              <a:rPr lang="ar-SA" sz="2000" dirty="0" smtClean="0">
                <a:cs typeface="B Mitra" pitchFamily="2" charset="-78"/>
              </a:rPr>
              <a:t> فرعي</a:t>
            </a:r>
            <a:r>
              <a:rPr lang="ar-SA" sz="2000" dirty="0" smtClean="0">
                <a:cs typeface="Arial" charset="0"/>
              </a:rPr>
              <a:t>‌</a:t>
            </a:r>
            <a:r>
              <a:rPr lang="ar-SA" sz="2000" dirty="0" smtClean="0">
                <a:cs typeface="B Mitra" pitchFamily="2" charset="-78"/>
              </a:rPr>
              <a:t> شك</a:t>
            </a:r>
            <a:r>
              <a:rPr lang="fa-IR" sz="2000" dirty="0" smtClean="0">
                <a:cs typeface="B Mitra" pitchFamily="2" charset="-78"/>
              </a:rPr>
              <a:t>لی</a:t>
            </a:r>
            <a:r>
              <a:rPr lang="ar-SA" sz="2000" dirty="0" smtClean="0">
                <a:cs typeface="B Mitra" pitchFamily="2" charset="-78"/>
              </a:rPr>
              <a:t> تركيب</a:t>
            </a:r>
            <a:r>
              <a:rPr lang="ar-SA" sz="2000" dirty="0" smtClean="0">
                <a:cs typeface="Arial" charset="0"/>
              </a:rPr>
              <a:t>‌</a:t>
            </a:r>
            <a:r>
              <a:rPr lang="ar-SA" sz="2000" dirty="0" smtClean="0">
                <a:cs typeface="B Mitra" pitchFamily="2" charset="-78"/>
              </a:rPr>
              <a:t> كرد.</a:t>
            </a:r>
            <a:endParaRPr lang="fa-IR" sz="2000" dirty="0" smtClean="0">
              <a:cs typeface="B Mitra" pitchFamily="2" charset="-78"/>
            </a:endParaRPr>
          </a:p>
          <a:p>
            <a:pPr marL="1371600" lvl="2" indent="-457200" algn="justLow" rtl="1" eaLnBrk="1" hangingPunct="1">
              <a:lnSpc>
                <a:spcPct val="80000"/>
              </a:lnSpc>
              <a:defRPr/>
            </a:pPr>
            <a:endParaRPr lang="fa-IR" sz="2000" dirty="0" smtClean="0">
              <a:cs typeface="B Mitra" pitchFamily="2" charset="-78"/>
            </a:endParaRPr>
          </a:p>
          <a:p>
            <a:pPr marL="1371600" lvl="2" indent="-457200" algn="justLow" rtl="1" eaLnBrk="1" hangingPunct="1">
              <a:lnSpc>
                <a:spcPct val="80000"/>
              </a:lnSpc>
              <a:buFontTx/>
              <a:buNone/>
              <a:defRPr/>
            </a:pPr>
            <a:endParaRPr lang="fa-IR" sz="2000" dirty="0" smtClean="0">
              <a:cs typeface="B Mitra" pitchFamily="2" charset="-78"/>
            </a:endParaRPr>
          </a:p>
          <a:p>
            <a:pPr marL="990600" lvl="1" indent="-533400" algn="justLow" rtl="1" eaLnBrk="1" hangingPunct="1">
              <a:lnSpc>
                <a:spcPct val="80000"/>
              </a:lnSpc>
              <a:defRPr/>
            </a:pPr>
            <a:r>
              <a:rPr lang="fa-IR" sz="2400" dirty="0" smtClean="0">
                <a:cs typeface="B Mitra" pitchFamily="2" charset="-78"/>
              </a:rPr>
              <a:t>نکته مهم در موضوع قرار دادن اسامی خاص این است که باید حتما مستند شده و مورد استفاده قرار بگیرند</a:t>
            </a:r>
            <a:endParaRPr lang="ar-SA" sz="2400" dirty="0" smtClean="0">
              <a:cs typeface="B Mitra" pitchFamily="2" charset="-78"/>
            </a:endParaRP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8457382"/>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3" name="Rectangle 3"/>
          <p:cNvSpPr>
            <a:spLocks noGrp="1" noChangeArrowheads="1"/>
          </p:cNvSpPr>
          <p:nvPr>
            <p:ph type="body" idx="1"/>
          </p:nvPr>
        </p:nvSpPr>
        <p:spPr/>
        <p:txBody>
          <a:bodyPr/>
          <a:lstStyle/>
          <a:p>
            <a:pPr marL="0" indent="0" algn="justLow" rtl="1" eaLnBrk="1" hangingPunct="1">
              <a:lnSpc>
                <a:spcPct val="80000"/>
              </a:lnSpc>
              <a:buNone/>
              <a:defRPr/>
            </a:pPr>
            <a:r>
              <a:rPr lang="fa-IR" sz="2400" b="1" dirty="0" smtClean="0">
                <a:cs typeface="B Mitra" pitchFamily="2" charset="-78"/>
              </a:rPr>
              <a:t>اصطلاحاتی که در اصطلاحنامه موجود نیستند</a:t>
            </a:r>
          </a:p>
          <a:p>
            <a:pPr marL="457200" lvl="1" indent="0" algn="justLow" rtl="1" eaLnBrk="1" hangingPunct="1">
              <a:lnSpc>
                <a:spcPct val="80000"/>
              </a:lnSpc>
              <a:buNone/>
              <a:defRPr/>
            </a:pPr>
            <a:r>
              <a:rPr lang="fa-IR" sz="2000" b="1" dirty="0" smtClean="0">
                <a:cs typeface="B Mitra" pitchFamily="2" charset="-78"/>
              </a:rPr>
              <a:t>مش</a:t>
            </a:r>
          </a:p>
          <a:p>
            <a:pPr marL="457200" lvl="1" indent="0" algn="justLow" rtl="1" eaLnBrk="1" hangingPunct="1">
              <a:lnSpc>
                <a:spcPct val="80000"/>
              </a:lnSpc>
              <a:buNone/>
              <a:defRPr/>
            </a:pPr>
            <a:r>
              <a:rPr lang="fa-IR" sz="2000" b="1" dirty="0" smtClean="0">
                <a:cs typeface="B Mitra" pitchFamily="2" charset="-78"/>
              </a:rPr>
              <a:t>متخصصان</a:t>
            </a:r>
          </a:p>
          <a:p>
            <a:pPr marL="457200" lvl="1" indent="0" algn="justLow" rtl="1" eaLnBrk="1" hangingPunct="1">
              <a:lnSpc>
                <a:spcPct val="80000"/>
              </a:lnSpc>
              <a:buNone/>
              <a:defRPr/>
            </a:pPr>
            <a:r>
              <a:rPr lang="fa-IR" sz="2000" b="1" dirty="0" smtClean="0">
                <a:cs typeface="B Mitra" pitchFamily="2" charset="-78"/>
              </a:rPr>
              <a:t>سرعنوان موضوعی فارسی</a:t>
            </a:r>
          </a:p>
          <a:p>
            <a:pPr marL="457200" lvl="1" indent="0" algn="justLow" rtl="1" eaLnBrk="1" hangingPunct="1">
              <a:lnSpc>
                <a:spcPct val="80000"/>
              </a:lnSpc>
              <a:buNone/>
              <a:defRPr/>
            </a:pPr>
            <a:r>
              <a:rPr lang="fa-IR" sz="2000" b="1" dirty="0" smtClean="0">
                <a:cs typeface="B Mitra" pitchFamily="2" charset="-78"/>
              </a:rPr>
              <a:t>اصطلاحنامه های دیگر</a:t>
            </a:r>
          </a:p>
          <a:p>
            <a:pPr marL="457200" lvl="1" indent="0" algn="justLow" rtl="1" eaLnBrk="1" hangingPunct="1">
              <a:lnSpc>
                <a:spcPct val="80000"/>
              </a:lnSpc>
              <a:buNone/>
              <a:defRPr/>
            </a:pPr>
            <a:r>
              <a:rPr lang="fa-IR" sz="2000" b="1" dirty="0" smtClean="0">
                <a:cs typeface="B Mitra" pitchFamily="2" charset="-78"/>
              </a:rPr>
              <a:t>واژه نامه ها</a:t>
            </a:r>
          </a:p>
          <a:p>
            <a:pPr marL="0" indent="0" algn="justLow" rtl="1" eaLnBrk="1" hangingPunct="1">
              <a:lnSpc>
                <a:spcPct val="80000"/>
              </a:lnSpc>
              <a:buNone/>
              <a:defRPr/>
            </a:pPr>
            <a:endParaRPr lang="fa-IR" sz="2400" b="1" dirty="0" smtClean="0">
              <a:cs typeface="B Mitra" pitchFamily="2" charset="-78"/>
            </a:endParaRPr>
          </a:p>
          <a:p>
            <a:pPr marL="0" indent="0" algn="justLow" rtl="1" eaLnBrk="1" hangingPunct="1">
              <a:lnSpc>
                <a:spcPct val="80000"/>
              </a:lnSpc>
              <a:buNone/>
              <a:defRPr/>
            </a:pPr>
            <a:r>
              <a:rPr lang="fa-IR" sz="2400" b="1" dirty="0" smtClean="0">
                <a:cs typeface="B Mitra" pitchFamily="2" charset="-78"/>
              </a:rPr>
              <a:t>موضوعات غیر پزشکی</a:t>
            </a:r>
          </a:p>
          <a:p>
            <a:pPr marL="0" indent="0" algn="justLow" rtl="1" eaLnBrk="1" hangingPunct="1">
              <a:lnSpc>
                <a:spcPct val="80000"/>
              </a:lnSpc>
              <a:buNone/>
              <a:defRPr/>
            </a:pPr>
            <a:endParaRPr lang="fa-IR" sz="2400" b="1" dirty="0" smtClean="0">
              <a:cs typeface="B Mitra" pitchFamily="2" charset="-78"/>
            </a:endParaRPr>
          </a:p>
          <a:p>
            <a:pPr marL="0" indent="0" algn="justLow" rtl="1" eaLnBrk="1" hangingPunct="1">
              <a:lnSpc>
                <a:spcPct val="80000"/>
              </a:lnSpc>
              <a:buNone/>
              <a:defRPr/>
            </a:pPr>
            <a:r>
              <a:rPr lang="fa-IR" sz="2400" b="1" dirty="0" smtClean="0">
                <a:cs typeface="B Mitra" pitchFamily="2" charset="-78"/>
              </a:rPr>
              <a:t>روزآمدسازی اصطلاحنامه و پیشنهاد موضوع</a:t>
            </a: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1815839"/>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normAutofit/>
          </a:bodyPr>
          <a:lstStyle/>
          <a:p>
            <a:pPr algn="r" eaLnBrk="1" hangingPunct="1">
              <a:defRPr/>
            </a:pPr>
            <a:r>
              <a:rPr lang="fa-IR" sz="3200" b="1" dirty="0" smtClean="0">
                <a:solidFill>
                  <a:schemeClr val="tx1"/>
                </a:solidFill>
                <a:cs typeface="B Mitra" pitchFamily="2" charset="-78"/>
              </a:rPr>
              <a:t>سرعنوانهای موضوعی کتابخانه ملی پزشکی آمریکا</a:t>
            </a:r>
            <a:endParaRPr lang="en-US" sz="3200" b="1" dirty="0" smtClean="0">
              <a:solidFill>
                <a:schemeClr val="tx1"/>
              </a:solidFill>
              <a:cs typeface="B Mitra" pitchFamily="2" charset="-78"/>
            </a:endParaRPr>
          </a:p>
        </p:txBody>
      </p:sp>
      <p:sp>
        <p:nvSpPr>
          <p:cNvPr id="260099" name="Rectangle 3"/>
          <p:cNvSpPr>
            <a:spLocks noGrp="1" noChangeArrowheads="1"/>
          </p:cNvSpPr>
          <p:nvPr>
            <p:ph type="body" idx="1"/>
          </p:nvPr>
        </p:nvSpPr>
        <p:spPr/>
        <p:txBody>
          <a:bodyPr/>
          <a:lstStyle/>
          <a:p>
            <a:pPr algn="ctr" rtl="1" eaLnBrk="1" hangingPunct="1">
              <a:buFont typeface="Wingdings" pitchFamily="2" charset="2"/>
              <a:buNone/>
              <a:defRPr/>
            </a:pPr>
            <a:endParaRPr lang="en-US" sz="4000" b="1" dirty="0" smtClean="0">
              <a:cs typeface="B Mitra" pitchFamily="2" charset="-78"/>
            </a:endParaRPr>
          </a:p>
          <a:p>
            <a:pPr algn="ctr" rtl="1" eaLnBrk="1" hangingPunct="1">
              <a:buFont typeface="Wingdings" pitchFamily="2" charset="2"/>
              <a:buNone/>
              <a:defRPr/>
            </a:pPr>
            <a:r>
              <a:rPr lang="en-US" sz="4800" dirty="0" smtClean="0"/>
              <a:t>Medical Subject Headings (</a:t>
            </a:r>
            <a:r>
              <a:rPr lang="en-US" sz="4800" dirty="0" err="1" smtClean="0"/>
              <a:t>MeSH</a:t>
            </a:r>
            <a:r>
              <a:rPr lang="en-US" sz="4800" dirty="0" smtClean="0"/>
              <a:t>)</a:t>
            </a:r>
            <a:r>
              <a:rPr lang="en-US" sz="6000" dirty="0" smtClean="0"/>
              <a:t/>
            </a:r>
            <a:br>
              <a:rPr lang="en-US" sz="6000" dirty="0" smtClean="0"/>
            </a:br>
            <a:endParaRPr lang="en-US" sz="6000" dirty="0" smtClean="0"/>
          </a:p>
          <a:p>
            <a:pPr algn="ctr" rtl="1" eaLnBrk="1" hangingPunct="1">
              <a:buFont typeface="Wingdings" pitchFamily="2" charset="2"/>
              <a:buNone/>
              <a:defRPr/>
            </a:pPr>
            <a:r>
              <a:rPr lang="en-US" sz="2400" dirty="0" smtClean="0">
                <a:hlinkClick r:id="rId3"/>
              </a:rPr>
              <a:t>http://www.nlm.nih.gov/mesh/meshhome.html</a:t>
            </a:r>
            <a:r>
              <a:rPr lang="fa-IR" sz="4000" dirty="0" smtClean="0"/>
              <a:t/>
            </a:r>
            <a:br>
              <a:rPr lang="fa-IR" sz="4000" dirty="0" smtClean="0"/>
            </a:br>
            <a:endParaRPr lang="en-US" sz="4000" dirty="0" smtClean="0"/>
          </a:p>
        </p:txBody>
      </p:sp>
      <p:pic>
        <p:nvPicPr>
          <p:cNvPr id="4" name="Picture 2" descr="DANESHga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3467369"/>
      </p:ext>
    </p:extLst>
  </p:cSld>
  <p:clrMapOvr>
    <a:masterClrMapping/>
  </p:clrMapOvr>
  <p:transition spd="med">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60098"/>
                                        </p:tgtEl>
                                        <p:attrNameLst>
                                          <p:attrName>style.visibility</p:attrName>
                                        </p:attrNameLst>
                                      </p:cBhvr>
                                      <p:to>
                                        <p:strVal val="visible"/>
                                      </p:to>
                                    </p:set>
                                    <p:anim calcmode="lin" valueType="num">
                                      <p:cBhvr>
                                        <p:cTn id="7" dur="500" fill="hold"/>
                                        <p:tgtEl>
                                          <p:spTgt spid="260098"/>
                                        </p:tgtEl>
                                        <p:attrNameLst>
                                          <p:attrName>ppt_w</p:attrName>
                                        </p:attrNameLst>
                                      </p:cBhvr>
                                      <p:tavLst>
                                        <p:tav tm="0">
                                          <p:val>
                                            <p:fltVal val="0"/>
                                          </p:val>
                                        </p:tav>
                                        <p:tav tm="100000">
                                          <p:val>
                                            <p:strVal val="#ppt_w"/>
                                          </p:val>
                                        </p:tav>
                                      </p:tavLst>
                                    </p:anim>
                                    <p:anim calcmode="lin" valueType="num">
                                      <p:cBhvr>
                                        <p:cTn id="8" dur="500" fill="hold"/>
                                        <p:tgtEl>
                                          <p:spTgt spid="260098"/>
                                        </p:tgtEl>
                                        <p:attrNameLst>
                                          <p:attrName>ppt_h</p:attrName>
                                        </p:attrNameLst>
                                      </p:cBhvr>
                                      <p:tavLst>
                                        <p:tav tm="0">
                                          <p:val>
                                            <p:fltVal val="0"/>
                                          </p:val>
                                        </p:tav>
                                        <p:tav tm="100000">
                                          <p:val>
                                            <p:strVal val="#ppt_h"/>
                                          </p:val>
                                        </p:tav>
                                      </p:tavLst>
                                    </p:anim>
                                    <p:animEffect transition="in" filter="fade">
                                      <p:cBhvr>
                                        <p:cTn id="9" dur="500"/>
                                        <p:tgtEl>
                                          <p:spTgt spid="2600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60099">
                                            <p:txEl>
                                              <p:pRg st="1" end="1"/>
                                            </p:txEl>
                                          </p:spTgt>
                                        </p:tgtEl>
                                        <p:attrNameLst>
                                          <p:attrName>style.visibility</p:attrName>
                                        </p:attrNameLst>
                                      </p:cBhvr>
                                      <p:to>
                                        <p:strVal val="visible"/>
                                      </p:to>
                                    </p:set>
                                    <p:animEffect transition="in" filter="fade">
                                      <p:cBhvr>
                                        <p:cTn id="14" dur="1000">
                                          <p:stCondLst>
                                            <p:cond delay="0"/>
                                          </p:stCondLst>
                                        </p:cTn>
                                        <p:tgtEl>
                                          <p:spTgt spid="260099">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60099">
                                            <p:txEl>
                                              <p:pRg st="2" end="2"/>
                                            </p:txEl>
                                          </p:spTgt>
                                        </p:tgtEl>
                                        <p:attrNameLst>
                                          <p:attrName>style.visibility</p:attrName>
                                        </p:attrNameLst>
                                      </p:cBhvr>
                                      <p:to>
                                        <p:strVal val="visible"/>
                                      </p:to>
                                    </p:set>
                                    <p:animEffect transition="in" filter="fade">
                                      <p:cBhvr>
                                        <p:cTn id="19" dur="1000">
                                          <p:stCondLst>
                                            <p:cond delay="0"/>
                                          </p:stCondLst>
                                        </p:cTn>
                                        <p:tgtEl>
                                          <p:spTgt spid="260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8" grpId="0"/>
      <p:bldP spid="260099"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5" name="Rectangle 3"/>
          <p:cNvSpPr>
            <a:spLocks noGrp="1" noChangeArrowheads="1"/>
          </p:cNvSpPr>
          <p:nvPr>
            <p:ph type="body" idx="1"/>
          </p:nvPr>
        </p:nvSpPr>
        <p:spPr/>
        <p:txBody>
          <a:bodyPr/>
          <a:lstStyle/>
          <a:p>
            <a:pPr marL="0" indent="0" algn="justLow" rtl="1" eaLnBrk="1" hangingPunct="1">
              <a:buNone/>
              <a:defRPr/>
            </a:pPr>
            <a:r>
              <a:rPr lang="fa-IR" sz="3200" b="1" dirty="0" smtClean="0">
                <a:cs typeface="B Titr" pitchFamily="2" charset="-78"/>
              </a:rPr>
              <a:t>مقدمه</a:t>
            </a:r>
          </a:p>
          <a:p>
            <a:pPr lvl="1" algn="justLow" rtl="1" eaLnBrk="1" hangingPunct="1">
              <a:defRPr/>
            </a:pPr>
            <a:r>
              <a:rPr lang="ar-SA" sz="2400" dirty="0" smtClean="0">
                <a:cs typeface="B Mitra" pitchFamily="2" charset="-78"/>
              </a:rPr>
              <a:t>نظامي</a:t>
            </a:r>
            <a:r>
              <a:rPr lang="ar-SA" sz="2400" dirty="0" smtClean="0">
                <a:cs typeface="Arial" charset="0"/>
              </a:rPr>
              <a:t>‌</a:t>
            </a:r>
            <a:r>
              <a:rPr lang="ar-SA" sz="2400" dirty="0" smtClean="0">
                <a:cs typeface="B Mitra" pitchFamily="2" charset="-78"/>
              </a:rPr>
              <a:t> كه</a:t>
            </a:r>
            <a:r>
              <a:rPr lang="ar-SA" sz="2400" dirty="0" smtClean="0">
                <a:cs typeface="Arial" charset="0"/>
              </a:rPr>
              <a:t>‌</a:t>
            </a:r>
            <a:r>
              <a:rPr lang="ar-SA" sz="2400" dirty="0" smtClean="0">
                <a:cs typeface="B Mitra" pitchFamily="2" charset="-78"/>
              </a:rPr>
              <a:t> كتابخانه</a:t>
            </a:r>
            <a:r>
              <a:rPr lang="ar-SA" sz="2400" dirty="0" smtClean="0">
                <a:cs typeface="Arial" charset="0"/>
              </a:rPr>
              <a:t>‌</a:t>
            </a:r>
            <a:r>
              <a:rPr lang="ar-SA" sz="2400" dirty="0" smtClean="0">
                <a:cs typeface="B Mitra" pitchFamily="2" charset="-78"/>
              </a:rPr>
              <a:t> ملي</a:t>
            </a:r>
            <a:r>
              <a:rPr lang="ar-SA" sz="2400" dirty="0" smtClean="0">
                <a:cs typeface="Arial" charset="0"/>
              </a:rPr>
              <a:t>‌</a:t>
            </a:r>
            <a:r>
              <a:rPr lang="ar-SA" sz="2400" dirty="0" smtClean="0">
                <a:cs typeface="B Mitra" pitchFamily="2" charset="-78"/>
              </a:rPr>
              <a:t> پزشكي</a:t>
            </a:r>
            <a:r>
              <a:rPr lang="ar-SA" sz="2400" dirty="0" smtClean="0">
                <a:cs typeface="Arial" charset="0"/>
              </a:rPr>
              <a:t>‌</a:t>
            </a:r>
            <a:r>
              <a:rPr lang="ar-SA" sz="2400" dirty="0" smtClean="0">
                <a:cs typeface="B Mitra" pitchFamily="2" charset="-78"/>
              </a:rPr>
              <a:t> امريكا طراحي</a:t>
            </a:r>
            <a:r>
              <a:rPr lang="ar-SA" sz="2400" dirty="0" smtClean="0">
                <a:cs typeface="Arial" charset="0"/>
              </a:rPr>
              <a:t>‌</a:t>
            </a:r>
            <a:r>
              <a:rPr lang="ar-SA" sz="2400" dirty="0" smtClean="0">
                <a:cs typeface="B Mitra" pitchFamily="2" charset="-78"/>
              </a:rPr>
              <a:t> نموده</a:t>
            </a:r>
            <a:r>
              <a:rPr lang="ar-SA" sz="2400" dirty="0" smtClean="0">
                <a:cs typeface="Arial" charset="0"/>
              </a:rPr>
              <a:t>‌</a:t>
            </a:r>
            <a:r>
              <a:rPr lang="ar-SA" sz="2400" dirty="0" smtClean="0">
                <a:cs typeface="B Mitra" pitchFamily="2" charset="-78"/>
              </a:rPr>
              <a:t> براي</a:t>
            </a:r>
            <a:r>
              <a:rPr lang="ar-SA" sz="2400" dirty="0" smtClean="0">
                <a:cs typeface="Arial" charset="0"/>
              </a:rPr>
              <a:t>‌</a:t>
            </a:r>
            <a:r>
              <a:rPr lang="ar-SA" sz="2400" dirty="0" smtClean="0">
                <a:cs typeface="B Mitra" pitchFamily="2" charset="-78"/>
              </a:rPr>
              <a:t> اختصاص</a:t>
            </a:r>
            <a:r>
              <a:rPr lang="ar-SA" sz="2400" dirty="0" smtClean="0">
                <a:cs typeface="Arial" charset="0"/>
              </a:rPr>
              <a:t>‌</a:t>
            </a:r>
            <a:r>
              <a:rPr lang="ar-SA" sz="2400" dirty="0" smtClean="0">
                <a:cs typeface="B Mitra" pitchFamily="2" charset="-78"/>
              </a:rPr>
              <a:t> سرعنوان</a:t>
            </a:r>
            <a:r>
              <a:rPr lang="ar-SA" sz="2400" dirty="0" smtClean="0">
                <a:cs typeface="Arial" charset="0"/>
              </a:rPr>
              <a:t>‌</a:t>
            </a:r>
            <a:r>
              <a:rPr lang="ar-SA" sz="2400" dirty="0" smtClean="0">
                <a:cs typeface="B Mitra" pitchFamily="2" charset="-78"/>
              </a:rPr>
              <a:t>ها به</a:t>
            </a:r>
            <a:r>
              <a:rPr lang="ar-SA" sz="2400" dirty="0" smtClean="0">
                <a:cs typeface="Arial" charset="0"/>
              </a:rPr>
              <a:t>‌</a:t>
            </a:r>
            <a:r>
              <a:rPr lang="ar-SA" sz="2400" dirty="0" smtClean="0">
                <a:cs typeface="B Mitra" pitchFamily="2" charset="-78"/>
              </a:rPr>
              <a:t> كتابها و مقالات</a:t>
            </a:r>
            <a:r>
              <a:rPr lang="ar-SA" sz="2400" dirty="0" smtClean="0">
                <a:cs typeface="Arial" charset="0"/>
              </a:rPr>
              <a:t>‌</a:t>
            </a:r>
            <a:r>
              <a:rPr lang="ar-SA" sz="2400" dirty="0" smtClean="0">
                <a:cs typeface="B Mitra" pitchFamily="2" charset="-78"/>
              </a:rPr>
              <a:t> مجلات</a:t>
            </a:r>
            <a:r>
              <a:rPr lang="ar-SA" sz="2400" dirty="0" smtClean="0">
                <a:cs typeface="Arial" charset="0"/>
              </a:rPr>
              <a:t>‌</a:t>
            </a:r>
            <a:r>
              <a:rPr lang="ar-SA" sz="2400" dirty="0" smtClean="0">
                <a:cs typeface="B Mitra" pitchFamily="2" charset="-78"/>
              </a:rPr>
              <a:t> علوم</a:t>
            </a:r>
            <a:r>
              <a:rPr lang="ar-SA" sz="2400" dirty="0" smtClean="0">
                <a:cs typeface="Arial" charset="0"/>
              </a:rPr>
              <a:t>‌</a:t>
            </a:r>
            <a:r>
              <a:rPr lang="ar-SA" sz="2400" dirty="0" smtClean="0">
                <a:cs typeface="B Mitra" pitchFamily="2" charset="-78"/>
              </a:rPr>
              <a:t> پزشكي</a:t>
            </a:r>
            <a:r>
              <a:rPr lang="ar-SA" sz="2400" dirty="0" smtClean="0">
                <a:cs typeface="Arial" charset="0"/>
              </a:rPr>
              <a:t>‌</a:t>
            </a:r>
            <a:endParaRPr lang="fa-IR" sz="2400" dirty="0" smtClean="0">
              <a:cs typeface="B Mitra" pitchFamily="2" charset="-78"/>
            </a:endParaRPr>
          </a:p>
          <a:p>
            <a:pPr lvl="1" algn="justLow" rtl="1" eaLnBrk="1" hangingPunct="1">
              <a:defRPr/>
            </a:pPr>
            <a:r>
              <a:rPr lang="ar-SA" sz="2400" dirty="0" smtClean="0">
                <a:cs typeface="B Mitra" pitchFamily="2" charset="-78"/>
              </a:rPr>
              <a:t>سرعنوان</a:t>
            </a:r>
            <a:r>
              <a:rPr lang="ar-SA" sz="2400" dirty="0" smtClean="0">
                <a:cs typeface="Arial" charset="0"/>
              </a:rPr>
              <a:t>‌</a:t>
            </a:r>
            <a:r>
              <a:rPr lang="ar-SA" sz="2400" dirty="0" smtClean="0">
                <a:cs typeface="B Mitra" pitchFamily="2" charset="-78"/>
              </a:rPr>
              <a:t>هاي</a:t>
            </a:r>
            <a:r>
              <a:rPr lang="ar-SA" sz="2400" dirty="0" smtClean="0">
                <a:cs typeface="Arial" charset="0"/>
              </a:rPr>
              <a:t>‌</a:t>
            </a:r>
            <a:r>
              <a:rPr lang="ar-SA" sz="2400" dirty="0" smtClean="0">
                <a:cs typeface="B Mitra" pitchFamily="2" charset="-78"/>
              </a:rPr>
              <a:t> موضوعي</a:t>
            </a:r>
            <a:r>
              <a:rPr lang="ar-SA" sz="2400" dirty="0" smtClean="0">
                <a:cs typeface="Arial" charset="0"/>
              </a:rPr>
              <a:t>‌</a:t>
            </a:r>
            <a:r>
              <a:rPr lang="ar-SA" sz="2400" dirty="0" smtClean="0">
                <a:cs typeface="B Mitra" pitchFamily="2" charset="-78"/>
              </a:rPr>
              <a:t> كنگره</a:t>
            </a:r>
            <a:r>
              <a:rPr lang="ar-SA" sz="2400" dirty="0" smtClean="0">
                <a:cs typeface="Arial" charset="0"/>
              </a:rPr>
              <a:t>‌</a:t>
            </a:r>
            <a:r>
              <a:rPr lang="ar-SA" sz="2400" dirty="0" smtClean="0">
                <a:cs typeface="B Mitra" pitchFamily="2" charset="-78"/>
              </a:rPr>
              <a:t> در سال</a:t>
            </a:r>
            <a:r>
              <a:rPr lang="ar-SA" sz="2400" dirty="0" smtClean="0">
                <a:cs typeface="Arial" charset="0"/>
              </a:rPr>
              <a:t>‌</a:t>
            </a:r>
            <a:r>
              <a:rPr lang="ar-SA" sz="2400" dirty="0" smtClean="0">
                <a:cs typeface="B Mitra" pitchFamily="2" charset="-78"/>
              </a:rPr>
              <a:t> 1914 ارائه</a:t>
            </a:r>
            <a:r>
              <a:rPr lang="ar-SA" sz="2400" dirty="0" smtClean="0">
                <a:cs typeface="Arial" charset="0"/>
              </a:rPr>
              <a:t>‌</a:t>
            </a:r>
            <a:r>
              <a:rPr lang="ar-SA" sz="2400" dirty="0" smtClean="0">
                <a:cs typeface="B Mitra" pitchFamily="2" charset="-78"/>
              </a:rPr>
              <a:t> شد كه</a:t>
            </a:r>
            <a:r>
              <a:rPr lang="ar-SA" sz="2400" dirty="0" smtClean="0">
                <a:cs typeface="Arial" charset="0"/>
              </a:rPr>
              <a:t>‌</a:t>
            </a:r>
            <a:r>
              <a:rPr lang="ar-SA" sz="2400" dirty="0" smtClean="0">
                <a:cs typeface="B Mitra" pitchFamily="2" charset="-78"/>
              </a:rPr>
              <a:t> براي</a:t>
            </a:r>
            <a:r>
              <a:rPr lang="ar-SA" sz="2400" dirty="0" smtClean="0">
                <a:cs typeface="Arial" charset="0"/>
              </a:rPr>
              <a:t>‌</a:t>
            </a:r>
            <a:r>
              <a:rPr lang="ar-SA" sz="2400" dirty="0" smtClean="0">
                <a:cs typeface="B Mitra" pitchFamily="2" charset="-78"/>
              </a:rPr>
              <a:t> فهرستنويسي</a:t>
            </a:r>
            <a:r>
              <a:rPr lang="ar-SA" sz="2400" dirty="0" smtClean="0">
                <a:cs typeface="Arial" charset="0"/>
              </a:rPr>
              <a:t>‌</a:t>
            </a:r>
            <a:r>
              <a:rPr lang="ar-SA" sz="2400" dirty="0" smtClean="0">
                <a:cs typeface="B Mitra" pitchFamily="2" charset="-78"/>
              </a:rPr>
              <a:t> منابع</a:t>
            </a:r>
            <a:r>
              <a:rPr lang="ar-SA" sz="2400" dirty="0" smtClean="0">
                <a:cs typeface="Arial" charset="0"/>
              </a:rPr>
              <a:t>‌</a:t>
            </a:r>
            <a:r>
              <a:rPr lang="ar-SA" sz="2400" dirty="0" smtClean="0">
                <a:cs typeface="B Mitra" pitchFamily="2" charset="-78"/>
              </a:rPr>
              <a:t> پزشكي</a:t>
            </a:r>
            <a:r>
              <a:rPr lang="ar-SA" sz="2400" dirty="0" smtClean="0">
                <a:cs typeface="Arial" charset="0"/>
              </a:rPr>
              <a:t>‌</a:t>
            </a:r>
            <a:r>
              <a:rPr lang="ar-SA" sz="2400" dirty="0" smtClean="0">
                <a:cs typeface="B Mitra" pitchFamily="2" charset="-78"/>
              </a:rPr>
              <a:t> كارايي</a:t>
            </a:r>
            <a:r>
              <a:rPr lang="ar-SA" sz="2400" dirty="0" smtClean="0">
                <a:cs typeface="Arial" charset="0"/>
              </a:rPr>
              <a:t>‌</a:t>
            </a:r>
            <a:r>
              <a:rPr lang="ar-SA" sz="2400" dirty="0" smtClean="0">
                <a:cs typeface="B Mitra" pitchFamily="2" charset="-78"/>
              </a:rPr>
              <a:t> لازم</a:t>
            </a:r>
            <a:r>
              <a:rPr lang="ar-SA" sz="2400" dirty="0" smtClean="0">
                <a:cs typeface="Arial" charset="0"/>
              </a:rPr>
              <a:t>‌</a:t>
            </a:r>
            <a:r>
              <a:rPr lang="ar-SA" sz="2400" dirty="0" smtClean="0">
                <a:cs typeface="B Mitra" pitchFamily="2" charset="-78"/>
              </a:rPr>
              <a:t> را ندارد. به</a:t>
            </a:r>
            <a:r>
              <a:rPr lang="ar-SA" sz="2400" dirty="0" smtClean="0">
                <a:cs typeface="Arial" charset="0"/>
              </a:rPr>
              <a:t>‌</a:t>
            </a:r>
            <a:r>
              <a:rPr lang="ar-SA" sz="2400" dirty="0" smtClean="0">
                <a:cs typeface="B Mitra" pitchFamily="2" charset="-78"/>
              </a:rPr>
              <a:t> همين</a:t>
            </a:r>
            <a:r>
              <a:rPr lang="ar-SA" sz="2400" dirty="0" smtClean="0">
                <a:cs typeface="Arial" charset="0"/>
              </a:rPr>
              <a:t>‌</a:t>
            </a:r>
            <a:r>
              <a:rPr lang="ar-SA" sz="2400" dirty="0" smtClean="0">
                <a:cs typeface="B Mitra" pitchFamily="2" charset="-78"/>
              </a:rPr>
              <a:t> خاطر</a:t>
            </a:r>
            <a:r>
              <a:rPr lang="fa-IR" sz="2400" dirty="0" smtClean="0">
                <a:cs typeface="B Mitra" pitchFamily="2" charset="-78"/>
              </a:rPr>
              <a:t> </a:t>
            </a:r>
            <a:r>
              <a:rPr lang="ar-SA" sz="2400" dirty="0" smtClean="0">
                <a:cs typeface="B Mitra" pitchFamily="2" charset="-78"/>
              </a:rPr>
              <a:t>مش</a:t>
            </a:r>
            <a:r>
              <a:rPr lang="ar-SA" sz="2400" dirty="0" smtClean="0">
                <a:cs typeface="Arial" charset="0"/>
              </a:rPr>
              <a:t>‌</a:t>
            </a:r>
            <a:r>
              <a:rPr lang="ar-SA" sz="2400" dirty="0" smtClean="0">
                <a:cs typeface="B Mitra" pitchFamily="2" charset="-78"/>
              </a:rPr>
              <a:t> طراحي</a:t>
            </a:r>
            <a:r>
              <a:rPr lang="ar-SA" sz="2400" dirty="0" smtClean="0">
                <a:cs typeface="Arial" charset="0"/>
              </a:rPr>
              <a:t>‌</a:t>
            </a:r>
            <a:r>
              <a:rPr lang="ar-SA" sz="2400" dirty="0" smtClean="0">
                <a:cs typeface="B Mitra" pitchFamily="2" charset="-78"/>
              </a:rPr>
              <a:t> شد.</a:t>
            </a:r>
            <a:endParaRPr lang="fa-IR" sz="2400" dirty="0" smtClean="0">
              <a:cs typeface="B Mitra" pitchFamily="2" charset="-78"/>
            </a:endParaRPr>
          </a:p>
          <a:p>
            <a:pPr lvl="1" algn="justLow" rtl="1" eaLnBrk="1" hangingPunct="1">
              <a:defRPr/>
            </a:pPr>
            <a:r>
              <a:rPr lang="ar-SA" sz="2400" dirty="0" smtClean="0">
                <a:cs typeface="B Mitra" pitchFamily="2" charset="-78"/>
              </a:rPr>
              <a:t>اين</a:t>
            </a:r>
            <a:r>
              <a:rPr lang="ar-SA" sz="2400" dirty="0" smtClean="0">
                <a:cs typeface="Arial" charset="0"/>
              </a:rPr>
              <a:t>‌</a:t>
            </a:r>
            <a:r>
              <a:rPr lang="ar-SA" sz="2400" dirty="0" smtClean="0">
                <a:cs typeface="B Mitra" pitchFamily="2" charset="-78"/>
              </a:rPr>
              <a:t> منبع</a:t>
            </a:r>
            <a:r>
              <a:rPr lang="ar-SA" sz="2400" dirty="0" smtClean="0">
                <a:cs typeface="Arial" charset="0"/>
              </a:rPr>
              <a:t>‌</a:t>
            </a:r>
            <a:r>
              <a:rPr lang="ar-SA" sz="2400" dirty="0" smtClean="0">
                <a:cs typeface="B Mitra" pitchFamily="2" charset="-78"/>
              </a:rPr>
              <a:t> حالت</a:t>
            </a:r>
            <a:r>
              <a:rPr lang="ar-SA" sz="2400" dirty="0" smtClean="0">
                <a:cs typeface="Arial" charset="0"/>
              </a:rPr>
              <a:t>‌</a:t>
            </a:r>
            <a:r>
              <a:rPr lang="ar-SA" sz="2400" dirty="0" smtClean="0">
                <a:cs typeface="B Mitra" pitchFamily="2" charset="-78"/>
              </a:rPr>
              <a:t> اصطلاحنامه</a:t>
            </a:r>
            <a:r>
              <a:rPr lang="ar-SA" sz="2400" dirty="0" smtClean="0">
                <a:cs typeface="Arial" charset="0"/>
              </a:rPr>
              <a:t>‌</a:t>
            </a:r>
            <a:r>
              <a:rPr lang="ar-SA" sz="2400" dirty="0" smtClean="0">
                <a:cs typeface="B Mitra" pitchFamily="2" charset="-78"/>
              </a:rPr>
              <a:t> ـ سرعنوان</a:t>
            </a:r>
            <a:r>
              <a:rPr lang="ar-SA" sz="2400" dirty="0" smtClean="0">
                <a:cs typeface="Arial" charset="0"/>
              </a:rPr>
              <a:t>‌</a:t>
            </a:r>
            <a:r>
              <a:rPr lang="ar-SA" sz="2400" dirty="0" smtClean="0">
                <a:cs typeface="B Mitra" pitchFamily="2" charset="-78"/>
              </a:rPr>
              <a:t> داشته</a:t>
            </a:r>
            <a:r>
              <a:rPr lang="ar-SA" sz="2400" dirty="0" smtClean="0">
                <a:cs typeface="Arial" charset="0"/>
              </a:rPr>
              <a:t>‌</a:t>
            </a:r>
            <a:r>
              <a:rPr lang="ar-SA" sz="2400" dirty="0" smtClean="0">
                <a:cs typeface="B Mitra" pitchFamily="2" charset="-78"/>
              </a:rPr>
              <a:t> و براي</a:t>
            </a:r>
            <a:r>
              <a:rPr lang="ar-SA" sz="2400" dirty="0" smtClean="0">
                <a:cs typeface="Arial" charset="0"/>
              </a:rPr>
              <a:t>‌</a:t>
            </a:r>
            <a:r>
              <a:rPr lang="ar-SA" sz="2400" dirty="0" smtClean="0">
                <a:cs typeface="B Mitra" pitchFamily="2" charset="-78"/>
              </a:rPr>
              <a:t> هر دو فعاليت</a:t>
            </a:r>
            <a:r>
              <a:rPr lang="ar-SA" sz="2400" dirty="0" smtClean="0">
                <a:cs typeface="Arial" charset="0"/>
              </a:rPr>
              <a:t>‌</a:t>
            </a:r>
            <a:r>
              <a:rPr lang="ar-SA" sz="2400" dirty="0" smtClean="0">
                <a:cs typeface="B Mitra" pitchFamily="2" charset="-78"/>
              </a:rPr>
              <a:t> فهرستنويسي</a:t>
            </a:r>
            <a:r>
              <a:rPr lang="ar-SA" sz="2400" dirty="0" smtClean="0">
                <a:cs typeface="Arial" charset="0"/>
              </a:rPr>
              <a:t>‌</a:t>
            </a:r>
            <a:r>
              <a:rPr lang="ar-SA" sz="2400" dirty="0" smtClean="0">
                <a:cs typeface="B Mitra" pitchFamily="2" charset="-78"/>
              </a:rPr>
              <a:t> و نمايه</a:t>
            </a:r>
            <a:r>
              <a:rPr lang="ar-SA" sz="2400" dirty="0" smtClean="0">
                <a:cs typeface="Arial" charset="0"/>
              </a:rPr>
              <a:t>‌</a:t>
            </a:r>
            <a:r>
              <a:rPr lang="ar-SA" sz="2400" dirty="0" smtClean="0">
                <a:cs typeface="B Mitra" pitchFamily="2" charset="-78"/>
              </a:rPr>
              <a:t>سازي</a:t>
            </a:r>
            <a:r>
              <a:rPr lang="ar-SA" sz="2400" dirty="0" smtClean="0">
                <a:cs typeface="Arial" charset="0"/>
              </a:rPr>
              <a:t>‌</a:t>
            </a:r>
            <a:r>
              <a:rPr lang="ar-SA" sz="2400" dirty="0" smtClean="0">
                <a:cs typeface="B Mitra" pitchFamily="2" charset="-78"/>
              </a:rPr>
              <a:t> بكار مي</a:t>
            </a:r>
            <a:r>
              <a:rPr lang="ar-SA" sz="2400" dirty="0" smtClean="0">
                <a:cs typeface="Arial" charset="0"/>
              </a:rPr>
              <a:t>‌</a:t>
            </a:r>
            <a:r>
              <a:rPr lang="ar-SA" sz="2400" dirty="0" smtClean="0">
                <a:cs typeface="B Mitra" pitchFamily="2" charset="-78"/>
              </a:rPr>
              <a:t>رود</a:t>
            </a:r>
            <a:r>
              <a:rPr lang="en-US" sz="2400" dirty="0" smtClean="0">
                <a:cs typeface="B Mitra" pitchFamily="2" charset="-78"/>
              </a:rPr>
              <a:t> </a:t>
            </a:r>
          </a:p>
          <a:p>
            <a:pPr lvl="1" algn="justLow" rtl="1" eaLnBrk="1" hangingPunct="1">
              <a:defRPr/>
            </a:pPr>
            <a:r>
              <a:rPr lang="ar-SA" dirty="0" smtClean="0">
                <a:cs typeface="B Mitra" pitchFamily="2" charset="-78"/>
              </a:rPr>
              <a:t>به</a:t>
            </a:r>
            <a:r>
              <a:rPr lang="ar-SA" dirty="0" smtClean="0">
                <a:cs typeface="Arial" charset="0"/>
              </a:rPr>
              <a:t>‌</a:t>
            </a:r>
            <a:r>
              <a:rPr lang="ar-SA" dirty="0" smtClean="0">
                <a:cs typeface="B Mitra" pitchFamily="2" charset="-78"/>
              </a:rPr>
              <a:t> موضوعات</a:t>
            </a:r>
            <a:r>
              <a:rPr lang="ar-SA" dirty="0" smtClean="0">
                <a:cs typeface="Arial" charset="0"/>
              </a:rPr>
              <a:t>‌</a:t>
            </a:r>
            <a:r>
              <a:rPr lang="ar-SA" dirty="0" smtClean="0">
                <a:cs typeface="B Mitra" pitchFamily="2" charset="-78"/>
              </a:rPr>
              <a:t> پزشكي</a:t>
            </a:r>
            <a:r>
              <a:rPr lang="ar-SA" dirty="0" smtClean="0">
                <a:cs typeface="Arial" charset="0"/>
              </a:rPr>
              <a:t>‌</a:t>
            </a:r>
            <a:r>
              <a:rPr lang="ar-SA" dirty="0" smtClean="0">
                <a:cs typeface="B Mitra" pitchFamily="2" charset="-78"/>
              </a:rPr>
              <a:t> و علوم</a:t>
            </a:r>
            <a:r>
              <a:rPr lang="ar-SA" dirty="0" smtClean="0">
                <a:cs typeface="Arial" charset="0"/>
              </a:rPr>
              <a:t>‌</a:t>
            </a:r>
            <a:r>
              <a:rPr lang="ar-SA" dirty="0" smtClean="0">
                <a:cs typeface="B Mitra" pitchFamily="2" charset="-78"/>
              </a:rPr>
              <a:t> وابسته</a:t>
            </a:r>
            <a:r>
              <a:rPr lang="ar-SA" dirty="0" smtClean="0">
                <a:cs typeface="Arial" charset="0"/>
              </a:rPr>
              <a:t>‌</a:t>
            </a:r>
            <a:r>
              <a:rPr lang="ar-SA" dirty="0" smtClean="0">
                <a:cs typeface="B Mitra" pitchFamily="2" charset="-78"/>
              </a:rPr>
              <a:t> اختصاص</a:t>
            </a:r>
            <a:r>
              <a:rPr lang="ar-SA" dirty="0" smtClean="0">
                <a:cs typeface="Arial" charset="0"/>
              </a:rPr>
              <a:t>‌</a:t>
            </a:r>
            <a:r>
              <a:rPr lang="ar-SA" dirty="0" smtClean="0">
                <a:cs typeface="B Mitra" pitchFamily="2" charset="-78"/>
              </a:rPr>
              <a:t> دارد.</a:t>
            </a:r>
            <a:r>
              <a:rPr lang="fa-IR" dirty="0" smtClean="0">
                <a:cs typeface="B Mitra" pitchFamily="2" charset="-78"/>
              </a:rPr>
              <a:t> </a:t>
            </a:r>
          </a:p>
          <a:p>
            <a:pPr lvl="2" algn="justLow" rtl="1" eaLnBrk="1" hangingPunct="1">
              <a:defRPr/>
            </a:pPr>
            <a:r>
              <a:rPr lang="fa-IR" dirty="0" smtClean="0">
                <a:cs typeface="B Mitra" pitchFamily="2" charset="-78"/>
              </a:rPr>
              <a:t>برای مثال</a:t>
            </a:r>
            <a:r>
              <a:rPr lang="ar-SA" dirty="0" smtClean="0">
                <a:cs typeface="B Mitra" pitchFamily="2" charset="-78"/>
              </a:rPr>
              <a:t> مفهوم</a:t>
            </a:r>
            <a:r>
              <a:rPr lang="ar-SA" dirty="0" smtClean="0">
                <a:cs typeface="Arial" charset="0"/>
              </a:rPr>
              <a:t>‌</a:t>
            </a:r>
            <a:r>
              <a:rPr lang="ar-SA" dirty="0" smtClean="0">
                <a:cs typeface="B Mitra" pitchFamily="2" charset="-78"/>
              </a:rPr>
              <a:t> واژه</a:t>
            </a:r>
            <a:r>
              <a:rPr lang="ar-SA" dirty="0" smtClean="0">
                <a:cs typeface="Arial" charset="0"/>
              </a:rPr>
              <a:t>‌</a:t>
            </a:r>
            <a:r>
              <a:rPr lang="ar-SA" dirty="0" smtClean="0">
                <a:cs typeface="B Mitra" pitchFamily="2" charset="-78"/>
              </a:rPr>
              <a:t> </a:t>
            </a:r>
            <a:r>
              <a:rPr lang="en-US" sz="2000" dirty="0" smtClean="0">
                <a:cs typeface="B Mitra" pitchFamily="2" charset="-78"/>
              </a:rPr>
              <a:t>Guilt</a:t>
            </a:r>
            <a:r>
              <a:rPr lang="ar-SA" dirty="0" smtClean="0">
                <a:cs typeface="B Mitra" pitchFamily="2" charset="-78"/>
              </a:rPr>
              <a:t> يعني</a:t>
            </a:r>
            <a:r>
              <a:rPr lang="ar-SA" dirty="0" smtClean="0">
                <a:cs typeface="Arial" charset="0"/>
              </a:rPr>
              <a:t>‌</a:t>
            </a:r>
            <a:r>
              <a:rPr lang="ar-SA" dirty="0" smtClean="0">
                <a:cs typeface="B Mitra" pitchFamily="2" charset="-78"/>
              </a:rPr>
              <a:t> گناه</a:t>
            </a:r>
            <a:r>
              <a:rPr lang="ar-SA" dirty="0" smtClean="0">
                <a:cs typeface="Arial" charset="0"/>
              </a:rPr>
              <a:t>‌</a:t>
            </a:r>
            <a:r>
              <a:rPr lang="ar-SA" dirty="0" smtClean="0">
                <a:cs typeface="B Mitra" pitchFamily="2" charset="-78"/>
              </a:rPr>
              <a:t> در اخلاق</a:t>
            </a:r>
            <a:r>
              <a:rPr lang="ar-SA" dirty="0" smtClean="0">
                <a:cs typeface="Arial" charset="0"/>
              </a:rPr>
              <a:t>‌</a:t>
            </a:r>
            <a:r>
              <a:rPr lang="ar-SA" dirty="0" smtClean="0">
                <a:cs typeface="B Mitra" pitchFamily="2" charset="-78"/>
              </a:rPr>
              <a:t>، مذهب</a:t>
            </a:r>
            <a:r>
              <a:rPr lang="ar-SA" dirty="0" smtClean="0">
                <a:cs typeface="Arial" charset="0"/>
              </a:rPr>
              <a:t>‌</a:t>
            </a:r>
            <a:r>
              <a:rPr lang="ar-SA" dirty="0" smtClean="0">
                <a:cs typeface="B Mitra" pitchFamily="2" charset="-78"/>
              </a:rPr>
              <a:t>، علوم</a:t>
            </a:r>
            <a:r>
              <a:rPr lang="ar-SA" dirty="0" smtClean="0">
                <a:cs typeface="Arial" charset="0"/>
              </a:rPr>
              <a:t>‌</a:t>
            </a:r>
            <a:r>
              <a:rPr lang="ar-SA" dirty="0" smtClean="0">
                <a:cs typeface="B Mitra" pitchFamily="2" charset="-78"/>
              </a:rPr>
              <a:t> اجتماعي</a:t>
            </a:r>
            <a:r>
              <a:rPr lang="ar-SA" dirty="0" smtClean="0">
                <a:cs typeface="Arial" charset="0"/>
              </a:rPr>
              <a:t>‌</a:t>
            </a:r>
            <a:r>
              <a:rPr lang="ar-SA" dirty="0" smtClean="0">
                <a:cs typeface="B Mitra" pitchFamily="2" charset="-78"/>
              </a:rPr>
              <a:t> و روانشناسي</a:t>
            </a:r>
            <a:r>
              <a:rPr lang="ar-SA" dirty="0" smtClean="0">
                <a:cs typeface="Arial" charset="0"/>
              </a:rPr>
              <a:t>‌</a:t>
            </a:r>
            <a:r>
              <a:rPr lang="ar-SA" dirty="0" smtClean="0">
                <a:cs typeface="B Mitra" pitchFamily="2" charset="-78"/>
              </a:rPr>
              <a:t> متفاوت</a:t>
            </a:r>
            <a:r>
              <a:rPr lang="ar-SA" dirty="0" smtClean="0">
                <a:cs typeface="Arial" charset="0"/>
              </a:rPr>
              <a:t>‌</a:t>
            </a:r>
            <a:r>
              <a:rPr lang="ar-SA" dirty="0" smtClean="0">
                <a:cs typeface="B Mitra" pitchFamily="2" charset="-78"/>
              </a:rPr>
              <a:t> است</a:t>
            </a:r>
            <a:r>
              <a:rPr lang="ar-SA" dirty="0" smtClean="0">
                <a:cs typeface="Arial" charset="0"/>
              </a:rPr>
              <a:t>‌</a:t>
            </a:r>
            <a:r>
              <a:rPr lang="ar-SA" dirty="0" smtClean="0">
                <a:cs typeface="B Mitra" pitchFamily="2" charset="-78"/>
              </a:rPr>
              <a:t>.</a:t>
            </a:r>
            <a:r>
              <a:rPr lang="fa-IR" dirty="0" smtClean="0">
                <a:cs typeface="B Mitra" pitchFamily="2" charset="-78"/>
              </a:rPr>
              <a:t> </a:t>
            </a:r>
            <a:r>
              <a:rPr lang="ar-SA" dirty="0" smtClean="0">
                <a:cs typeface="B Mitra" pitchFamily="2" charset="-78"/>
              </a:rPr>
              <a:t>در مش</a:t>
            </a:r>
            <a:r>
              <a:rPr lang="ar-SA" dirty="0" smtClean="0">
                <a:cs typeface="Arial" charset="0"/>
              </a:rPr>
              <a:t>‌</a:t>
            </a:r>
            <a:r>
              <a:rPr lang="ar-SA" dirty="0" smtClean="0">
                <a:cs typeface="B Mitra" pitchFamily="2" charset="-78"/>
              </a:rPr>
              <a:t> فقط</a:t>
            </a:r>
            <a:r>
              <a:rPr lang="ar-SA" dirty="0" smtClean="0">
                <a:cs typeface="Arial" charset="0"/>
              </a:rPr>
              <a:t>‌</a:t>
            </a:r>
            <a:r>
              <a:rPr lang="ar-SA" dirty="0" smtClean="0">
                <a:cs typeface="B Mitra" pitchFamily="2" charset="-78"/>
              </a:rPr>
              <a:t> مفهوم</a:t>
            </a:r>
            <a:r>
              <a:rPr lang="ar-SA" dirty="0" smtClean="0">
                <a:cs typeface="Arial" charset="0"/>
              </a:rPr>
              <a:t>‌</a:t>
            </a:r>
            <a:r>
              <a:rPr lang="ar-SA" dirty="0" smtClean="0">
                <a:cs typeface="B Mitra" pitchFamily="2" charset="-78"/>
              </a:rPr>
              <a:t> اين</a:t>
            </a:r>
            <a:r>
              <a:rPr lang="ar-SA" dirty="0" smtClean="0">
                <a:cs typeface="Arial" charset="0"/>
              </a:rPr>
              <a:t>‌</a:t>
            </a:r>
            <a:r>
              <a:rPr lang="ar-SA" dirty="0" smtClean="0">
                <a:cs typeface="B Mitra" pitchFamily="2" charset="-78"/>
              </a:rPr>
              <a:t> واژه</a:t>
            </a:r>
            <a:r>
              <a:rPr lang="ar-SA" dirty="0" smtClean="0">
                <a:cs typeface="Arial" charset="0"/>
              </a:rPr>
              <a:t>‌</a:t>
            </a:r>
            <a:r>
              <a:rPr lang="ar-SA" dirty="0" smtClean="0">
                <a:cs typeface="B Mitra" pitchFamily="2" charset="-78"/>
              </a:rPr>
              <a:t> از نظر روانشناسي</a:t>
            </a:r>
            <a:r>
              <a:rPr lang="ar-SA" dirty="0" smtClean="0">
                <a:cs typeface="Arial" charset="0"/>
              </a:rPr>
              <a:t>‌</a:t>
            </a:r>
            <a:r>
              <a:rPr lang="ar-SA" dirty="0" smtClean="0">
                <a:cs typeface="B Mitra" pitchFamily="2" charset="-78"/>
              </a:rPr>
              <a:t> و علوم</a:t>
            </a:r>
            <a:r>
              <a:rPr lang="ar-SA" dirty="0" smtClean="0">
                <a:cs typeface="Arial" charset="0"/>
              </a:rPr>
              <a:t>‌</a:t>
            </a:r>
            <a:r>
              <a:rPr lang="ar-SA" dirty="0" smtClean="0">
                <a:cs typeface="B Mitra" pitchFamily="2" charset="-78"/>
              </a:rPr>
              <a:t> رفتاري</a:t>
            </a:r>
            <a:r>
              <a:rPr lang="ar-SA" dirty="0" smtClean="0">
                <a:cs typeface="Arial" charset="0"/>
              </a:rPr>
              <a:t>‌</a:t>
            </a:r>
            <a:r>
              <a:rPr lang="ar-SA" dirty="0" smtClean="0">
                <a:cs typeface="B Mitra" pitchFamily="2" charset="-78"/>
              </a:rPr>
              <a:t> مورد نظر قرار مي</a:t>
            </a:r>
            <a:r>
              <a:rPr lang="ar-SA" dirty="0" smtClean="0">
                <a:cs typeface="Arial" charset="0"/>
              </a:rPr>
              <a:t>‌</a:t>
            </a:r>
            <a:r>
              <a:rPr lang="ar-SA" dirty="0" smtClean="0">
                <a:cs typeface="B Mitra" pitchFamily="2" charset="-78"/>
              </a:rPr>
              <a:t>گيرد.</a:t>
            </a:r>
            <a:endParaRPr lang="fa-IR" sz="2000" b="1" dirty="0" smtClean="0">
              <a:solidFill>
                <a:srgbClr val="FFFF00"/>
              </a:solidFill>
              <a:cs typeface="B Mitra" pitchFamily="2" charset="-78"/>
            </a:endParaRPr>
          </a:p>
          <a:p>
            <a:pPr algn="justLow" rtl="1" eaLnBrk="1" hangingPunct="1">
              <a:buFont typeface="Wingdings" pitchFamily="2" charset="2"/>
              <a:buNone/>
              <a:defRPr/>
            </a:pPr>
            <a:endParaRPr lang="fa-IR" sz="2400" b="1" dirty="0" smtClean="0">
              <a:solidFill>
                <a:srgbClr val="FFFF00"/>
              </a:solidFill>
              <a:cs typeface="B Mitra" pitchFamily="2" charset="-78"/>
            </a:endParaRP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819400"/>
      </p:ext>
    </p:extLst>
  </p:cSld>
  <p:clrMapOvr>
    <a:masterClrMapping/>
  </p:clrMapOvr>
  <p:transition spd="med">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Effect transition="in" filter="fade">
                                      <p:cBhvr>
                                        <p:cTn id="7" dur="1000">
                                          <p:stCondLst>
                                            <p:cond delay="0"/>
                                          </p:stCondLst>
                                        </p:cTn>
                                        <p:tgtEl>
                                          <p:spTgt spid="13107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1075">
                                            <p:txEl>
                                              <p:pRg st="1" end="1"/>
                                            </p:txEl>
                                          </p:spTgt>
                                        </p:tgtEl>
                                        <p:attrNameLst>
                                          <p:attrName>style.visibility</p:attrName>
                                        </p:attrNameLst>
                                      </p:cBhvr>
                                      <p:to>
                                        <p:strVal val="visible"/>
                                      </p:to>
                                    </p:set>
                                    <p:animEffect transition="in" filter="fade">
                                      <p:cBhvr>
                                        <p:cTn id="10" dur="1000">
                                          <p:stCondLst>
                                            <p:cond delay="0"/>
                                          </p:stCondLst>
                                        </p:cTn>
                                        <p:tgtEl>
                                          <p:spTgt spid="13107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1075">
                                            <p:txEl>
                                              <p:pRg st="2" end="2"/>
                                            </p:txEl>
                                          </p:spTgt>
                                        </p:tgtEl>
                                        <p:attrNameLst>
                                          <p:attrName>style.visibility</p:attrName>
                                        </p:attrNameLst>
                                      </p:cBhvr>
                                      <p:to>
                                        <p:strVal val="visible"/>
                                      </p:to>
                                    </p:set>
                                    <p:animEffect transition="in" filter="fade">
                                      <p:cBhvr>
                                        <p:cTn id="13" dur="1000">
                                          <p:stCondLst>
                                            <p:cond delay="0"/>
                                          </p:stCondLst>
                                        </p:cTn>
                                        <p:tgtEl>
                                          <p:spTgt spid="13107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1075">
                                            <p:txEl>
                                              <p:pRg st="3" end="3"/>
                                            </p:txEl>
                                          </p:spTgt>
                                        </p:tgtEl>
                                        <p:attrNameLst>
                                          <p:attrName>style.visibility</p:attrName>
                                        </p:attrNameLst>
                                      </p:cBhvr>
                                      <p:to>
                                        <p:strVal val="visible"/>
                                      </p:to>
                                    </p:set>
                                    <p:animEffect transition="in" filter="fade">
                                      <p:cBhvr>
                                        <p:cTn id="16" dur="1000">
                                          <p:stCondLst>
                                            <p:cond delay="0"/>
                                          </p:stCondLst>
                                        </p:cTn>
                                        <p:tgtEl>
                                          <p:spTgt spid="13107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1075">
                                            <p:txEl>
                                              <p:pRg st="4" end="4"/>
                                            </p:txEl>
                                          </p:spTgt>
                                        </p:tgtEl>
                                        <p:attrNameLst>
                                          <p:attrName>style.visibility</p:attrName>
                                        </p:attrNameLst>
                                      </p:cBhvr>
                                      <p:to>
                                        <p:strVal val="visible"/>
                                      </p:to>
                                    </p:set>
                                    <p:animEffect transition="in" filter="fade">
                                      <p:cBhvr>
                                        <p:cTn id="19" dur="1000">
                                          <p:stCondLst>
                                            <p:cond delay="0"/>
                                          </p:stCondLst>
                                        </p:cTn>
                                        <p:tgtEl>
                                          <p:spTgt spid="13107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1075">
                                            <p:txEl>
                                              <p:pRg st="5" end="5"/>
                                            </p:txEl>
                                          </p:spTgt>
                                        </p:tgtEl>
                                        <p:attrNameLst>
                                          <p:attrName>style.visibility</p:attrName>
                                        </p:attrNameLst>
                                      </p:cBhvr>
                                      <p:to>
                                        <p:strVal val="visible"/>
                                      </p:to>
                                    </p:set>
                                    <p:animEffect transition="in" filter="fade">
                                      <p:cBhvr>
                                        <p:cTn id="22" dur="1000">
                                          <p:stCondLst>
                                            <p:cond delay="0"/>
                                          </p:stCondLst>
                                        </p:cTn>
                                        <p:tgtEl>
                                          <p:spTgt spid="131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4195" name="Rectangle 3"/>
          <p:cNvSpPr>
            <a:spLocks noGrp="1" noChangeArrowheads="1"/>
          </p:cNvSpPr>
          <p:nvPr>
            <p:ph type="body" idx="1"/>
          </p:nvPr>
        </p:nvSpPr>
        <p:spPr/>
        <p:txBody>
          <a:bodyPr/>
          <a:lstStyle/>
          <a:p>
            <a:pPr marL="0" indent="0" algn="r" rtl="1" eaLnBrk="1" hangingPunct="1">
              <a:buNone/>
              <a:defRPr/>
            </a:pPr>
            <a:r>
              <a:rPr lang="fa-IR" sz="3200" b="1" dirty="0" smtClean="0">
                <a:cs typeface="B Titr" pitchFamily="2" charset="-78"/>
              </a:rPr>
              <a:t>تاریخچه</a:t>
            </a:r>
          </a:p>
          <a:p>
            <a:pPr lvl="1" algn="justLow" rtl="1" eaLnBrk="1" hangingPunct="1">
              <a:defRPr/>
            </a:pPr>
            <a:r>
              <a:rPr lang="ar-SA" dirty="0" smtClean="0">
                <a:cs typeface="B Mitra" pitchFamily="2" charset="-78"/>
              </a:rPr>
              <a:t>در دهة</a:t>
            </a:r>
            <a:r>
              <a:rPr lang="ar-SA" dirty="0" smtClean="0">
                <a:cs typeface="Arial" charset="0"/>
              </a:rPr>
              <a:t>‌</a:t>
            </a:r>
            <a:r>
              <a:rPr lang="ar-SA" dirty="0" smtClean="0">
                <a:cs typeface="B Mitra" pitchFamily="2" charset="-78"/>
              </a:rPr>
              <a:t> 1940 فهرستنويسان</a:t>
            </a:r>
            <a:r>
              <a:rPr lang="ar-SA" dirty="0" smtClean="0">
                <a:cs typeface="Arial" charset="0"/>
              </a:rPr>
              <a:t>‌</a:t>
            </a:r>
            <a:r>
              <a:rPr lang="ar-SA" dirty="0" smtClean="0">
                <a:cs typeface="B Mitra" pitchFamily="2" charset="-78"/>
              </a:rPr>
              <a:t> كتابخانه</a:t>
            </a:r>
            <a:r>
              <a:rPr lang="ar-SA" dirty="0" smtClean="0">
                <a:cs typeface="Arial" charset="0"/>
              </a:rPr>
              <a:t>‌</a:t>
            </a:r>
            <a:r>
              <a:rPr lang="ar-SA" dirty="0" smtClean="0">
                <a:cs typeface="B Mitra" pitchFamily="2" charset="-78"/>
              </a:rPr>
              <a:t> ملي</a:t>
            </a:r>
            <a:r>
              <a:rPr lang="ar-SA" dirty="0" smtClean="0">
                <a:cs typeface="Arial" charset="0"/>
              </a:rPr>
              <a:t>‌</a:t>
            </a:r>
            <a:r>
              <a:rPr lang="ar-SA" dirty="0" smtClean="0">
                <a:cs typeface="B Mitra" pitchFamily="2" charset="-78"/>
              </a:rPr>
              <a:t> پزشكي</a:t>
            </a:r>
            <a:r>
              <a:rPr lang="ar-SA" dirty="0" smtClean="0">
                <a:cs typeface="Arial" charset="0"/>
              </a:rPr>
              <a:t>‌</a:t>
            </a:r>
            <a:r>
              <a:rPr lang="ar-SA" dirty="0" smtClean="0">
                <a:cs typeface="B Mitra" pitchFamily="2" charset="-78"/>
              </a:rPr>
              <a:t> آمريكا با الهام</a:t>
            </a:r>
            <a:r>
              <a:rPr lang="ar-SA" dirty="0" smtClean="0">
                <a:cs typeface="Arial" charset="0"/>
              </a:rPr>
              <a:t>‌</a:t>
            </a:r>
            <a:r>
              <a:rPr lang="ar-SA" dirty="0" smtClean="0">
                <a:cs typeface="B Mitra" pitchFamily="2" charset="-78"/>
              </a:rPr>
              <a:t> از سرعنوانهاي</a:t>
            </a:r>
            <a:r>
              <a:rPr lang="ar-SA" dirty="0" smtClean="0">
                <a:cs typeface="Arial" charset="0"/>
              </a:rPr>
              <a:t>‌</a:t>
            </a:r>
            <a:r>
              <a:rPr lang="ar-SA" dirty="0" smtClean="0">
                <a:cs typeface="B Mitra" pitchFamily="2" charset="-78"/>
              </a:rPr>
              <a:t> كنگره،</a:t>
            </a:r>
            <a:r>
              <a:rPr lang="ar-SA" dirty="0" smtClean="0">
                <a:cs typeface="Arial" charset="0"/>
              </a:rPr>
              <a:t>‌</a:t>
            </a:r>
            <a:r>
              <a:rPr lang="ar-SA" dirty="0" smtClean="0">
                <a:cs typeface="B Mitra" pitchFamily="2" charset="-78"/>
              </a:rPr>
              <a:t> مستند موضوعي</a:t>
            </a:r>
            <a:r>
              <a:rPr lang="ar-SA" dirty="0" smtClean="0">
                <a:cs typeface="Arial" charset="0"/>
              </a:rPr>
              <a:t>‌</a:t>
            </a:r>
            <a:r>
              <a:rPr lang="ar-SA" dirty="0" smtClean="0">
                <a:cs typeface="B Mitra" pitchFamily="2" charset="-78"/>
              </a:rPr>
              <a:t> به</a:t>
            </a:r>
            <a:r>
              <a:rPr lang="ar-SA" dirty="0" smtClean="0">
                <a:cs typeface="Arial" charset="0"/>
              </a:rPr>
              <a:t>‌</a:t>
            </a:r>
            <a:r>
              <a:rPr lang="ar-SA" dirty="0" smtClean="0">
                <a:cs typeface="B Mitra" pitchFamily="2" charset="-78"/>
              </a:rPr>
              <a:t> صورت</a:t>
            </a:r>
            <a:r>
              <a:rPr lang="ar-SA" dirty="0" smtClean="0">
                <a:cs typeface="Arial" charset="0"/>
              </a:rPr>
              <a:t>‌</a:t>
            </a:r>
            <a:r>
              <a:rPr lang="ar-SA" dirty="0" smtClean="0">
                <a:cs typeface="B Mitra" pitchFamily="2" charset="-78"/>
              </a:rPr>
              <a:t> برگه</a:t>
            </a:r>
            <a:r>
              <a:rPr lang="ar-SA" dirty="0" smtClean="0">
                <a:cs typeface="Arial" charset="0"/>
              </a:rPr>
              <a:t>‌</a:t>
            </a:r>
            <a:r>
              <a:rPr lang="ar-SA" dirty="0" smtClean="0">
                <a:cs typeface="B Mitra" pitchFamily="2" charset="-78"/>
              </a:rPr>
              <a:t> را</a:t>
            </a:r>
            <a:r>
              <a:rPr lang="fa-IR" dirty="0" smtClean="0">
                <a:cs typeface="B Mitra" pitchFamily="2" charset="-78"/>
              </a:rPr>
              <a:t> </a:t>
            </a:r>
            <a:r>
              <a:rPr lang="ar-SA" dirty="0" smtClean="0">
                <a:cs typeface="B Mitra" pitchFamily="2" charset="-78"/>
              </a:rPr>
              <a:t>پديد آوردند.</a:t>
            </a:r>
          </a:p>
          <a:p>
            <a:pPr lvl="1" algn="justLow" rtl="1" eaLnBrk="1" hangingPunct="1">
              <a:defRPr/>
            </a:pPr>
            <a:r>
              <a:rPr lang="ar-SA" dirty="0" smtClean="0">
                <a:cs typeface="B Mitra" pitchFamily="2" charset="-78"/>
              </a:rPr>
              <a:t>در دهة</a:t>
            </a:r>
            <a:r>
              <a:rPr lang="ar-SA" dirty="0" smtClean="0">
                <a:cs typeface="Arial" charset="0"/>
              </a:rPr>
              <a:t>‌</a:t>
            </a:r>
            <a:r>
              <a:rPr lang="ar-SA" dirty="0" smtClean="0">
                <a:cs typeface="B Mitra" pitchFamily="2" charset="-78"/>
              </a:rPr>
              <a:t> 1950، </a:t>
            </a:r>
            <a:r>
              <a:rPr lang="en-US" sz="1800" dirty="0" smtClean="0">
                <a:cs typeface="B Mitra" pitchFamily="2" charset="-78"/>
              </a:rPr>
              <a:t>NLM</a:t>
            </a:r>
            <a:r>
              <a:rPr lang="ar-SA" dirty="0" smtClean="0">
                <a:cs typeface="B Mitra" pitchFamily="2" charset="-78"/>
              </a:rPr>
              <a:t> از برگه</a:t>
            </a:r>
            <a:r>
              <a:rPr lang="ar-SA" dirty="0" smtClean="0">
                <a:cs typeface="Arial" charset="0"/>
              </a:rPr>
              <a:t>‌</a:t>
            </a:r>
            <a:r>
              <a:rPr lang="ar-SA" dirty="0" smtClean="0">
                <a:cs typeface="B Mitra" pitchFamily="2" charset="-78"/>
              </a:rPr>
              <a:t>هاي</a:t>
            </a:r>
            <a:r>
              <a:rPr lang="ar-SA" dirty="0" smtClean="0">
                <a:cs typeface="Arial" charset="0"/>
              </a:rPr>
              <a:t>‌</a:t>
            </a:r>
            <a:r>
              <a:rPr lang="ar-SA" dirty="0" smtClean="0">
                <a:cs typeface="B Mitra" pitchFamily="2" charset="-78"/>
              </a:rPr>
              <a:t> مستند موضوعي</a:t>
            </a:r>
            <a:r>
              <a:rPr lang="ar-SA" dirty="0" smtClean="0">
                <a:cs typeface="Arial" charset="0"/>
              </a:rPr>
              <a:t>‌</a:t>
            </a:r>
            <a:r>
              <a:rPr lang="ar-SA" dirty="0" smtClean="0">
                <a:cs typeface="B Mitra" pitchFamily="2" charset="-78"/>
              </a:rPr>
              <a:t>، اصطلاحنامه</a:t>
            </a:r>
            <a:r>
              <a:rPr lang="ar-SA" dirty="0" smtClean="0">
                <a:cs typeface="Arial" charset="0"/>
              </a:rPr>
              <a:t>‌</a:t>
            </a:r>
            <a:r>
              <a:rPr lang="ar-SA" dirty="0" smtClean="0">
                <a:cs typeface="B Mitra" pitchFamily="2" charset="-78"/>
              </a:rPr>
              <a:t> سرعنوانهاي</a:t>
            </a:r>
            <a:r>
              <a:rPr lang="ar-SA" dirty="0" smtClean="0">
                <a:cs typeface="Arial" charset="0"/>
              </a:rPr>
              <a:t>‌</a:t>
            </a:r>
            <a:r>
              <a:rPr lang="ar-SA" dirty="0" smtClean="0">
                <a:cs typeface="B Mitra" pitchFamily="2" charset="-78"/>
              </a:rPr>
              <a:t> موضوعي</a:t>
            </a:r>
            <a:r>
              <a:rPr lang="ar-SA" dirty="0" smtClean="0">
                <a:cs typeface="Arial" charset="0"/>
              </a:rPr>
              <a:t>‌</a:t>
            </a:r>
            <a:r>
              <a:rPr lang="ar-SA" dirty="0" smtClean="0">
                <a:cs typeface="B Mitra" pitchFamily="2" charset="-78"/>
              </a:rPr>
              <a:t> پزشكي</a:t>
            </a:r>
            <a:r>
              <a:rPr lang="ar-SA" dirty="0" smtClean="0">
                <a:cs typeface="Arial" charset="0"/>
              </a:rPr>
              <a:t>‌</a:t>
            </a:r>
            <a:r>
              <a:rPr lang="ar-SA" dirty="0" smtClean="0">
                <a:cs typeface="B Mitra" pitchFamily="2" charset="-78"/>
              </a:rPr>
              <a:t> را ايجاد كرد.</a:t>
            </a:r>
            <a:endParaRPr lang="fa-IR" dirty="0" smtClean="0">
              <a:cs typeface="B Mitra" pitchFamily="2" charset="-78"/>
            </a:endParaRPr>
          </a:p>
          <a:p>
            <a:pPr lvl="1" algn="justLow" rtl="1" eaLnBrk="1" hangingPunct="1">
              <a:defRPr/>
            </a:pPr>
            <a:r>
              <a:rPr lang="ar-SA" dirty="0" smtClean="0">
                <a:cs typeface="B Mitra" pitchFamily="2" charset="-78"/>
              </a:rPr>
              <a:t>اصطلاحنامة</a:t>
            </a:r>
            <a:r>
              <a:rPr lang="ar-SA" dirty="0" smtClean="0">
                <a:cs typeface="Arial" charset="0"/>
              </a:rPr>
              <a:t>‌</a:t>
            </a:r>
            <a:r>
              <a:rPr lang="ar-SA" dirty="0" smtClean="0">
                <a:cs typeface="B Mitra" pitchFamily="2" charset="-78"/>
              </a:rPr>
              <a:t> سرعنوانهاي</a:t>
            </a:r>
            <a:r>
              <a:rPr lang="ar-SA" dirty="0" smtClean="0">
                <a:cs typeface="Arial" charset="0"/>
              </a:rPr>
              <a:t>‌</a:t>
            </a:r>
            <a:r>
              <a:rPr lang="ar-SA" dirty="0" smtClean="0">
                <a:cs typeface="B Mitra" pitchFamily="2" charset="-78"/>
              </a:rPr>
              <a:t> موضوعي</a:t>
            </a:r>
            <a:r>
              <a:rPr lang="ar-SA" dirty="0" smtClean="0">
                <a:cs typeface="Arial" charset="0"/>
              </a:rPr>
              <a:t>‌</a:t>
            </a:r>
            <a:r>
              <a:rPr lang="ar-SA" dirty="0" smtClean="0">
                <a:cs typeface="B Mitra" pitchFamily="2" charset="-78"/>
              </a:rPr>
              <a:t> پزشكي</a:t>
            </a:r>
            <a:r>
              <a:rPr lang="ar-SA" dirty="0" smtClean="0">
                <a:cs typeface="Arial" charset="0"/>
              </a:rPr>
              <a:t>‌</a:t>
            </a:r>
            <a:r>
              <a:rPr lang="ar-SA" dirty="0" smtClean="0">
                <a:cs typeface="B Mitra" pitchFamily="2" charset="-78"/>
              </a:rPr>
              <a:t> هم</a:t>
            </a:r>
            <a:r>
              <a:rPr lang="ar-SA" dirty="0" smtClean="0">
                <a:cs typeface="Arial" charset="0"/>
              </a:rPr>
              <a:t>‌</a:t>
            </a:r>
            <a:r>
              <a:rPr lang="ar-SA" dirty="0" smtClean="0">
                <a:cs typeface="B Mitra" pitchFamily="2" charset="-78"/>
              </a:rPr>
              <a:t> براي</a:t>
            </a:r>
            <a:r>
              <a:rPr lang="ar-SA" dirty="0" smtClean="0">
                <a:cs typeface="Arial" charset="0"/>
              </a:rPr>
              <a:t>‌</a:t>
            </a:r>
            <a:r>
              <a:rPr lang="ar-SA" dirty="0" smtClean="0">
                <a:cs typeface="B Mitra" pitchFamily="2" charset="-78"/>
              </a:rPr>
              <a:t> فهرستنويسي</a:t>
            </a:r>
            <a:r>
              <a:rPr lang="ar-SA" dirty="0" smtClean="0">
                <a:cs typeface="Arial" charset="0"/>
              </a:rPr>
              <a:t>‌</a:t>
            </a:r>
            <a:r>
              <a:rPr lang="ar-SA" dirty="0" smtClean="0">
                <a:cs typeface="B Mitra" pitchFamily="2" charset="-78"/>
              </a:rPr>
              <a:t> موضوعي</a:t>
            </a:r>
            <a:r>
              <a:rPr lang="ar-SA" dirty="0" smtClean="0">
                <a:cs typeface="Arial" charset="0"/>
              </a:rPr>
              <a:t>‌</a:t>
            </a:r>
            <a:r>
              <a:rPr lang="ar-SA" dirty="0" smtClean="0">
                <a:cs typeface="B Mitra" pitchFamily="2" charset="-78"/>
              </a:rPr>
              <a:t> كتابها، مجلات</a:t>
            </a:r>
            <a:r>
              <a:rPr lang="ar-SA" dirty="0" smtClean="0">
                <a:cs typeface="Arial" charset="0"/>
              </a:rPr>
              <a:t>‌</a:t>
            </a:r>
            <a:r>
              <a:rPr lang="ar-SA" dirty="0" smtClean="0">
                <a:cs typeface="B Mitra" pitchFamily="2" charset="-78"/>
              </a:rPr>
              <a:t> و منابع</a:t>
            </a:r>
            <a:r>
              <a:rPr lang="ar-SA" dirty="0" smtClean="0">
                <a:cs typeface="Arial" charset="0"/>
              </a:rPr>
              <a:t>‌</a:t>
            </a:r>
            <a:r>
              <a:rPr lang="ar-SA" dirty="0" smtClean="0">
                <a:cs typeface="B Mitra" pitchFamily="2" charset="-78"/>
              </a:rPr>
              <a:t> ديداري</a:t>
            </a:r>
            <a:r>
              <a:rPr lang="ar-SA" dirty="0" smtClean="0">
                <a:cs typeface="Arial" charset="0"/>
              </a:rPr>
              <a:t>‌</a:t>
            </a:r>
            <a:r>
              <a:rPr lang="ar-SA" dirty="0" smtClean="0">
                <a:cs typeface="B Mitra" pitchFamily="2" charset="-78"/>
              </a:rPr>
              <a:t> ـ شنيداري</a:t>
            </a:r>
            <a:r>
              <a:rPr lang="ar-SA" dirty="0" smtClean="0">
                <a:cs typeface="Arial" charset="0"/>
              </a:rPr>
              <a:t>‌</a:t>
            </a:r>
            <a:r>
              <a:rPr lang="fa-IR" dirty="0" smtClean="0">
                <a:cs typeface="Arial" charset="0"/>
              </a:rPr>
              <a:t> </a:t>
            </a:r>
            <a:r>
              <a:rPr lang="ar-SA" dirty="0" smtClean="0">
                <a:cs typeface="B Mitra" pitchFamily="2" charset="-78"/>
              </a:rPr>
              <a:t>بكار مي</a:t>
            </a:r>
            <a:r>
              <a:rPr lang="ar-SA" dirty="0" smtClean="0">
                <a:cs typeface="Arial" charset="0"/>
              </a:rPr>
              <a:t>‌</a:t>
            </a:r>
            <a:r>
              <a:rPr lang="ar-SA" dirty="0" smtClean="0">
                <a:cs typeface="B Mitra" pitchFamily="2" charset="-78"/>
              </a:rPr>
              <a:t>رود هم</a:t>
            </a:r>
            <a:r>
              <a:rPr lang="ar-SA" dirty="0" smtClean="0">
                <a:cs typeface="Arial" charset="0"/>
              </a:rPr>
              <a:t>‌</a:t>
            </a:r>
            <a:r>
              <a:rPr lang="ar-SA" dirty="0" smtClean="0">
                <a:cs typeface="B Mitra" pitchFamily="2" charset="-78"/>
              </a:rPr>
              <a:t> براي</a:t>
            </a:r>
            <a:r>
              <a:rPr lang="ar-SA" dirty="0" smtClean="0">
                <a:cs typeface="Arial" charset="0"/>
              </a:rPr>
              <a:t>‌</a:t>
            </a:r>
            <a:r>
              <a:rPr lang="ar-SA" dirty="0" smtClean="0">
                <a:cs typeface="B Mitra" pitchFamily="2" charset="-78"/>
              </a:rPr>
              <a:t> نمايه</a:t>
            </a:r>
            <a:r>
              <a:rPr lang="ar-SA" dirty="0" smtClean="0">
                <a:cs typeface="Arial" charset="0"/>
              </a:rPr>
              <a:t>‌</a:t>
            </a:r>
            <a:r>
              <a:rPr lang="ar-SA" dirty="0" smtClean="0">
                <a:cs typeface="B Mitra" pitchFamily="2" charset="-78"/>
              </a:rPr>
              <a:t>سازي</a:t>
            </a:r>
            <a:r>
              <a:rPr lang="ar-SA" dirty="0" smtClean="0">
                <a:cs typeface="Arial" charset="0"/>
              </a:rPr>
              <a:t>‌</a:t>
            </a:r>
            <a:r>
              <a:rPr lang="ar-SA" dirty="0" smtClean="0">
                <a:cs typeface="B Mitra" pitchFamily="2" charset="-78"/>
              </a:rPr>
              <a:t> مقالات</a:t>
            </a:r>
            <a:r>
              <a:rPr lang="ar-SA" dirty="0" smtClean="0">
                <a:cs typeface="Arial" charset="0"/>
              </a:rPr>
              <a:t>‌</a:t>
            </a:r>
            <a:r>
              <a:rPr lang="ar-SA" dirty="0" smtClean="0">
                <a:cs typeface="B Mitra" pitchFamily="2" charset="-78"/>
              </a:rPr>
              <a:t> پزشكي</a:t>
            </a:r>
            <a:r>
              <a:rPr lang="ar-SA" dirty="0" smtClean="0">
                <a:cs typeface="Arial" charset="0"/>
              </a:rPr>
              <a:t>‌</a:t>
            </a:r>
            <a:endParaRPr lang="fa-IR" dirty="0" smtClean="0">
              <a:cs typeface="B Mitra" pitchFamily="2" charset="-78"/>
            </a:endParaRP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2299054"/>
      </p:ext>
    </p:extLst>
  </p:cSld>
  <p:clrMapOvr>
    <a:masterClrMapping/>
  </p:clrMapOvr>
  <p:transition spd="med">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4195">
                                            <p:txEl>
                                              <p:pRg st="0" end="0"/>
                                            </p:txEl>
                                          </p:spTgt>
                                        </p:tgtEl>
                                        <p:attrNameLst>
                                          <p:attrName>style.visibility</p:attrName>
                                        </p:attrNameLst>
                                      </p:cBhvr>
                                      <p:to>
                                        <p:strVal val="visible"/>
                                      </p:to>
                                    </p:set>
                                    <p:animEffect transition="in" filter="fade">
                                      <p:cBhvr>
                                        <p:cTn id="7" dur="1000">
                                          <p:stCondLst>
                                            <p:cond delay="0"/>
                                          </p:stCondLst>
                                        </p:cTn>
                                        <p:tgtEl>
                                          <p:spTgt spid="26419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4195">
                                            <p:txEl>
                                              <p:pRg st="1" end="1"/>
                                            </p:txEl>
                                          </p:spTgt>
                                        </p:tgtEl>
                                        <p:attrNameLst>
                                          <p:attrName>style.visibility</p:attrName>
                                        </p:attrNameLst>
                                      </p:cBhvr>
                                      <p:to>
                                        <p:strVal val="visible"/>
                                      </p:to>
                                    </p:set>
                                    <p:animEffect transition="in" filter="fade">
                                      <p:cBhvr>
                                        <p:cTn id="10" dur="1000">
                                          <p:stCondLst>
                                            <p:cond delay="0"/>
                                          </p:stCondLst>
                                        </p:cTn>
                                        <p:tgtEl>
                                          <p:spTgt spid="26419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4195">
                                            <p:txEl>
                                              <p:pRg st="2" end="2"/>
                                            </p:txEl>
                                          </p:spTgt>
                                        </p:tgtEl>
                                        <p:attrNameLst>
                                          <p:attrName>style.visibility</p:attrName>
                                        </p:attrNameLst>
                                      </p:cBhvr>
                                      <p:to>
                                        <p:strVal val="visible"/>
                                      </p:to>
                                    </p:set>
                                    <p:animEffect transition="in" filter="fade">
                                      <p:cBhvr>
                                        <p:cTn id="13" dur="1000">
                                          <p:stCondLst>
                                            <p:cond delay="0"/>
                                          </p:stCondLst>
                                        </p:cTn>
                                        <p:tgtEl>
                                          <p:spTgt spid="26419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4195">
                                            <p:txEl>
                                              <p:pRg st="3" end="3"/>
                                            </p:txEl>
                                          </p:spTgt>
                                        </p:tgtEl>
                                        <p:attrNameLst>
                                          <p:attrName>style.visibility</p:attrName>
                                        </p:attrNameLst>
                                      </p:cBhvr>
                                      <p:to>
                                        <p:strVal val="visible"/>
                                      </p:to>
                                    </p:set>
                                    <p:animEffect transition="in" filter="fade">
                                      <p:cBhvr>
                                        <p:cTn id="16" dur="1000">
                                          <p:stCondLst>
                                            <p:cond delay="0"/>
                                          </p:stCondLst>
                                        </p:cTn>
                                        <p:tgtEl>
                                          <p:spTgt spid="264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5"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5219" name="Rectangle 3"/>
          <p:cNvSpPr>
            <a:spLocks noGrp="1" noChangeArrowheads="1"/>
          </p:cNvSpPr>
          <p:nvPr>
            <p:ph type="body" idx="1"/>
          </p:nvPr>
        </p:nvSpPr>
        <p:spPr/>
        <p:txBody>
          <a:bodyPr/>
          <a:lstStyle/>
          <a:p>
            <a:pPr marL="0" indent="0" algn="justLow" rtl="1" eaLnBrk="1" hangingPunct="1">
              <a:buNone/>
              <a:defRPr/>
            </a:pPr>
            <a:r>
              <a:rPr lang="fa-IR" b="1" dirty="0" smtClean="0">
                <a:cs typeface="B Titr" pitchFamily="2" charset="-78"/>
              </a:rPr>
              <a:t>کاربردهای مش</a:t>
            </a:r>
          </a:p>
          <a:p>
            <a:pPr lvl="1" algn="justLow" rtl="1" eaLnBrk="1" hangingPunct="1">
              <a:defRPr/>
            </a:pPr>
            <a:r>
              <a:rPr lang="fa-IR" dirty="0" smtClean="0">
                <a:cs typeface="B Mitra" pitchFamily="2" charset="-78"/>
              </a:rPr>
              <a:t>واژگان کنترل شده ای برای نمایه سازی مقاله های نشریه ایندکس مدیکوس</a:t>
            </a:r>
          </a:p>
          <a:p>
            <a:pPr lvl="1" algn="justLow" rtl="1" eaLnBrk="1" hangingPunct="1">
              <a:defRPr/>
            </a:pPr>
            <a:r>
              <a:rPr lang="fa-IR" dirty="0" smtClean="0">
                <a:cs typeface="B Mitra" pitchFamily="2" charset="-78"/>
              </a:rPr>
              <a:t>فهرست سرعنوانهای موضوعی برای فهرستنویسی موضوعی کتابها، نشریات ادواری و مواد دیداری </a:t>
            </a:r>
            <a:r>
              <a:rPr lang="ar-SA" dirty="0" smtClean="0">
                <a:cs typeface="B Mitra" pitchFamily="2" charset="-78"/>
              </a:rPr>
              <a:t>–</a:t>
            </a:r>
            <a:r>
              <a:rPr lang="fa-IR" dirty="0" smtClean="0">
                <a:cs typeface="B Mitra" pitchFamily="2" charset="-78"/>
              </a:rPr>
              <a:t> شنیداری کتابخانه های پزشکی</a:t>
            </a:r>
          </a:p>
          <a:p>
            <a:pPr lvl="1" algn="justLow" rtl="1" eaLnBrk="1" hangingPunct="1">
              <a:defRPr/>
            </a:pPr>
            <a:r>
              <a:rPr lang="fa-IR" dirty="0" smtClean="0">
                <a:cs typeface="B Mitra" pitchFamily="2" charset="-78"/>
              </a:rPr>
              <a:t>ابزار بازیابی اطلاعات پزشکی در نظامهای ذخیره و بازیابی مدلارز </a:t>
            </a:r>
            <a:r>
              <a:rPr lang="en-US" sz="1200" dirty="0" smtClean="0"/>
              <a:t>(</a:t>
            </a:r>
            <a:r>
              <a:rPr lang="en-US" sz="1200" dirty="0" err="1" smtClean="0"/>
              <a:t>Medlars</a:t>
            </a:r>
            <a:r>
              <a:rPr lang="en-US" sz="1200" dirty="0" smtClean="0"/>
              <a:t>: Medical </a:t>
            </a:r>
            <a:r>
              <a:rPr lang="en-US" sz="1200" dirty="0" err="1" smtClean="0"/>
              <a:t>Literatwre</a:t>
            </a:r>
            <a:r>
              <a:rPr lang="en-US" sz="1200" dirty="0" smtClean="0"/>
              <a:t> Analysis &amp; </a:t>
            </a:r>
            <a:r>
              <a:rPr lang="en-US" sz="1200" dirty="0" err="1" smtClean="0"/>
              <a:t>Retvival</a:t>
            </a:r>
            <a:r>
              <a:rPr lang="en-US" sz="1200" dirty="0" smtClean="0"/>
              <a:t> System)</a:t>
            </a:r>
            <a:r>
              <a:rPr lang="fa-IR" dirty="0" smtClean="0">
                <a:cs typeface="B Mitra" pitchFamily="2" charset="-78"/>
              </a:rPr>
              <a:t> و مدلاین </a:t>
            </a:r>
            <a:r>
              <a:rPr lang="en-US" sz="1600" dirty="0" smtClean="0">
                <a:cs typeface="B Mitra" pitchFamily="2" charset="-78"/>
              </a:rPr>
              <a:t>(</a:t>
            </a:r>
            <a:r>
              <a:rPr lang="en-US" sz="1600" dirty="0" err="1" smtClean="0">
                <a:cs typeface="B Mitra" pitchFamily="2" charset="-78"/>
              </a:rPr>
              <a:t>Medlars</a:t>
            </a:r>
            <a:r>
              <a:rPr lang="en-US" sz="1600" dirty="0" smtClean="0">
                <a:cs typeface="B Mitra" pitchFamily="2" charset="-78"/>
              </a:rPr>
              <a:t>: Online)</a:t>
            </a:r>
            <a:endParaRPr lang="fa-IR" sz="1600" dirty="0" smtClean="0">
              <a:cs typeface="B Mitra" pitchFamily="2" charset="-78"/>
            </a:endParaRPr>
          </a:p>
          <a:p>
            <a:pPr lvl="1" algn="justLow" rtl="1" eaLnBrk="1" hangingPunct="1">
              <a:defRPr/>
            </a:pPr>
            <a:r>
              <a:rPr lang="fa-IR" dirty="0" smtClean="0">
                <a:cs typeface="B Mitra" pitchFamily="2" charset="-78"/>
              </a:rPr>
              <a:t>یک منبع مرجع برای برای تعیین رابطه و سلسله مراتب موضوعات پزشکی </a:t>
            </a:r>
          </a:p>
          <a:p>
            <a:pPr algn="justLow" rtl="1" eaLnBrk="1" hangingPunct="1">
              <a:buFont typeface="Wingdings" pitchFamily="2" charset="2"/>
              <a:buNone/>
              <a:defRPr/>
            </a:pPr>
            <a:endParaRPr lang="en-US" dirty="0" smtClean="0">
              <a:solidFill>
                <a:srgbClr val="FFFF00"/>
              </a:solidFill>
              <a:cs typeface="B Mitra" pitchFamily="2" charset="-78"/>
            </a:endParaRP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3281828"/>
      </p:ext>
    </p:extLst>
  </p:cSld>
  <p:clrMapOvr>
    <a:masterClrMapping/>
  </p:clrMapOvr>
  <p:transition spd="med">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5219">
                                            <p:txEl>
                                              <p:pRg st="0" end="0"/>
                                            </p:txEl>
                                          </p:spTgt>
                                        </p:tgtEl>
                                        <p:attrNameLst>
                                          <p:attrName>style.visibility</p:attrName>
                                        </p:attrNameLst>
                                      </p:cBhvr>
                                      <p:to>
                                        <p:strVal val="visible"/>
                                      </p:to>
                                    </p:set>
                                    <p:animEffect transition="in" filter="fade">
                                      <p:cBhvr>
                                        <p:cTn id="7" dur="1000">
                                          <p:stCondLst>
                                            <p:cond delay="0"/>
                                          </p:stCondLst>
                                        </p:cTn>
                                        <p:tgtEl>
                                          <p:spTgt spid="26521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5219">
                                            <p:txEl>
                                              <p:pRg st="1" end="1"/>
                                            </p:txEl>
                                          </p:spTgt>
                                        </p:tgtEl>
                                        <p:attrNameLst>
                                          <p:attrName>style.visibility</p:attrName>
                                        </p:attrNameLst>
                                      </p:cBhvr>
                                      <p:to>
                                        <p:strVal val="visible"/>
                                      </p:to>
                                    </p:set>
                                    <p:animEffect transition="in" filter="fade">
                                      <p:cBhvr>
                                        <p:cTn id="10" dur="1000">
                                          <p:stCondLst>
                                            <p:cond delay="0"/>
                                          </p:stCondLst>
                                        </p:cTn>
                                        <p:tgtEl>
                                          <p:spTgt spid="26521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5219">
                                            <p:txEl>
                                              <p:pRg st="2" end="2"/>
                                            </p:txEl>
                                          </p:spTgt>
                                        </p:tgtEl>
                                        <p:attrNameLst>
                                          <p:attrName>style.visibility</p:attrName>
                                        </p:attrNameLst>
                                      </p:cBhvr>
                                      <p:to>
                                        <p:strVal val="visible"/>
                                      </p:to>
                                    </p:set>
                                    <p:animEffect transition="in" filter="fade">
                                      <p:cBhvr>
                                        <p:cTn id="13" dur="1000">
                                          <p:stCondLst>
                                            <p:cond delay="0"/>
                                          </p:stCondLst>
                                        </p:cTn>
                                        <p:tgtEl>
                                          <p:spTgt spid="26521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5219">
                                            <p:txEl>
                                              <p:pRg st="3" end="3"/>
                                            </p:txEl>
                                          </p:spTgt>
                                        </p:tgtEl>
                                        <p:attrNameLst>
                                          <p:attrName>style.visibility</p:attrName>
                                        </p:attrNameLst>
                                      </p:cBhvr>
                                      <p:to>
                                        <p:strVal val="visible"/>
                                      </p:to>
                                    </p:set>
                                    <p:animEffect transition="in" filter="fade">
                                      <p:cBhvr>
                                        <p:cTn id="16" dur="1000">
                                          <p:stCondLst>
                                            <p:cond delay="0"/>
                                          </p:stCondLst>
                                        </p:cTn>
                                        <p:tgtEl>
                                          <p:spTgt spid="26521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5219">
                                            <p:txEl>
                                              <p:pRg st="4" end="4"/>
                                            </p:txEl>
                                          </p:spTgt>
                                        </p:tgtEl>
                                        <p:attrNameLst>
                                          <p:attrName>style.visibility</p:attrName>
                                        </p:attrNameLst>
                                      </p:cBhvr>
                                      <p:to>
                                        <p:strVal val="visible"/>
                                      </p:to>
                                    </p:set>
                                    <p:animEffect transition="in" filter="fade">
                                      <p:cBhvr>
                                        <p:cTn id="19" dur="1000">
                                          <p:stCondLst>
                                            <p:cond delay="0"/>
                                          </p:stCondLst>
                                        </p:cTn>
                                        <p:tgtEl>
                                          <p:spTgt spid="265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9"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7267" name="Rectangle 3"/>
          <p:cNvSpPr>
            <a:spLocks noGrp="1" noChangeArrowheads="1"/>
          </p:cNvSpPr>
          <p:nvPr>
            <p:ph type="body" idx="1"/>
          </p:nvPr>
        </p:nvSpPr>
        <p:spPr/>
        <p:txBody>
          <a:bodyPr/>
          <a:lstStyle/>
          <a:p>
            <a:pPr marL="0" indent="0" algn="justLow" rtl="1" eaLnBrk="1" hangingPunct="1">
              <a:buNone/>
              <a:defRPr/>
            </a:pPr>
            <a:r>
              <a:rPr lang="fa-IR" sz="3200" b="1" dirty="0" smtClean="0">
                <a:cs typeface="B Titr" pitchFamily="2" charset="-78"/>
              </a:rPr>
              <a:t>ویرایشهای مختلف مش</a:t>
            </a:r>
          </a:p>
          <a:p>
            <a:pPr lvl="1" algn="justLow" rtl="1" eaLnBrk="1" hangingPunct="1">
              <a:defRPr/>
            </a:pPr>
            <a:r>
              <a:rPr lang="fa-IR" sz="3600" dirty="0" smtClean="0">
                <a:cs typeface="B Nazanin" pitchFamily="2" charset="-78"/>
              </a:rPr>
              <a:t>مش عمومی یا مش ایندکس مدیکوس </a:t>
            </a:r>
            <a:r>
              <a:rPr lang="fa-IR" sz="3200" dirty="0" smtClean="0">
                <a:cs typeface="B Nazanin" pitchFamily="2" charset="-78"/>
              </a:rPr>
              <a:t> </a:t>
            </a:r>
            <a:r>
              <a:rPr lang="en-US" sz="3200" dirty="0" smtClean="0">
                <a:cs typeface="B Nazanin" pitchFamily="2" charset="-78"/>
              </a:rPr>
              <a:t>(Public </a:t>
            </a:r>
            <a:r>
              <a:rPr lang="en-US" sz="3200" dirty="0" err="1" smtClean="0">
                <a:cs typeface="B Nazanin" pitchFamily="2" charset="-78"/>
              </a:rPr>
              <a:t>MeSH</a:t>
            </a:r>
            <a:r>
              <a:rPr lang="en-US" sz="3200" dirty="0" smtClean="0">
                <a:cs typeface="B Nazanin" pitchFamily="2" charset="-78"/>
              </a:rPr>
              <a:t>)</a:t>
            </a:r>
            <a:endParaRPr lang="fa-IR" sz="3200" dirty="0" smtClean="0">
              <a:cs typeface="B Nazanin" pitchFamily="2" charset="-78"/>
            </a:endParaRPr>
          </a:p>
          <a:p>
            <a:pPr lvl="2" algn="justLow" rtl="1" eaLnBrk="1" hangingPunct="1">
              <a:defRPr/>
            </a:pPr>
            <a:r>
              <a:rPr lang="fa-IR" sz="2800" i="1" dirty="0" smtClean="0">
                <a:cs typeface="B Nazanin" pitchFamily="2" charset="-78"/>
              </a:rPr>
              <a:t>بخش دوم شماره ژانویه</a:t>
            </a:r>
            <a:r>
              <a:rPr lang="en-US" sz="2800" i="1" dirty="0" smtClean="0">
                <a:cs typeface="B Nazanin" pitchFamily="2" charset="-78"/>
              </a:rPr>
              <a:t> </a:t>
            </a:r>
            <a:r>
              <a:rPr lang="fa-IR" sz="2800" i="1" dirty="0" smtClean="0">
                <a:cs typeface="B Nazanin" pitchFamily="2" charset="-78"/>
              </a:rPr>
              <a:t> </a:t>
            </a:r>
            <a:r>
              <a:rPr lang="en-US" sz="2800" i="1" dirty="0" smtClean="0">
                <a:cs typeface="B Nazanin" pitchFamily="2" charset="-78"/>
              </a:rPr>
              <a:t>(Index </a:t>
            </a:r>
            <a:r>
              <a:rPr lang="en-US" sz="2800" i="1" dirty="0" err="1" smtClean="0">
                <a:cs typeface="B Nazanin" pitchFamily="2" charset="-78"/>
              </a:rPr>
              <a:t>Medicus</a:t>
            </a:r>
            <a:r>
              <a:rPr lang="en-US" sz="2800" i="1" dirty="0" smtClean="0">
                <a:cs typeface="B Nazanin" pitchFamily="2" charset="-78"/>
              </a:rPr>
              <a:t>)</a:t>
            </a:r>
            <a:r>
              <a:rPr lang="fa-IR" sz="2800" i="1" dirty="0" smtClean="0">
                <a:cs typeface="B Nazanin" pitchFamily="2" charset="-78"/>
              </a:rPr>
              <a:t> </a:t>
            </a:r>
            <a:r>
              <a:rPr lang="en-US" sz="2800" i="1" dirty="0" smtClean="0">
                <a:cs typeface="B Nazanin" pitchFamily="2" charset="-78"/>
              </a:rPr>
              <a:t>IM</a:t>
            </a:r>
            <a:r>
              <a:rPr lang="fa-IR" sz="2800" i="1" dirty="0" smtClean="0">
                <a:cs typeface="B Nazanin" pitchFamily="2" charset="-78"/>
              </a:rPr>
              <a:t> در هرسال </a:t>
            </a:r>
          </a:p>
          <a:p>
            <a:pPr lvl="2" algn="justLow" rtl="1" eaLnBrk="1" hangingPunct="1">
              <a:defRPr/>
            </a:pPr>
            <a:r>
              <a:rPr lang="fa-IR" sz="2800" i="1" dirty="0" smtClean="0">
                <a:cs typeface="B Nazanin" pitchFamily="2" charset="-78"/>
              </a:rPr>
              <a:t>اولین شماره درهم کرد سالانه </a:t>
            </a:r>
            <a:r>
              <a:rPr lang="en-US" sz="2800" i="1" dirty="0" smtClean="0">
                <a:cs typeface="B Nazanin" pitchFamily="2" charset="-78"/>
              </a:rPr>
              <a:t>IM</a:t>
            </a:r>
            <a:endParaRPr lang="fa-IR" sz="2800" i="1" dirty="0" smtClean="0">
              <a:cs typeface="B Nazanin" pitchFamily="2" charset="-78"/>
            </a:endParaRPr>
          </a:p>
          <a:p>
            <a:pPr lvl="1" algn="justLow" rtl="1" eaLnBrk="1" hangingPunct="1">
              <a:defRPr/>
            </a:pPr>
            <a:r>
              <a:rPr lang="fa-IR" sz="3600" dirty="0" smtClean="0">
                <a:cs typeface="B Nazanin" pitchFamily="2" charset="-78"/>
              </a:rPr>
              <a:t>مش توضیح دار یا تحلیلی </a:t>
            </a:r>
            <a:r>
              <a:rPr lang="en-US" sz="3200" dirty="0" smtClean="0">
                <a:cs typeface="B Nazanin" pitchFamily="2" charset="-78"/>
              </a:rPr>
              <a:t>(Annotated </a:t>
            </a:r>
            <a:r>
              <a:rPr lang="en-US" sz="3200" dirty="0" err="1" smtClean="0">
                <a:cs typeface="B Nazanin" pitchFamily="2" charset="-78"/>
              </a:rPr>
              <a:t>MeSH</a:t>
            </a:r>
            <a:r>
              <a:rPr lang="en-US" sz="3200" dirty="0" smtClean="0">
                <a:cs typeface="B Nazanin" pitchFamily="2" charset="-78"/>
              </a:rPr>
              <a:t>)</a:t>
            </a:r>
          </a:p>
          <a:p>
            <a:pPr lvl="1" algn="justLow" rtl="1" eaLnBrk="1" hangingPunct="1">
              <a:buFont typeface="Wingdings" pitchFamily="2" charset="2"/>
              <a:buNone/>
              <a:defRPr/>
            </a:pPr>
            <a:endParaRPr lang="en-US" sz="3200" dirty="0" smtClean="0">
              <a:cs typeface="B Nazanin" pitchFamily="2" charset="-78"/>
            </a:endParaRP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6792151"/>
      </p:ext>
    </p:extLst>
  </p:cSld>
  <p:clrMapOvr>
    <a:masterClrMapping/>
  </p:clrMapOvr>
  <p:transition spd="med">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7267">
                                            <p:txEl>
                                              <p:pRg st="0" end="0"/>
                                            </p:txEl>
                                          </p:spTgt>
                                        </p:tgtEl>
                                        <p:attrNameLst>
                                          <p:attrName>style.visibility</p:attrName>
                                        </p:attrNameLst>
                                      </p:cBhvr>
                                      <p:to>
                                        <p:strVal val="visible"/>
                                      </p:to>
                                    </p:set>
                                    <p:animEffect transition="in" filter="fade">
                                      <p:cBhvr>
                                        <p:cTn id="7" dur="1000">
                                          <p:stCondLst>
                                            <p:cond delay="0"/>
                                          </p:stCondLst>
                                        </p:cTn>
                                        <p:tgtEl>
                                          <p:spTgt spid="26726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7267">
                                            <p:txEl>
                                              <p:pRg st="1" end="1"/>
                                            </p:txEl>
                                          </p:spTgt>
                                        </p:tgtEl>
                                        <p:attrNameLst>
                                          <p:attrName>style.visibility</p:attrName>
                                        </p:attrNameLst>
                                      </p:cBhvr>
                                      <p:to>
                                        <p:strVal val="visible"/>
                                      </p:to>
                                    </p:set>
                                    <p:animEffect transition="in" filter="fade">
                                      <p:cBhvr>
                                        <p:cTn id="10" dur="1000">
                                          <p:stCondLst>
                                            <p:cond delay="0"/>
                                          </p:stCondLst>
                                        </p:cTn>
                                        <p:tgtEl>
                                          <p:spTgt spid="26726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7267">
                                            <p:txEl>
                                              <p:pRg st="2" end="2"/>
                                            </p:txEl>
                                          </p:spTgt>
                                        </p:tgtEl>
                                        <p:attrNameLst>
                                          <p:attrName>style.visibility</p:attrName>
                                        </p:attrNameLst>
                                      </p:cBhvr>
                                      <p:to>
                                        <p:strVal val="visible"/>
                                      </p:to>
                                    </p:set>
                                    <p:animEffect transition="in" filter="fade">
                                      <p:cBhvr>
                                        <p:cTn id="13" dur="1000">
                                          <p:stCondLst>
                                            <p:cond delay="0"/>
                                          </p:stCondLst>
                                        </p:cTn>
                                        <p:tgtEl>
                                          <p:spTgt spid="26726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7267">
                                            <p:txEl>
                                              <p:pRg st="3" end="3"/>
                                            </p:txEl>
                                          </p:spTgt>
                                        </p:tgtEl>
                                        <p:attrNameLst>
                                          <p:attrName>style.visibility</p:attrName>
                                        </p:attrNameLst>
                                      </p:cBhvr>
                                      <p:to>
                                        <p:strVal val="visible"/>
                                      </p:to>
                                    </p:set>
                                    <p:animEffect transition="in" filter="fade">
                                      <p:cBhvr>
                                        <p:cTn id="16" dur="1000">
                                          <p:stCondLst>
                                            <p:cond delay="0"/>
                                          </p:stCondLst>
                                        </p:cTn>
                                        <p:tgtEl>
                                          <p:spTgt spid="26726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7267">
                                            <p:txEl>
                                              <p:pRg st="4" end="4"/>
                                            </p:txEl>
                                          </p:spTgt>
                                        </p:tgtEl>
                                        <p:attrNameLst>
                                          <p:attrName>style.visibility</p:attrName>
                                        </p:attrNameLst>
                                      </p:cBhvr>
                                      <p:to>
                                        <p:strVal val="visible"/>
                                      </p:to>
                                    </p:set>
                                    <p:animEffect transition="in" filter="fade">
                                      <p:cBhvr>
                                        <p:cTn id="19" dur="1000">
                                          <p:stCondLst>
                                            <p:cond delay="0"/>
                                          </p:stCondLst>
                                        </p:cTn>
                                        <p:tgtEl>
                                          <p:spTgt spid="267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7"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7" name="Rectangle 3"/>
          <p:cNvSpPr>
            <a:spLocks noGrp="1" noChangeArrowheads="1"/>
          </p:cNvSpPr>
          <p:nvPr>
            <p:ph type="body" idx="1"/>
          </p:nvPr>
        </p:nvSpPr>
        <p:spPr>
          <a:xfrm>
            <a:off x="468313" y="1052513"/>
            <a:ext cx="8229600" cy="4525962"/>
          </a:xfrm>
        </p:spPr>
        <p:txBody>
          <a:bodyPr>
            <a:normAutofit lnSpcReduction="10000"/>
          </a:bodyPr>
          <a:lstStyle/>
          <a:p>
            <a:pPr marL="0" indent="0" algn="r" rtl="1" eaLnBrk="1" hangingPunct="1">
              <a:buNone/>
              <a:defRPr/>
            </a:pPr>
            <a:r>
              <a:rPr lang="fa-IR" sz="3200" b="1" dirty="0" smtClean="0">
                <a:cs typeface="B Titr" pitchFamily="2" charset="-78"/>
              </a:rPr>
              <a:t>مش توضیح دار یا تحلیلی (ادامه...)</a:t>
            </a:r>
          </a:p>
          <a:p>
            <a:pPr lvl="1" algn="r" rtl="1" eaLnBrk="1" hangingPunct="1">
              <a:defRPr/>
            </a:pPr>
            <a:r>
              <a:rPr lang="fa-IR" sz="2400" dirty="0" smtClean="0">
                <a:cs typeface="B Mitra" pitchFamily="2" charset="-78"/>
              </a:rPr>
              <a:t>دارای یادداشتهای توضیحی است</a:t>
            </a:r>
          </a:p>
          <a:p>
            <a:pPr lvl="1" algn="r" rtl="1" eaLnBrk="1" hangingPunct="1">
              <a:defRPr/>
            </a:pPr>
            <a:r>
              <a:rPr lang="fa-IR" sz="2400" dirty="0" smtClean="0">
                <a:cs typeface="B Mitra" pitchFamily="2" charset="-78"/>
              </a:rPr>
              <a:t>مقدمه مفصلی دارد که بسیاری از مطالب لازم را توضیح داده است</a:t>
            </a:r>
          </a:p>
          <a:p>
            <a:pPr lvl="1" algn="r" rtl="1" eaLnBrk="1" hangingPunct="1">
              <a:defRPr/>
            </a:pPr>
            <a:r>
              <a:rPr lang="fa-IR" sz="2400" dirty="0" smtClean="0">
                <a:cs typeface="B Mitra" pitchFamily="2" charset="-78"/>
              </a:rPr>
              <a:t>برای استفاده فهرستنویسان، نمایه سازان و جستجوگران نظام </a:t>
            </a:r>
            <a:r>
              <a:rPr lang="en-US" sz="2400" dirty="0" smtClean="0">
                <a:cs typeface="B Mitra" pitchFamily="2" charset="-78"/>
              </a:rPr>
              <a:t>Medline</a:t>
            </a:r>
            <a:r>
              <a:rPr lang="fa-IR" sz="2400" dirty="0" smtClean="0">
                <a:cs typeface="B Mitra" pitchFamily="2" charset="-78"/>
              </a:rPr>
              <a:t> طراحی شده است</a:t>
            </a:r>
          </a:p>
          <a:p>
            <a:pPr lvl="1" algn="r" rtl="1" eaLnBrk="1" hangingPunct="1">
              <a:defRPr/>
            </a:pPr>
            <a:r>
              <a:rPr lang="fa-IR" sz="2400" dirty="0" smtClean="0">
                <a:cs typeface="B Mitra" pitchFamily="2" charset="-78"/>
              </a:rPr>
              <a:t>اطلاعاتی برای جستجوگران دارد که در مش عمومی موجود نیست</a:t>
            </a:r>
          </a:p>
          <a:p>
            <a:pPr algn="r" rtl="1" eaLnBrk="1" hangingPunct="1">
              <a:buFont typeface="Wingdings" pitchFamily="2" charset="2"/>
              <a:buChar char="ü"/>
              <a:defRPr/>
            </a:pPr>
            <a:r>
              <a:rPr lang="fa-IR" sz="2400" b="1" dirty="0" smtClean="0">
                <a:cs typeface="B Mitra" pitchFamily="2" charset="-78"/>
              </a:rPr>
              <a:t>سه جلد مجزا دارد</a:t>
            </a:r>
            <a:r>
              <a:rPr lang="fa-IR" sz="2800" b="1" dirty="0" smtClean="0">
                <a:cs typeface="B Mitra" pitchFamily="2" charset="-78"/>
              </a:rPr>
              <a:t> </a:t>
            </a:r>
            <a:r>
              <a:rPr lang="fa-IR" sz="2800" dirty="0" smtClean="0">
                <a:cs typeface="B Mitra" pitchFamily="2" charset="-78"/>
              </a:rPr>
              <a:t>(به دلیل داشتن یادداشتها و مقدمه طولانی)</a:t>
            </a:r>
          </a:p>
          <a:p>
            <a:pPr lvl="1" algn="r" rtl="1" eaLnBrk="1" hangingPunct="1">
              <a:defRPr/>
            </a:pPr>
            <a:r>
              <a:rPr lang="fa-IR" sz="2400" dirty="0" smtClean="0">
                <a:cs typeface="B Mitra" pitchFamily="2" charset="-78"/>
              </a:rPr>
              <a:t>لیست الفبایی</a:t>
            </a:r>
            <a:r>
              <a:rPr lang="en-US" sz="2400" dirty="0" smtClean="0">
                <a:cs typeface="B Mitra" pitchFamily="2" charset="-78"/>
              </a:rPr>
              <a:t>    </a:t>
            </a:r>
            <a:r>
              <a:rPr lang="fa-IR" sz="2400" dirty="0" smtClean="0">
                <a:cs typeface="B Mitra" pitchFamily="2" charset="-78"/>
              </a:rPr>
              <a:t>	</a:t>
            </a:r>
            <a:r>
              <a:rPr lang="en-US" sz="2400" dirty="0" smtClean="0">
                <a:cs typeface="B Mitra" pitchFamily="2" charset="-78"/>
              </a:rPr>
              <a:t> </a:t>
            </a:r>
            <a:r>
              <a:rPr lang="en-US" sz="2400" dirty="0" err="1" smtClean="0">
                <a:cs typeface="B Mitra" pitchFamily="2" charset="-78"/>
              </a:rPr>
              <a:t>MeSh</a:t>
            </a:r>
            <a:r>
              <a:rPr lang="en-US" sz="2400" dirty="0" smtClean="0">
                <a:cs typeface="B Mitra" pitchFamily="2" charset="-78"/>
              </a:rPr>
              <a:t>: Annotated Alphabetic List</a:t>
            </a:r>
            <a:r>
              <a:rPr lang="fa-IR" sz="2400" dirty="0" smtClean="0">
                <a:cs typeface="B Mitra" pitchFamily="2" charset="-78"/>
              </a:rPr>
              <a:t> </a:t>
            </a:r>
          </a:p>
          <a:p>
            <a:pPr lvl="1" algn="r" rtl="1" eaLnBrk="1" hangingPunct="1">
              <a:defRPr/>
            </a:pPr>
            <a:r>
              <a:rPr lang="fa-IR" sz="2400" dirty="0" smtClean="0">
                <a:cs typeface="B Mitra" pitchFamily="2" charset="-78"/>
              </a:rPr>
              <a:t>نمایه درختی		            	 </a:t>
            </a:r>
            <a:r>
              <a:rPr lang="en-US" sz="2400" dirty="0" err="1" smtClean="0">
                <a:cs typeface="B Mitra" pitchFamily="2" charset="-78"/>
              </a:rPr>
              <a:t>MeSh</a:t>
            </a:r>
            <a:r>
              <a:rPr lang="en-US" sz="2400" dirty="0" smtClean="0">
                <a:cs typeface="B Mitra" pitchFamily="2" charset="-78"/>
              </a:rPr>
              <a:t>: Tree Structure</a:t>
            </a:r>
            <a:endParaRPr lang="fa-IR" sz="2400" dirty="0" smtClean="0">
              <a:cs typeface="B Mitra" pitchFamily="2" charset="-78"/>
            </a:endParaRPr>
          </a:p>
          <a:p>
            <a:pPr lvl="1" algn="r" rtl="1" eaLnBrk="1" hangingPunct="1">
              <a:defRPr/>
            </a:pPr>
            <a:r>
              <a:rPr lang="fa-IR" sz="2400" dirty="0" smtClean="0">
                <a:cs typeface="B Mitra" pitchFamily="2" charset="-78"/>
              </a:rPr>
              <a:t>نمایه گردشی          </a:t>
            </a:r>
            <a:r>
              <a:rPr lang="en-US" sz="2400" dirty="0" smtClean="0">
                <a:cs typeface="B Mitra" pitchFamily="2" charset="-78"/>
              </a:rPr>
              <a:t>Permuted Medical Subject Headings</a:t>
            </a: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826" y="980728"/>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5119900"/>
      </p:ext>
    </p:extLst>
  </p:cSld>
  <p:clrMapOvr>
    <a:masterClrMapping/>
  </p:clrMapOvr>
  <p:transition spd="med">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Effect transition="in" filter="fade">
                                      <p:cBhvr>
                                        <p:cTn id="7" dur="1000">
                                          <p:stCondLst>
                                            <p:cond delay="0"/>
                                          </p:stCondLst>
                                        </p:cTn>
                                        <p:tgtEl>
                                          <p:spTgt spid="14950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9507">
                                            <p:txEl>
                                              <p:pRg st="1" end="1"/>
                                            </p:txEl>
                                          </p:spTgt>
                                        </p:tgtEl>
                                        <p:attrNameLst>
                                          <p:attrName>style.visibility</p:attrName>
                                        </p:attrNameLst>
                                      </p:cBhvr>
                                      <p:to>
                                        <p:strVal val="visible"/>
                                      </p:to>
                                    </p:set>
                                    <p:animEffect transition="in" filter="fade">
                                      <p:cBhvr>
                                        <p:cTn id="10" dur="1000">
                                          <p:stCondLst>
                                            <p:cond delay="0"/>
                                          </p:stCondLst>
                                        </p:cTn>
                                        <p:tgtEl>
                                          <p:spTgt spid="14950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9507">
                                            <p:txEl>
                                              <p:pRg st="2" end="2"/>
                                            </p:txEl>
                                          </p:spTgt>
                                        </p:tgtEl>
                                        <p:attrNameLst>
                                          <p:attrName>style.visibility</p:attrName>
                                        </p:attrNameLst>
                                      </p:cBhvr>
                                      <p:to>
                                        <p:strVal val="visible"/>
                                      </p:to>
                                    </p:set>
                                    <p:animEffect transition="in" filter="fade">
                                      <p:cBhvr>
                                        <p:cTn id="13" dur="1000">
                                          <p:stCondLst>
                                            <p:cond delay="0"/>
                                          </p:stCondLst>
                                        </p:cTn>
                                        <p:tgtEl>
                                          <p:spTgt spid="14950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9507">
                                            <p:txEl>
                                              <p:pRg st="3" end="3"/>
                                            </p:txEl>
                                          </p:spTgt>
                                        </p:tgtEl>
                                        <p:attrNameLst>
                                          <p:attrName>style.visibility</p:attrName>
                                        </p:attrNameLst>
                                      </p:cBhvr>
                                      <p:to>
                                        <p:strVal val="visible"/>
                                      </p:to>
                                    </p:set>
                                    <p:animEffect transition="in" filter="fade">
                                      <p:cBhvr>
                                        <p:cTn id="16" dur="1000">
                                          <p:stCondLst>
                                            <p:cond delay="0"/>
                                          </p:stCondLst>
                                        </p:cTn>
                                        <p:tgtEl>
                                          <p:spTgt spid="14950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9507">
                                            <p:txEl>
                                              <p:pRg st="4" end="4"/>
                                            </p:txEl>
                                          </p:spTgt>
                                        </p:tgtEl>
                                        <p:attrNameLst>
                                          <p:attrName>style.visibility</p:attrName>
                                        </p:attrNameLst>
                                      </p:cBhvr>
                                      <p:to>
                                        <p:strVal val="visible"/>
                                      </p:to>
                                    </p:set>
                                    <p:animEffect transition="in" filter="fade">
                                      <p:cBhvr>
                                        <p:cTn id="19" dur="1000">
                                          <p:stCondLst>
                                            <p:cond delay="0"/>
                                          </p:stCondLst>
                                        </p:cTn>
                                        <p:tgtEl>
                                          <p:spTgt spid="149507">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9507">
                                            <p:txEl>
                                              <p:pRg st="5" end="5"/>
                                            </p:txEl>
                                          </p:spTgt>
                                        </p:tgtEl>
                                        <p:attrNameLst>
                                          <p:attrName>style.visibility</p:attrName>
                                        </p:attrNameLst>
                                      </p:cBhvr>
                                      <p:to>
                                        <p:strVal val="visible"/>
                                      </p:to>
                                    </p:set>
                                    <p:animEffect transition="in" filter="fade">
                                      <p:cBhvr>
                                        <p:cTn id="24" dur="1000">
                                          <p:stCondLst>
                                            <p:cond delay="0"/>
                                          </p:stCondLst>
                                        </p:cTn>
                                        <p:tgtEl>
                                          <p:spTgt spid="149507">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9507">
                                            <p:txEl>
                                              <p:pRg st="6" end="6"/>
                                            </p:txEl>
                                          </p:spTgt>
                                        </p:tgtEl>
                                        <p:attrNameLst>
                                          <p:attrName>style.visibility</p:attrName>
                                        </p:attrNameLst>
                                      </p:cBhvr>
                                      <p:to>
                                        <p:strVal val="visible"/>
                                      </p:to>
                                    </p:set>
                                    <p:animEffect transition="in" filter="fade">
                                      <p:cBhvr>
                                        <p:cTn id="27" dur="1000">
                                          <p:stCondLst>
                                            <p:cond delay="0"/>
                                          </p:stCondLst>
                                        </p:cTn>
                                        <p:tgtEl>
                                          <p:spTgt spid="149507">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9507">
                                            <p:txEl>
                                              <p:pRg st="7" end="7"/>
                                            </p:txEl>
                                          </p:spTgt>
                                        </p:tgtEl>
                                        <p:attrNameLst>
                                          <p:attrName>style.visibility</p:attrName>
                                        </p:attrNameLst>
                                      </p:cBhvr>
                                      <p:to>
                                        <p:strVal val="visible"/>
                                      </p:to>
                                    </p:set>
                                    <p:animEffect transition="in" filter="fade">
                                      <p:cBhvr>
                                        <p:cTn id="30" dur="1000">
                                          <p:stCondLst>
                                            <p:cond delay="0"/>
                                          </p:stCondLst>
                                        </p:cTn>
                                        <p:tgtEl>
                                          <p:spTgt spid="149507">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9507">
                                            <p:txEl>
                                              <p:pRg st="8" end="8"/>
                                            </p:txEl>
                                          </p:spTgt>
                                        </p:tgtEl>
                                        <p:attrNameLst>
                                          <p:attrName>style.visibility</p:attrName>
                                        </p:attrNameLst>
                                      </p:cBhvr>
                                      <p:to>
                                        <p:strVal val="visible"/>
                                      </p:to>
                                    </p:set>
                                    <p:animEffect transition="in" filter="fade">
                                      <p:cBhvr>
                                        <p:cTn id="33" dur="1000">
                                          <p:stCondLst>
                                            <p:cond delay="0"/>
                                          </p:stCondLst>
                                        </p:cTn>
                                        <p:tgtEl>
                                          <p:spTgt spid="1495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43" name="Rectangle 3"/>
          <p:cNvSpPr>
            <a:spLocks noGrp="1" noChangeArrowheads="1"/>
          </p:cNvSpPr>
          <p:nvPr>
            <p:ph type="body" idx="1"/>
          </p:nvPr>
        </p:nvSpPr>
        <p:spPr>
          <a:xfrm>
            <a:off x="468313" y="1052513"/>
            <a:ext cx="8229600" cy="4525962"/>
          </a:xfrm>
        </p:spPr>
        <p:txBody>
          <a:bodyPr/>
          <a:lstStyle/>
          <a:p>
            <a:pPr marL="0" indent="0" algn="justLow" rtl="1" eaLnBrk="1" hangingPunct="1">
              <a:lnSpc>
                <a:spcPct val="80000"/>
              </a:lnSpc>
              <a:buNone/>
              <a:defRPr/>
            </a:pPr>
            <a:r>
              <a:rPr lang="fa-IR" sz="2000" b="1" dirty="0" smtClean="0">
                <a:cs typeface="B Mitra" pitchFamily="2" charset="-78"/>
              </a:rPr>
              <a:t>مقوله های موضوعی مش در نمایه درختی (پوشش موضوعی)</a:t>
            </a:r>
          </a:p>
          <a:p>
            <a:pPr marL="800100" lvl="1" indent="-342900" eaLnBrk="1" hangingPunct="1">
              <a:lnSpc>
                <a:spcPct val="80000"/>
              </a:lnSpc>
              <a:buFont typeface="Wingdings" pitchFamily="2" charset="2"/>
              <a:buAutoNum type="arabicPeriod"/>
              <a:defRPr/>
            </a:pPr>
            <a:r>
              <a:rPr lang="en-US" sz="1600" b="1" dirty="0" smtClean="0">
                <a:cs typeface="Arial" charset="0"/>
              </a:rPr>
              <a:t>Anatomy</a:t>
            </a:r>
          </a:p>
          <a:p>
            <a:pPr marL="800100" lvl="1" indent="-342900" eaLnBrk="1" hangingPunct="1">
              <a:lnSpc>
                <a:spcPct val="80000"/>
              </a:lnSpc>
              <a:buFont typeface="Wingdings" pitchFamily="2" charset="2"/>
              <a:buAutoNum type="arabicPeriod"/>
              <a:defRPr/>
            </a:pPr>
            <a:r>
              <a:rPr lang="en-US" sz="1600" b="1" dirty="0" smtClean="0"/>
              <a:t>Organisms</a:t>
            </a:r>
            <a:r>
              <a:rPr lang="en-US" sz="1600" dirty="0" smtClean="0"/>
              <a:t> </a:t>
            </a:r>
            <a:endParaRPr lang="fa-IR" sz="1600" b="1" dirty="0" smtClean="0">
              <a:cs typeface="Arial" charset="0"/>
            </a:endParaRPr>
          </a:p>
          <a:p>
            <a:pPr marL="800100" lvl="1" indent="-342900" eaLnBrk="1" hangingPunct="1">
              <a:lnSpc>
                <a:spcPct val="80000"/>
              </a:lnSpc>
              <a:buFont typeface="Wingdings" pitchFamily="2" charset="2"/>
              <a:buAutoNum type="arabicPeriod"/>
              <a:defRPr/>
            </a:pPr>
            <a:r>
              <a:rPr lang="en-US" sz="1600" b="1" dirty="0" smtClean="0">
                <a:cs typeface="Arial" charset="0"/>
              </a:rPr>
              <a:t>Diseases </a:t>
            </a:r>
            <a:endParaRPr lang="fa-IR" sz="1600" b="1" dirty="0" smtClean="0">
              <a:cs typeface="Arial" charset="0"/>
            </a:endParaRPr>
          </a:p>
          <a:p>
            <a:pPr marL="800100" lvl="1" indent="-342900" eaLnBrk="1" hangingPunct="1">
              <a:lnSpc>
                <a:spcPct val="80000"/>
              </a:lnSpc>
              <a:buFont typeface="Wingdings" pitchFamily="2" charset="2"/>
              <a:buAutoNum type="arabicPeriod"/>
              <a:defRPr/>
            </a:pPr>
            <a:r>
              <a:rPr lang="en-US" sz="1600" b="1" dirty="0" smtClean="0">
                <a:cs typeface="Arial" charset="0"/>
              </a:rPr>
              <a:t>Chemicals and Drugs </a:t>
            </a:r>
            <a:endParaRPr lang="fa-IR" sz="1600" b="1" dirty="0" smtClean="0">
              <a:cs typeface="Arial" charset="0"/>
            </a:endParaRPr>
          </a:p>
          <a:p>
            <a:pPr marL="800100" lvl="1" indent="-342900" eaLnBrk="1" hangingPunct="1">
              <a:lnSpc>
                <a:spcPct val="80000"/>
              </a:lnSpc>
              <a:buFont typeface="Wingdings" pitchFamily="2" charset="2"/>
              <a:buAutoNum type="arabicPeriod"/>
              <a:defRPr/>
            </a:pPr>
            <a:r>
              <a:rPr lang="en-US" sz="1600" b="1" dirty="0" err="1" smtClean="0"/>
              <a:t>Analyitical</a:t>
            </a:r>
            <a:r>
              <a:rPr lang="en-US" sz="1600" b="1" dirty="0" smtClean="0"/>
              <a:t>,</a:t>
            </a:r>
            <a:r>
              <a:rPr lang="en-US" sz="1600" dirty="0" smtClean="0"/>
              <a:t> </a:t>
            </a:r>
            <a:r>
              <a:rPr lang="en-US" sz="1600" b="1" dirty="0" smtClean="0">
                <a:cs typeface="Arial" charset="0"/>
              </a:rPr>
              <a:t>Diagnostic, and Therapeutic Techniques and </a:t>
            </a:r>
            <a:r>
              <a:rPr lang="en-US" sz="1600" b="1" dirty="0" err="1" smtClean="0">
                <a:cs typeface="Arial" charset="0"/>
              </a:rPr>
              <a:t>Equipments</a:t>
            </a:r>
            <a:endParaRPr lang="fa-IR" sz="1600" b="1" dirty="0" smtClean="0">
              <a:cs typeface="Arial" charset="0"/>
            </a:endParaRPr>
          </a:p>
          <a:p>
            <a:pPr marL="800100" lvl="1" indent="-342900" eaLnBrk="1" hangingPunct="1">
              <a:lnSpc>
                <a:spcPct val="80000"/>
              </a:lnSpc>
              <a:buFont typeface="Wingdings" pitchFamily="2" charset="2"/>
              <a:buAutoNum type="arabicPeriod"/>
              <a:defRPr/>
            </a:pPr>
            <a:r>
              <a:rPr lang="en-US" sz="1600" b="1" dirty="0" smtClean="0">
                <a:cs typeface="Arial" charset="0"/>
              </a:rPr>
              <a:t>Psychiatry and Psychology</a:t>
            </a:r>
            <a:endParaRPr lang="fa-IR" sz="1600" b="1" dirty="0" smtClean="0">
              <a:cs typeface="Arial" charset="0"/>
            </a:endParaRPr>
          </a:p>
          <a:p>
            <a:pPr marL="800100" lvl="1" indent="-342900" eaLnBrk="1" hangingPunct="1">
              <a:lnSpc>
                <a:spcPct val="80000"/>
              </a:lnSpc>
              <a:buFont typeface="Wingdings" pitchFamily="2" charset="2"/>
              <a:buAutoNum type="arabicPeriod"/>
              <a:defRPr/>
            </a:pPr>
            <a:r>
              <a:rPr lang="en-US" sz="1600" b="1" dirty="0" smtClean="0">
                <a:cs typeface="Arial" charset="0"/>
              </a:rPr>
              <a:t>Biological Sciences </a:t>
            </a:r>
            <a:endParaRPr lang="fa-IR" sz="1600" b="1" dirty="0" smtClean="0">
              <a:cs typeface="Arial" charset="0"/>
            </a:endParaRPr>
          </a:p>
          <a:p>
            <a:pPr marL="800100" lvl="1" indent="-342900" eaLnBrk="1" hangingPunct="1">
              <a:lnSpc>
                <a:spcPct val="80000"/>
              </a:lnSpc>
              <a:buFont typeface="Wingdings" pitchFamily="2" charset="2"/>
              <a:buAutoNum type="arabicPeriod"/>
              <a:defRPr/>
            </a:pPr>
            <a:r>
              <a:rPr lang="en-US" sz="1600" b="1" dirty="0" smtClean="0">
                <a:cs typeface="Arial" charset="0"/>
              </a:rPr>
              <a:t>Physical Sciences </a:t>
            </a:r>
            <a:endParaRPr lang="fa-IR" sz="1600" b="1" dirty="0" smtClean="0">
              <a:cs typeface="Arial" charset="0"/>
            </a:endParaRPr>
          </a:p>
          <a:p>
            <a:pPr marL="800100" lvl="1" indent="-342900" eaLnBrk="1" hangingPunct="1">
              <a:lnSpc>
                <a:spcPct val="80000"/>
              </a:lnSpc>
              <a:buFont typeface="Wingdings" pitchFamily="2" charset="2"/>
              <a:buAutoNum type="arabicPeriod"/>
              <a:defRPr/>
            </a:pPr>
            <a:r>
              <a:rPr lang="en-US" sz="1600" b="1" dirty="0" smtClean="0">
                <a:cs typeface="Arial" charset="0"/>
              </a:rPr>
              <a:t>Anthropology, Education, Sociology, and Social Phenomena</a:t>
            </a:r>
            <a:endParaRPr lang="fa-IR" sz="1600" b="1" dirty="0" smtClean="0">
              <a:cs typeface="Arial" charset="0"/>
            </a:endParaRPr>
          </a:p>
          <a:p>
            <a:pPr marL="800100" lvl="1" indent="-342900" eaLnBrk="1" hangingPunct="1">
              <a:lnSpc>
                <a:spcPct val="80000"/>
              </a:lnSpc>
              <a:buFont typeface="Wingdings" pitchFamily="2" charset="2"/>
              <a:buAutoNum type="arabicPeriod"/>
              <a:defRPr/>
            </a:pPr>
            <a:r>
              <a:rPr lang="en-US" sz="1600" b="1" dirty="0" smtClean="0">
                <a:cs typeface="Arial" charset="0"/>
              </a:rPr>
              <a:t>Technology, Industry, Agriculture</a:t>
            </a:r>
            <a:r>
              <a:rPr lang="fa-IR" sz="1600" b="1" dirty="0" smtClean="0">
                <a:cs typeface="Arial" charset="0"/>
              </a:rPr>
              <a:t>                                                       </a:t>
            </a:r>
            <a:endParaRPr lang="en-US" sz="1600" b="1" dirty="0" smtClean="0">
              <a:cs typeface="Arial" charset="0"/>
            </a:endParaRPr>
          </a:p>
          <a:p>
            <a:pPr marL="800100" lvl="1" indent="-342900" eaLnBrk="1" hangingPunct="1">
              <a:lnSpc>
                <a:spcPct val="80000"/>
              </a:lnSpc>
              <a:buFont typeface="Wingdings" pitchFamily="2" charset="2"/>
              <a:buAutoNum type="arabicPeriod"/>
              <a:defRPr/>
            </a:pPr>
            <a:r>
              <a:rPr lang="en-US" sz="1600" b="1" dirty="0" smtClean="0">
                <a:cs typeface="Arial" charset="0"/>
              </a:rPr>
              <a:t>Humanities </a:t>
            </a:r>
            <a:endParaRPr lang="fa-IR" sz="1600" b="1" dirty="0" smtClean="0">
              <a:cs typeface="Arial" charset="0"/>
            </a:endParaRPr>
          </a:p>
          <a:p>
            <a:pPr marL="800100" lvl="1" indent="-342900" eaLnBrk="1" hangingPunct="1">
              <a:lnSpc>
                <a:spcPct val="80000"/>
              </a:lnSpc>
              <a:buFont typeface="Wingdings" pitchFamily="2" charset="2"/>
              <a:buAutoNum type="arabicPeriod"/>
              <a:defRPr/>
            </a:pPr>
            <a:r>
              <a:rPr lang="en-US" sz="1600" b="1" dirty="0" smtClean="0">
                <a:cs typeface="Arial" charset="0"/>
              </a:rPr>
              <a:t>Information Science and Communications </a:t>
            </a:r>
            <a:endParaRPr lang="fa-IR" sz="1600" b="1" dirty="0" smtClean="0">
              <a:cs typeface="Arial" charset="0"/>
            </a:endParaRPr>
          </a:p>
          <a:p>
            <a:pPr marL="800100" lvl="1" indent="-342900" eaLnBrk="1" hangingPunct="1">
              <a:lnSpc>
                <a:spcPct val="80000"/>
              </a:lnSpc>
              <a:buFont typeface="Wingdings" pitchFamily="2" charset="2"/>
              <a:buAutoNum type="arabicPeriod"/>
              <a:defRPr/>
            </a:pPr>
            <a:r>
              <a:rPr lang="en-US" sz="1600" b="1" dirty="0" smtClean="0">
                <a:cs typeface="Arial" charset="0"/>
              </a:rPr>
              <a:t>Named Groups (Persons)</a:t>
            </a:r>
            <a:endParaRPr lang="fa-IR" sz="1600" b="1" dirty="0" smtClean="0">
              <a:cs typeface="Arial" charset="0"/>
            </a:endParaRPr>
          </a:p>
          <a:p>
            <a:pPr marL="800100" lvl="1" indent="-342900" eaLnBrk="1" hangingPunct="1">
              <a:lnSpc>
                <a:spcPct val="80000"/>
              </a:lnSpc>
              <a:buFont typeface="Wingdings" pitchFamily="2" charset="2"/>
              <a:buAutoNum type="arabicPeriod"/>
              <a:defRPr/>
            </a:pPr>
            <a:r>
              <a:rPr lang="en-US" sz="1600" b="1" dirty="0" smtClean="0">
                <a:cs typeface="Arial" charset="0"/>
              </a:rPr>
              <a:t>Health Care </a:t>
            </a:r>
          </a:p>
          <a:p>
            <a:pPr marL="800100" lvl="1" indent="-342900" eaLnBrk="1" hangingPunct="1">
              <a:lnSpc>
                <a:spcPct val="80000"/>
              </a:lnSpc>
              <a:buFont typeface="Wingdings" pitchFamily="2" charset="2"/>
              <a:buAutoNum type="arabicPeriod"/>
              <a:defRPr/>
            </a:pPr>
            <a:r>
              <a:rPr lang="en-US" sz="1600" b="1" dirty="0" err="1" smtClean="0">
                <a:cs typeface="Arial" charset="0"/>
              </a:rPr>
              <a:t>Geographicals</a:t>
            </a:r>
            <a:r>
              <a:rPr lang="en-US" sz="1600" b="1" dirty="0" smtClean="0">
                <a:cs typeface="Arial" charset="0"/>
              </a:rPr>
              <a:t> (Geographical Locations</a:t>
            </a:r>
            <a:r>
              <a:rPr lang="en-US" sz="1400" b="1" dirty="0" smtClean="0">
                <a:cs typeface="Arial" charset="0"/>
              </a:rPr>
              <a:t>)</a:t>
            </a:r>
            <a:r>
              <a:rPr lang="en-US" sz="1400" dirty="0" smtClean="0"/>
              <a:t> </a:t>
            </a:r>
            <a:endParaRPr lang="fa-IR" sz="1400" dirty="0" smtClean="0"/>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3074910"/>
      </p:ext>
    </p:extLst>
  </p:cSld>
  <p:clrMapOvr>
    <a:masterClrMapping/>
  </p:clrMapOvr>
  <p:transition spd="med">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43">
                                            <p:txEl>
                                              <p:pRg st="0" end="0"/>
                                            </p:txEl>
                                          </p:spTgt>
                                        </p:tgtEl>
                                        <p:attrNameLst>
                                          <p:attrName>style.visibility</p:attrName>
                                        </p:attrNameLst>
                                      </p:cBhvr>
                                      <p:to>
                                        <p:strVal val="visible"/>
                                      </p:to>
                                    </p:set>
                                    <p:animEffect transition="in" filter="fade">
                                      <p:cBhvr>
                                        <p:cTn id="7" dur="1000">
                                          <p:stCondLst>
                                            <p:cond delay="0"/>
                                          </p:stCondLst>
                                        </p:cTn>
                                        <p:tgtEl>
                                          <p:spTgt spid="26624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6243">
                                            <p:txEl>
                                              <p:pRg st="1" end="1"/>
                                            </p:txEl>
                                          </p:spTgt>
                                        </p:tgtEl>
                                        <p:attrNameLst>
                                          <p:attrName>style.visibility</p:attrName>
                                        </p:attrNameLst>
                                      </p:cBhvr>
                                      <p:to>
                                        <p:strVal val="visible"/>
                                      </p:to>
                                    </p:set>
                                    <p:animEffect transition="in" filter="fade">
                                      <p:cBhvr>
                                        <p:cTn id="10" dur="1000">
                                          <p:stCondLst>
                                            <p:cond delay="0"/>
                                          </p:stCondLst>
                                        </p:cTn>
                                        <p:tgtEl>
                                          <p:spTgt spid="26624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6243">
                                            <p:txEl>
                                              <p:pRg st="2" end="2"/>
                                            </p:txEl>
                                          </p:spTgt>
                                        </p:tgtEl>
                                        <p:attrNameLst>
                                          <p:attrName>style.visibility</p:attrName>
                                        </p:attrNameLst>
                                      </p:cBhvr>
                                      <p:to>
                                        <p:strVal val="visible"/>
                                      </p:to>
                                    </p:set>
                                    <p:animEffect transition="in" filter="fade">
                                      <p:cBhvr>
                                        <p:cTn id="13" dur="1000">
                                          <p:stCondLst>
                                            <p:cond delay="0"/>
                                          </p:stCondLst>
                                        </p:cTn>
                                        <p:tgtEl>
                                          <p:spTgt spid="26624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6243">
                                            <p:txEl>
                                              <p:pRg st="3" end="3"/>
                                            </p:txEl>
                                          </p:spTgt>
                                        </p:tgtEl>
                                        <p:attrNameLst>
                                          <p:attrName>style.visibility</p:attrName>
                                        </p:attrNameLst>
                                      </p:cBhvr>
                                      <p:to>
                                        <p:strVal val="visible"/>
                                      </p:to>
                                    </p:set>
                                    <p:animEffect transition="in" filter="fade">
                                      <p:cBhvr>
                                        <p:cTn id="16" dur="1000">
                                          <p:stCondLst>
                                            <p:cond delay="0"/>
                                          </p:stCondLst>
                                        </p:cTn>
                                        <p:tgtEl>
                                          <p:spTgt spid="26624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6243">
                                            <p:txEl>
                                              <p:pRg st="4" end="4"/>
                                            </p:txEl>
                                          </p:spTgt>
                                        </p:tgtEl>
                                        <p:attrNameLst>
                                          <p:attrName>style.visibility</p:attrName>
                                        </p:attrNameLst>
                                      </p:cBhvr>
                                      <p:to>
                                        <p:strVal val="visible"/>
                                      </p:to>
                                    </p:set>
                                    <p:animEffect transition="in" filter="fade">
                                      <p:cBhvr>
                                        <p:cTn id="19" dur="1000">
                                          <p:stCondLst>
                                            <p:cond delay="0"/>
                                          </p:stCondLst>
                                        </p:cTn>
                                        <p:tgtEl>
                                          <p:spTgt spid="26624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6243">
                                            <p:txEl>
                                              <p:pRg st="5" end="5"/>
                                            </p:txEl>
                                          </p:spTgt>
                                        </p:tgtEl>
                                        <p:attrNameLst>
                                          <p:attrName>style.visibility</p:attrName>
                                        </p:attrNameLst>
                                      </p:cBhvr>
                                      <p:to>
                                        <p:strVal val="visible"/>
                                      </p:to>
                                    </p:set>
                                    <p:animEffect transition="in" filter="fade">
                                      <p:cBhvr>
                                        <p:cTn id="22" dur="1000">
                                          <p:stCondLst>
                                            <p:cond delay="0"/>
                                          </p:stCondLst>
                                        </p:cTn>
                                        <p:tgtEl>
                                          <p:spTgt spid="26624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6243">
                                            <p:txEl>
                                              <p:pRg st="6" end="6"/>
                                            </p:txEl>
                                          </p:spTgt>
                                        </p:tgtEl>
                                        <p:attrNameLst>
                                          <p:attrName>style.visibility</p:attrName>
                                        </p:attrNameLst>
                                      </p:cBhvr>
                                      <p:to>
                                        <p:strVal val="visible"/>
                                      </p:to>
                                    </p:set>
                                    <p:animEffect transition="in" filter="fade">
                                      <p:cBhvr>
                                        <p:cTn id="25" dur="1000">
                                          <p:stCondLst>
                                            <p:cond delay="0"/>
                                          </p:stCondLst>
                                        </p:cTn>
                                        <p:tgtEl>
                                          <p:spTgt spid="26624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6243">
                                            <p:txEl>
                                              <p:pRg st="7" end="7"/>
                                            </p:txEl>
                                          </p:spTgt>
                                        </p:tgtEl>
                                        <p:attrNameLst>
                                          <p:attrName>style.visibility</p:attrName>
                                        </p:attrNameLst>
                                      </p:cBhvr>
                                      <p:to>
                                        <p:strVal val="visible"/>
                                      </p:to>
                                    </p:set>
                                    <p:animEffect transition="in" filter="fade">
                                      <p:cBhvr>
                                        <p:cTn id="28" dur="1000">
                                          <p:stCondLst>
                                            <p:cond delay="0"/>
                                          </p:stCondLst>
                                        </p:cTn>
                                        <p:tgtEl>
                                          <p:spTgt spid="26624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6243">
                                            <p:txEl>
                                              <p:pRg st="8" end="8"/>
                                            </p:txEl>
                                          </p:spTgt>
                                        </p:tgtEl>
                                        <p:attrNameLst>
                                          <p:attrName>style.visibility</p:attrName>
                                        </p:attrNameLst>
                                      </p:cBhvr>
                                      <p:to>
                                        <p:strVal val="visible"/>
                                      </p:to>
                                    </p:set>
                                    <p:animEffect transition="in" filter="fade">
                                      <p:cBhvr>
                                        <p:cTn id="31" dur="1000">
                                          <p:stCondLst>
                                            <p:cond delay="0"/>
                                          </p:stCondLst>
                                        </p:cTn>
                                        <p:tgtEl>
                                          <p:spTgt spid="26624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6243">
                                            <p:txEl>
                                              <p:pRg st="9" end="9"/>
                                            </p:txEl>
                                          </p:spTgt>
                                        </p:tgtEl>
                                        <p:attrNameLst>
                                          <p:attrName>style.visibility</p:attrName>
                                        </p:attrNameLst>
                                      </p:cBhvr>
                                      <p:to>
                                        <p:strVal val="visible"/>
                                      </p:to>
                                    </p:set>
                                    <p:animEffect transition="in" filter="fade">
                                      <p:cBhvr>
                                        <p:cTn id="34" dur="1000">
                                          <p:stCondLst>
                                            <p:cond delay="0"/>
                                          </p:stCondLst>
                                        </p:cTn>
                                        <p:tgtEl>
                                          <p:spTgt spid="266243">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6243">
                                            <p:txEl>
                                              <p:pRg st="10" end="10"/>
                                            </p:txEl>
                                          </p:spTgt>
                                        </p:tgtEl>
                                        <p:attrNameLst>
                                          <p:attrName>style.visibility</p:attrName>
                                        </p:attrNameLst>
                                      </p:cBhvr>
                                      <p:to>
                                        <p:strVal val="visible"/>
                                      </p:to>
                                    </p:set>
                                    <p:animEffect transition="in" filter="fade">
                                      <p:cBhvr>
                                        <p:cTn id="37" dur="1000">
                                          <p:stCondLst>
                                            <p:cond delay="0"/>
                                          </p:stCondLst>
                                        </p:cTn>
                                        <p:tgtEl>
                                          <p:spTgt spid="266243">
                                            <p:txEl>
                                              <p:pRg st="10" end="1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6243">
                                            <p:txEl>
                                              <p:pRg st="11" end="11"/>
                                            </p:txEl>
                                          </p:spTgt>
                                        </p:tgtEl>
                                        <p:attrNameLst>
                                          <p:attrName>style.visibility</p:attrName>
                                        </p:attrNameLst>
                                      </p:cBhvr>
                                      <p:to>
                                        <p:strVal val="visible"/>
                                      </p:to>
                                    </p:set>
                                    <p:animEffect transition="in" filter="fade">
                                      <p:cBhvr>
                                        <p:cTn id="40" dur="1000">
                                          <p:stCondLst>
                                            <p:cond delay="0"/>
                                          </p:stCondLst>
                                        </p:cTn>
                                        <p:tgtEl>
                                          <p:spTgt spid="266243">
                                            <p:txEl>
                                              <p:pRg st="11" end="11"/>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6243">
                                            <p:txEl>
                                              <p:pRg st="12" end="12"/>
                                            </p:txEl>
                                          </p:spTgt>
                                        </p:tgtEl>
                                        <p:attrNameLst>
                                          <p:attrName>style.visibility</p:attrName>
                                        </p:attrNameLst>
                                      </p:cBhvr>
                                      <p:to>
                                        <p:strVal val="visible"/>
                                      </p:to>
                                    </p:set>
                                    <p:animEffect transition="in" filter="fade">
                                      <p:cBhvr>
                                        <p:cTn id="43" dur="1000">
                                          <p:stCondLst>
                                            <p:cond delay="0"/>
                                          </p:stCondLst>
                                        </p:cTn>
                                        <p:tgtEl>
                                          <p:spTgt spid="266243">
                                            <p:txEl>
                                              <p:pRg st="12" end="12"/>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6243">
                                            <p:txEl>
                                              <p:pRg st="13" end="13"/>
                                            </p:txEl>
                                          </p:spTgt>
                                        </p:tgtEl>
                                        <p:attrNameLst>
                                          <p:attrName>style.visibility</p:attrName>
                                        </p:attrNameLst>
                                      </p:cBhvr>
                                      <p:to>
                                        <p:strVal val="visible"/>
                                      </p:to>
                                    </p:set>
                                    <p:animEffect transition="in" filter="fade">
                                      <p:cBhvr>
                                        <p:cTn id="46" dur="1000">
                                          <p:stCondLst>
                                            <p:cond delay="0"/>
                                          </p:stCondLst>
                                        </p:cTn>
                                        <p:tgtEl>
                                          <p:spTgt spid="266243">
                                            <p:txEl>
                                              <p:pRg st="13" end="13"/>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66243">
                                            <p:txEl>
                                              <p:pRg st="14" end="14"/>
                                            </p:txEl>
                                          </p:spTgt>
                                        </p:tgtEl>
                                        <p:attrNameLst>
                                          <p:attrName>style.visibility</p:attrName>
                                        </p:attrNameLst>
                                      </p:cBhvr>
                                      <p:to>
                                        <p:strVal val="visible"/>
                                      </p:to>
                                    </p:set>
                                    <p:animEffect transition="in" filter="fade">
                                      <p:cBhvr>
                                        <p:cTn id="49" dur="1000">
                                          <p:stCondLst>
                                            <p:cond delay="0"/>
                                          </p:stCondLst>
                                        </p:cTn>
                                        <p:tgtEl>
                                          <p:spTgt spid="266243">
                                            <p:txEl>
                                              <p:pRg st="14" end="14"/>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6243">
                                            <p:txEl>
                                              <p:pRg st="15" end="15"/>
                                            </p:txEl>
                                          </p:spTgt>
                                        </p:tgtEl>
                                        <p:attrNameLst>
                                          <p:attrName>style.visibility</p:attrName>
                                        </p:attrNameLst>
                                      </p:cBhvr>
                                      <p:to>
                                        <p:strVal val="visible"/>
                                      </p:to>
                                    </p:set>
                                    <p:animEffect transition="in" filter="fade">
                                      <p:cBhvr>
                                        <p:cTn id="52" dur="1000">
                                          <p:stCondLst>
                                            <p:cond delay="0"/>
                                          </p:stCondLst>
                                        </p:cTn>
                                        <p:tgtEl>
                                          <p:spTgt spid="26624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9" name="Rectangle 3"/>
          <p:cNvSpPr>
            <a:spLocks noGrp="1" noChangeArrowheads="1"/>
          </p:cNvSpPr>
          <p:nvPr>
            <p:ph type="body" idx="4294967295"/>
          </p:nvPr>
        </p:nvSpPr>
        <p:spPr>
          <a:xfrm>
            <a:off x="0" y="1600200"/>
            <a:ext cx="8229600" cy="4525963"/>
          </a:xfrm>
        </p:spPr>
        <p:txBody>
          <a:bodyPr/>
          <a:lstStyle/>
          <a:p>
            <a:pPr marL="0" indent="0" algn="r" rtl="1" eaLnBrk="1" hangingPunct="1">
              <a:buNone/>
              <a:defRPr/>
            </a:pPr>
            <a:r>
              <a:rPr lang="fa-IR" dirty="0" smtClean="0">
                <a:cs typeface="B Mitra" pitchFamily="2" charset="-78"/>
              </a:rPr>
              <a:t>نمونه ای از یک پیشینه </a:t>
            </a:r>
            <a:r>
              <a:rPr lang="en-US" dirty="0" err="1" smtClean="0">
                <a:cs typeface="B Mitra" pitchFamily="2" charset="-78"/>
              </a:rPr>
              <a:t>MeSH</a:t>
            </a:r>
            <a:r>
              <a:rPr lang="fa-IR" dirty="0" smtClean="0">
                <a:cs typeface="B Mitra" pitchFamily="2" charset="-78"/>
              </a:rPr>
              <a:t> در محیط چاپی</a:t>
            </a:r>
            <a:endParaRPr lang="en-US" dirty="0" smtClean="0">
              <a:cs typeface="B Mitra" pitchFamily="2" charset="-78"/>
            </a:endParaRPr>
          </a:p>
        </p:txBody>
      </p:sp>
      <p:pic>
        <p:nvPicPr>
          <p:cNvPr id="39940" name="Picture 6" descr="Mesh"/>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684213" y="2276475"/>
            <a:ext cx="7488237" cy="4321175"/>
          </a:xfrm>
          <a:noFill/>
          <a:extLst>
            <a:ext uri="{909E8E84-426E-40DD-AFC4-6F175D3DCCD1}">
              <a14:hiddenFill xmlns:a14="http://schemas.microsoft.com/office/drawing/2010/main">
                <a:solidFill>
                  <a:srgbClr val="FFFFFF"/>
                </a:solidFill>
              </a14:hiddenFill>
            </a:ext>
          </a:extLst>
        </p:spPr>
      </p:pic>
      <p:pic>
        <p:nvPicPr>
          <p:cNvPr id="5" name="Picture 2" descr="DANESHga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6971218"/>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8" name="Rectangle 48"/>
          <p:cNvSpPr>
            <a:spLocks noGrp="1" noChangeArrowheads="1"/>
          </p:cNvSpPr>
          <p:nvPr>
            <p:ph type="title"/>
          </p:nvPr>
        </p:nvSpPr>
        <p:spPr>
          <a:xfrm>
            <a:off x="357188" y="214313"/>
            <a:ext cx="8229600" cy="1139825"/>
          </a:xfrm>
        </p:spPr>
        <p:txBody>
          <a:bodyPr>
            <a:normAutofit/>
          </a:bodyPr>
          <a:lstStyle/>
          <a:p>
            <a:pPr algn="r" eaLnBrk="1" hangingPunct="1">
              <a:defRPr/>
            </a:pPr>
            <a:r>
              <a:rPr lang="fa-IR" sz="3200" dirty="0" smtClean="0">
                <a:solidFill>
                  <a:schemeClr val="tx1"/>
                </a:solidFill>
                <a:cs typeface="B Titr" pitchFamily="2" charset="-78"/>
              </a:rPr>
              <a:t>سرعنوان موضوعی پزشکی فارسی</a:t>
            </a:r>
            <a:endParaRPr lang="en-US" sz="3200" dirty="0" smtClean="0">
              <a:solidFill>
                <a:schemeClr val="tx1"/>
              </a:solidFill>
              <a:cs typeface="B Titr" pitchFamily="2" charset="-78"/>
            </a:endParaRPr>
          </a:p>
        </p:txBody>
      </p:sp>
      <p:sp>
        <p:nvSpPr>
          <p:cNvPr id="112689" name="Rectangle 49"/>
          <p:cNvSpPr>
            <a:spLocks noGrp="1" noChangeArrowheads="1"/>
          </p:cNvSpPr>
          <p:nvPr>
            <p:ph type="body" idx="1"/>
          </p:nvPr>
        </p:nvSpPr>
        <p:spPr>
          <a:xfrm>
            <a:off x="468313" y="1916113"/>
            <a:ext cx="8229600" cy="4525962"/>
          </a:xfrm>
        </p:spPr>
        <p:txBody>
          <a:bodyPr/>
          <a:lstStyle/>
          <a:p>
            <a:pPr lvl="1" rtl="1" eaLnBrk="1" hangingPunct="1">
              <a:defRPr/>
            </a:pPr>
            <a:r>
              <a:rPr lang="ar-SA" dirty="0" smtClean="0">
                <a:cs typeface="B Nazanin" pitchFamily="2" charset="-78"/>
              </a:rPr>
              <a:t>رهادوست‌، فاطمه‌. «سرعنوان‌هاي‌ پزشكي‌ فارسي‌». تهران‌: دانشگاه‌ علوم‌ پزشكي‌ ايران‌، 1372</a:t>
            </a:r>
            <a:r>
              <a:rPr lang="en-US" dirty="0" smtClean="0">
                <a:cs typeface="B Nazanin" pitchFamily="2" charset="-78"/>
              </a:rPr>
              <a:t> </a:t>
            </a:r>
            <a:endParaRPr lang="fa-IR" dirty="0" smtClean="0">
              <a:cs typeface="B Nazanin" pitchFamily="2" charset="-78"/>
            </a:endParaRPr>
          </a:p>
          <a:p>
            <a:pPr rtl="1" eaLnBrk="1" hangingPunct="1">
              <a:defRPr/>
            </a:pPr>
            <a:r>
              <a:rPr lang="fa-IR" sz="3600" dirty="0" smtClean="0">
                <a:cs typeface="B Nazanin" pitchFamily="2" charset="-78"/>
              </a:rPr>
              <a:t>اولین منبع رسمیِ فارسی، تهیه شده برای مستندسازی واژگان پزشکی</a:t>
            </a:r>
            <a:endParaRPr lang="fa-IR" sz="2400" dirty="0" smtClean="0">
              <a:cs typeface="B Nazanin" pitchFamily="2" charset="-78"/>
            </a:endParaRPr>
          </a:p>
          <a:p>
            <a:pPr rtl="1" eaLnBrk="1" hangingPunct="1">
              <a:defRPr/>
            </a:pPr>
            <a:r>
              <a:rPr lang="fa-IR" sz="3600" dirty="0" smtClean="0">
                <a:cs typeface="B Nazanin" pitchFamily="2" charset="-78"/>
              </a:rPr>
              <a:t>با انتشار </a:t>
            </a:r>
            <a:r>
              <a:rPr lang="fa-IR" sz="3600" b="1" dirty="0" smtClean="0">
                <a:cs typeface="B Nazanin" pitchFamily="2" charset="-78"/>
              </a:rPr>
              <a:t>اصطلاحنامه پزشکی فارسی </a:t>
            </a:r>
            <a:r>
              <a:rPr lang="fa-IR" sz="3600" dirty="0" smtClean="0">
                <a:cs typeface="B Nazanin" pitchFamily="2" charset="-78"/>
              </a:rPr>
              <a:t>استفاده از این منبع منسوخ شد.</a:t>
            </a:r>
          </a:p>
          <a:p>
            <a:pPr rtl="1" eaLnBrk="1" hangingPunct="1">
              <a:buFont typeface="Wingdings" pitchFamily="2" charset="2"/>
              <a:buNone/>
              <a:defRPr/>
            </a:pPr>
            <a:endParaRPr lang="en-US" sz="3600" dirty="0" smtClean="0">
              <a:cs typeface="B Nazanin" pitchFamily="2" charset="-78"/>
            </a:endParaRP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5251900"/>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9" name="Rectangle 3"/>
          <p:cNvSpPr>
            <a:spLocks noGrp="1" noChangeArrowheads="1"/>
          </p:cNvSpPr>
          <p:nvPr>
            <p:ph type="body" idx="4294967295"/>
          </p:nvPr>
        </p:nvSpPr>
        <p:spPr>
          <a:xfrm>
            <a:off x="0" y="1600200"/>
            <a:ext cx="8229600" cy="4525963"/>
          </a:xfrm>
        </p:spPr>
        <p:txBody>
          <a:bodyPr/>
          <a:lstStyle/>
          <a:p>
            <a:pPr marL="0" indent="0" algn="r" rtl="1" eaLnBrk="1" hangingPunct="1">
              <a:buNone/>
              <a:defRPr/>
            </a:pPr>
            <a:r>
              <a:rPr lang="fa-IR" dirty="0" smtClean="0">
                <a:cs typeface="B Mitra" pitchFamily="2" charset="-78"/>
              </a:rPr>
              <a:t>نمونه ای از یک پیشینه </a:t>
            </a:r>
            <a:r>
              <a:rPr lang="en-US" dirty="0" err="1" smtClean="0">
                <a:cs typeface="B Mitra" pitchFamily="2" charset="-78"/>
              </a:rPr>
              <a:t>MeSH</a:t>
            </a:r>
            <a:r>
              <a:rPr lang="fa-IR" dirty="0" smtClean="0">
                <a:cs typeface="B Mitra" pitchFamily="2" charset="-78"/>
              </a:rPr>
              <a:t> در محیط چاپی</a:t>
            </a:r>
            <a:endParaRPr lang="en-US" dirty="0" smtClean="0">
              <a:cs typeface="B Mitra" pitchFamily="2" charset="-78"/>
            </a:endParaRPr>
          </a:p>
        </p:txBody>
      </p:sp>
      <p:pic>
        <p:nvPicPr>
          <p:cNvPr id="39940" name="Picture 6" descr="Mesh"/>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684213" y="2276475"/>
            <a:ext cx="7488237" cy="4321175"/>
          </a:xfrm>
          <a:noFill/>
          <a:extLst>
            <a:ext uri="{909E8E84-426E-40DD-AFC4-6F175D3DCCD1}">
              <a14:hiddenFill xmlns:a14="http://schemas.microsoft.com/office/drawing/2010/main">
                <a:solidFill>
                  <a:srgbClr val="FFFFFF"/>
                </a:solidFill>
              </a14:hiddenFill>
            </a:ext>
          </a:extLst>
        </p:spPr>
      </p:pic>
      <p:pic>
        <p:nvPicPr>
          <p:cNvPr id="5" name="Picture 2" descr="DANESHga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1461935"/>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Grp="1" noChangeArrowheads="1"/>
          </p:cNvSpPr>
          <p:nvPr>
            <p:ph type="body" idx="1"/>
          </p:nvPr>
        </p:nvSpPr>
        <p:spPr>
          <a:xfrm>
            <a:off x="457200" y="1484784"/>
            <a:ext cx="8229600" cy="4839816"/>
          </a:xfrm>
        </p:spPr>
        <p:txBody>
          <a:bodyPr/>
          <a:lstStyle/>
          <a:p>
            <a:pPr marL="0" indent="0" algn="r" rtl="1" eaLnBrk="1" hangingPunct="1">
              <a:buNone/>
              <a:defRPr/>
            </a:pPr>
            <a:r>
              <a:rPr lang="fa-IR" dirty="0" smtClean="0">
                <a:cs typeface="B Mitra" pitchFamily="2" charset="-78"/>
              </a:rPr>
              <a:t>نمونه ای از یک پیشینه </a:t>
            </a:r>
            <a:r>
              <a:rPr lang="en-US" dirty="0" err="1" smtClean="0">
                <a:cs typeface="B Mitra" pitchFamily="2" charset="-78"/>
              </a:rPr>
              <a:t>MeSH</a:t>
            </a:r>
            <a:r>
              <a:rPr lang="fa-IR" dirty="0" smtClean="0">
                <a:cs typeface="B Mitra" pitchFamily="2" charset="-78"/>
              </a:rPr>
              <a:t> در محیط اینترنت</a:t>
            </a:r>
            <a:endParaRPr lang="en-US" dirty="0" smtClean="0">
              <a:cs typeface="B Mitra" pitchFamily="2" charset="-78"/>
            </a:endParaRPr>
          </a:p>
        </p:txBody>
      </p:sp>
      <p:pic>
        <p:nvPicPr>
          <p:cNvPr id="40964" name="Picture 4" descr="mesh record">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2205038"/>
            <a:ext cx="8785225" cy="465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DANESHga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0416975"/>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5" name="Rectangle 3"/>
          <p:cNvSpPr>
            <a:spLocks noGrp="1" noChangeArrowheads="1"/>
          </p:cNvSpPr>
          <p:nvPr>
            <p:ph type="body" idx="1"/>
          </p:nvPr>
        </p:nvSpPr>
        <p:spPr>
          <a:xfrm>
            <a:off x="468313" y="1052513"/>
            <a:ext cx="8229600" cy="4525962"/>
          </a:xfrm>
        </p:spPr>
        <p:txBody>
          <a:bodyPr/>
          <a:lstStyle/>
          <a:p>
            <a:pPr marL="0" indent="0" algn="r" rtl="1" eaLnBrk="1" hangingPunct="1">
              <a:lnSpc>
                <a:spcPct val="80000"/>
              </a:lnSpc>
              <a:buNone/>
              <a:defRPr/>
            </a:pPr>
            <a:r>
              <a:rPr lang="fa-IR" sz="3200" b="1" dirty="0" smtClean="0">
                <a:cs typeface="B Titr" pitchFamily="2" charset="-78"/>
              </a:rPr>
              <a:t>ارجاعها</a:t>
            </a:r>
          </a:p>
          <a:p>
            <a:pPr marL="990600" lvl="1" indent="-533400" algn="r" rtl="1" eaLnBrk="1" hangingPunct="1">
              <a:lnSpc>
                <a:spcPct val="80000"/>
              </a:lnSpc>
              <a:buFont typeface="Wingdings" pitchFamily="2" charset="2"/>
              <a:buAutoNum type="arabicPeriod"/>
              <a:defRPr/>
            </a:pPr>
            <a:r>
              <a:rPr lang="en-US" sz="2400" dirty="0" smtClean="0">
                <a:cs typeface="B Mitra" pitchFamily="2" charset="-78"/>
              </a:rPr>
              <a:t>See </a:t>
            </a:r>
            <a:r>
              <a:rPr lang="fa-IR" sz="2400" dirty="0" smtClean="0">
                <a:cs typeface="B Mitra" pitchFamily="2" charset="-78"/>
              </a:rPr>
              <a:t> 			 </a:t>
            </a:r>
            <a:r>
              <a:rPr lang="fa-IR" sz="2000" b="1" dirty="0" smtClean="0">
                <a:cs typeface="B Mitra" pitchFamily="2" charset="-78"/>
              </a:rPr>
              <a:t>نگاه کنیده به</a:t>
            </a:r>
            <a:r>
              <a:rPr lang="fa-IR" sz="2400" dirty="0" smtClean="0">
                <a:cs typeface="B Mitra" pitchFamily="2" charset="-78"/>
              </a:rPr>
              <a:t> </a:t>
            </a:r>
          </a:p>
          <a:p>
            <a:pPr marL="1371600" lvl="2" indent="-457200" algn="r" rtl="1" eaLnBrk="1" hangingPunct="1">
              <a:lnSpc>
                <a:spcPct val="80000"/>
              </a:lnSpc>
              <a:buFont typeface="Arial" charset="0"/>
              <a:buBlip>
                <a:blip r:embed="rId3"/>
              </a:buBlip>
              <a:defRPr/>
            </a:pPr>
            <a:r>
              <a:rPr lang="fa-IR" sz="2000" dirty="0" smtClean="0">
                <a:effectLst/>
                <a:cs typeface="B Mitra" pitchFamily="2" charset="-78"/>
              </a:rPr>
              <a:t>تا سال 1975 فقط برای اصطلاحهای مترادف به کار می رفت</a:t>
            </a:r>
          </a:p>
          <a:p>
            <a:pPr marL="1371600" lvl="2" indent="-457200" algn="r" rtl="1" eaLnBrk="1" hangingPunct="1">
              <a:lnSpc>
                <a:spcPct val="80000"/>
              </a:lnSpc>
              <a:buFont typeface="Arial" charset="0"/>
              <a:buBlip>
                <a:blip r:embed="rId3"/>
              </a:buBlip>
              <a:defRPr/>
            </a:pPr>
            <a:r>
              <a:rPr lang="fa-IR" sz="2000" dirty="0" smtClean="0">
                <a:effectLst/>
                <a:cs typeface="B Mitra" pitchFamily="2" charset="-78"/>
              </a:rPr>
              <a:t>از سال 1975 به بعد برای ارجاع از مفهومی به مفهوم نزدیک، شکلهای گوناگون املایی و مخفف ها به کار رفت</a:t>
            </a:r>
          </a:p>
          <a:p>
            <a:pPr marL="1371600" lvl="2" indent="-457200" algn="r" rtl="1" eaLnBrk="1" hangingPunct="1">
              <a:lnSpc>
                <a:spcPct val="80000"/>
              </a:lnSpc>
              <a:buFont typeface="Arial" charset="0"/>
              <a:buBlip>
                <a:blip r:embed="rId3"/>
              </a:buBlip>
              <a:defRPr/>
            </a:pPr>
            <a:r>
              <a:rPr lang="fa-IR" sz="2000" dirty="0" smtClean="0">
                <a:effectLst/>
                <a:cs typeface="B Mitra" pitchFamily="2" charset="-78"/>
              </a:rPr>
              <a:t>علامت ارجاع متقابل آن (</a:t>
            </a:r>
            <a:r>
              <a:rPr lang="en-US" sz="2000" b="1" dirty="0" smtClean="0">
                <a:effectLst/>
                <a:cs typeface="B Mitra" pitchFamily="2" charset="-78"/>
              </a:rPr>
              <a:t>X</a:t>
            </a:r>
            <a:r>
              <a:rPr lang="fa-IR" sz="2000" dirty="0" smtClean="0">
                <a:effectLst/>
                <a:cs typeface="B Mitra" pitchFamily="2" charset="-78"/>
              </a:rPr>
              <a:t>)</a:t>
            </a:r>
          </a:p>
          <a:p>
            <a:pPr marL="1371600" lvl="2" indent="-457200" algn="r" rtl="1" eaLnBrk="1" hangingPunct="1">
              <a:lnSpc>
                <a:spcPct val="80000"/>
              </a:lnSpc>
              <a:buFont typeface="Arial" charset="0"/>
              <a:buBlip>
                <a:blip r:embed="rId3"/>
              </a:buBlip>
              <a:defRPr/>
            </a:pPr>
            <a:r>
              <a:rPr lang="fa-IR" dirty="0" smtClean="0">
                <a:effectLst/>
                <a:cs typeface="B Mitra" pitchFamily="2" charset="-78"/>
              </a:rPr>
              <a:t>مانند </a:t>
            </a:r>
            <a:r>
              <a:rPr lang="fa-IR" sz="1800" dirty="0" smtClean="0">
                <a:effectLst/>
                <a:cs typeface="B Mitra" pitchFamily="2" charset="-78"/>
              </a:rPr>
              <a:t>	</a:t>
            </a:r>
            <a:r>
              <a:rPr lang="en-US" sz="1800" dirty="0" smtClean="0">
                <a:effectLst/>
                <a:cs typeface="B Mitra" pitchFamily="2" charset="-78"/>
              </a:rPr>
              <a:t> Birth control</a:t>
            </a:r>
            <a:r>
              <a:rPr lang="en-US" sz="2000" dirty="0" smtClean="0">
                <a:effectLst/>
                <a:cs typeface="B Mitra" pitchFamily="2" charset="-78"/>
              </a:rPr>
              <a:t>     </a:t>
            </a:r>
            <a:r>
              <a:rPr lang="en-US" sz="2000" b="1" dirty="0" smtClean="0">
                <a:effectLst/>
                <a:cs typeface="B Mitra" pitchFamily="2" charset="-78"/>
              </a:rPr>
              <a:t>See</a:t>
            </a:r>
            <a:r>
              <a:rPr lang="en-US" sz="2000" dirty="0" smtClean="0">
                <a:effectLst/>
                <a:cs typeface="B Mitra" pitchFamily="2" charset="-78"/>
              </a:rPr>
              <a:t>      </a:t>
            </a:r>
            <a:r>
              <a:rPr lang="en-US" sz="1800" dirty="0" smtClean="0">
                <a:effectLst/>
                <a:cs typeface="B Mitra" pitchFamily="2" charset="-78"/>
              </a:rPr>
              <a:t>Family planning                     </a:t>
            </a:r>
            <a:endParaRPr lang="fa-IR" sz="1800" dirty="0" smtClean="0">
              <a:effectLst/>
              <a:cs typeface="B Mitra" pitchFamily="2" charset="-78"/>
            </a:endParaRPr>
          </a:p>
          <a:p>
            <a:pPr marL="990600" lvl="1" indent="-533400" algn="r" rtl="1" eaLnBrk="1" hangingPunct="1">
              <a:lnSpc>
                <a:spcPct val="80000"/>
              </a:lnSpc>
              <a:buFontTx/>
              <a:buAutoNum type="arabicPeriod"/>
              <a:defRPr/>
            </a:pPr>
            <a:r>
              <a:rPr lang="en-US" sz="2400" dirty="0" smtClean="0">
                <a:cs typeface="B Mitra" pitchFamily="2" charset="-78"/>
              </a:rPr>
              <a:t>See related</a:t>
            </a:r>
            <a:r>
              <a:rPr lang="fa-IR" sz="2400" dirty="0" smtClean="0">
                <a:cs typeface="B Mitra" pitchFamily="2" charset="-78"/>
              </a:rPr>
              <a:t> 	</a:t>
            </a:r>
            <a:r>
              <a:rPr lang="fa-IR" sz="2000" b="1" dirty="0" smtClean="0">
                <a:cs typeface="B Mitra" pitchFamily="2" charset="-78"/>
              </a:rPr>
              <a:t>نگاه کنید به اصطلاح وابسته</a:t>
            </a:r>
          </a:p>
          <a:p>
            <a:pPr marL="1371600" lvl="2" indent="-457200" algn="r" rtl="1" eaLnBrk="1" hangingPunct="1">
              <a:lnSpc>
                <a:spcPct val="80000"/>
              </a:lnSpc>
              <a:buFontTx/>
              <a:buBlip>
                <a:blip r:embed="rId4"/>
              </a:buBlip>
              <a:defRPr/>
            </a:pPr>
            <a:r>
              <a:rPr lang="fa-IR" sz="2000" dirty="0" smtClean="0">
                <a:cs typeface="B Mitra" pitchFamily="2" charset="-78"/>
              </a:rPr>
              <a:t>ارجاع از اصطلاحی گزیده به اصطلاح گزیده دیگر که از نظر مفهوم با هم مرتبط هستند (ارجاع به اصطلاح وابسته مفهومی)</a:t>
            </a:r>
            <a:r>
              <a:rPr lang="fa-IR" sz="1800" dirty="0" smtClean="0">
                <a:cs typeface="B Mitra" pitchFamily="2" charset="-78"/>
              </a:rPr>
              <a:t> </a:t>
            </a:r>
          </a:p>
          <a:p>
            <a:pPr marL="1371600" lvl="2" indent="-457200" algn="r" rtl="1" eaLnBrk="1" hangingPunct="1">
              <a:lnSpc>
                <a:spcPct val="80000"/>
              </a:lnSpc>
              <a:buFontTx/>
              <a:buBlip>
                <a:blip r:embed="rId4"/>
              </a:buBlip>
              <a:defRPr/>
            </a:pPr>
            <a:r>
              <a:rPr lang="fa-IR" dirty="0" smtClean="0">
                <a:cs typeface="B Mitra" pitchFamily="2" charset="-78"/>
              </a:rPr>
              <a:t>مانند 	</a:t>
            </a:r>
            <a:r>
              <a:rPr lang="fa-IR" sz="1800" dirty="0" smtClean="0">
                <a:cs typeface="B Mitra" pitchFamily="2" charset="-78"/>
              </a:rPr>
              <a:t>	</a:t>
            </a:r>
            <a:r>
              <a:rPr lang="en-US" sz="1800" dirty="0" smtClean="0">
                <a:cs typeface="B Mitra" pitchFamily="2" charset="-78"/>
              </a:rPr>
              <a:t>Family planning       </a:t>
            </a:r>
            <a:r>
              <a:rPr lang="en-US" sz="1800" b="1" dirty="0" smtClean="0">
                <a:cs typeface="B Mitra" pitchFamily="2" charset="-78"/>
              </a:rPr>
              <a:t>See related</a:t>
            </a:r>
            <a:r>
              <a:rPr lang="en-US" sz="1800" dirty="0" smtClean="0">
                <a:cs typeface="B Mitra" pitchFamily="2" charset="-78"/>
              </a:rPr>
              <a:t>       Contraception</a:t>
            </a:r>
          </a:p>
          <a:p>
            <a:pPr marL="1371600" lvl="2" indent="-457200" algn="r" rtl="1" eaLnBrk="1" hangingPunct="1">
              <a:lnSpc>
                <a:spcPct val="80000"/>
              </a:lnSpc>
              <a:buFontTx/>
              <a:buBlip>
                <a:blip r:embed="rId4"/>
              </a:buBlip>
              <a:defRPr/>
            </a:pPr>
            <a:r>
              <a:rPr lang="fa-IR" dirty="0" smtClean="0">
                <a:cs typeface="B Mitra" pitchFamily="2" charset="-78"/>
              </a:rPr>
              <a:t>علامت ارجاع متقابل (</a:t>
            </a:r>
            <a:r>
              <a:rPr lang="en-US" b="1" dirty="0" smtClean="0">
                <a:cs typeface="B Mitra" pitchFamily="2" charset="-78"/>
              </a:rPr>
              <a:t>XR</a:t>
            </a:r>
            <a:r>
              <a:rPr lang="fa-IR" sz="1800" dirty="0" smtClean="0">
                <a:cs typeface="B Mitra" pitchFamily="2" charset="-78"/>
              </a:rPr>
              <a:t>)</a:t>
            </a:r>
            <a:endParaRPr lang="fa-IR" sz="2000" dirty="0" smtClean="0">
              <a:cs typeface="B Mitra" pitchFamily="2" charset="-78"/>
            </a:endParaRPr>
          </a:p>
        </p:txBody>
      </p:sp>
      <p:pic>
        <p:nvPicPr>
          <p:cNvPr id="4" name="Picture 2" descr="DANESHga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9200402"/>
      </p:ext>
    </p:extLst>
  </p:cSld>
  <p:clrMapOvr>
    <a:masterClrMapping/>
  </p:clrMapOvr>
  <p:transition spd="med">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animEffect transition="in" filter="fade">
                                      <p:cBhvr>
                                        <p:cTn id="7" dur="1000">
                                          <p:stCondLst>
                                            <p:cond delay="0"/>
                                          </p:stCondLst>
                                        </p:cTn>
                                        <p:tgtEl>
                                          <p:spTgt spid="15155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1555">
                                            <p:txEl>
                                              <p:pRg st="1" end="1"/>
                                            </p:txEl>
                                          </p:spTgt>
                                        </p:tgtEl>
                                        <p:attrNameLst>
                                          <p:attrName>style.visibility</p:attrName>
                                        </p:attrNameLst>
                                      </p:cBhvr>
                                      <p:to>
                                        <p:strVal val="visible"/>
                                      </p:to>
                                    </p:set>
                                    <p:animEffect transition="in" filter="fade">
                                      <p:cBhvr>
                                        <p:cTn id="10" dur="1000">
                                          <p:stCondLst>
                                            <p:cond delay="0"/>
                                          </p:stCondLst>
                                        </p:cTn>
                                        <p:tgtEl>
                                          <p:spTgt spid="15155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1555">
                                            <p:txEl>
                                              <p:pRg st="2" end="2"/>
                                            </p:txEl>
                                          </p:spTgt>
                                        </p:tgtEl>
                                        <p:attrNameLst>
                                          <p:attrName>style.visibility</p:attrName>
                                        </p:attrNameLst>
                                      </p:cBhvr>
                                      <p:to>
                                        <p:strVal val="visible"/>
                                      </p:to>
                                    </p:set>
                                    <p:animEffect transition="in" filter="fade">
                                      <p:cBhvr>
                                        <p:cTn id="13" dur="1000">
                                          <p:stCondLst>
                                            <p:cond delay="0"/>
                                          </p:stCondLst>
                                        </p:cTn>
                                        <p:tgtEl>
                                          <p:spTgt spid="15155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1555">
                                            <p:txEl>
                                              <p:pRg st="3" end="3"/>
                                            </p:txEl>
                                          </p:spTgt>
                                        </p:tgtEl>
                                        <p:attrNameLst>
                                          <p:attrName>style.visibility</p:attrName>
                                        </p:attrNameLst>
                                      </p:cBhvr>
                                      <p:to>
                                        <p:strVal val="visible"/>
                                      </p:to>
                                    </p:set>
                                    <p:animEffect transition="in" filter="fade">
                                      <p:cBhvr>
                                        <p:cTn id="16" dur="1000">
                                          <p:stCondLst>
                                            <p:cond delay="0"/>
                                          </p:stCondLst>
                                        </p:cTn>
                                        <p:tgtEl>
                                          <p:spTgt spid="15155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1555">
                                            <p:txEl>
                                              <p:pRg st="4" end="4"/>
                                            </p:txEl>
                                          </p:spTgt>
                                        </p:tgtEl>
                                        <p:attrNameLst>
                                          <p:attrName>style.visibility</p:attrName>
                                        </p:attrNameLst>
                                      </p:cBhvr>
                                      <p:to>
                                        <p:strVal val="visible"/>
                                      </p:to>
                                    </p:set>
                                    <p:animEffect transition="in" filter="fade">
                                      <p:cBhvr>
                                        <p:cTn id="19" dur="1000">
                                          <p:stCondLst>
                                            <p:cond delay="0"/>
                                          </p:stCondLst>
                                        </p:cTn>
                                        <p:tgtEl>
                                          <p:spTgt spid="15155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1555">
                                            <p:txEl>
                                              <p:pRg st="5" end="5"/>
                                            </p:txEl>
                                          </p:spTgt>
                                        </p:tgtEl>
                                        <p:attrNameLst>
                                          <p:attrName>style.visibility</p:attrName>
                                        </p:attrNameLst>
                                      </p:cBhvr>
                                      <p:to>
                                        <p:strVal val="visible"/>
                                      </p:to>
                                    </p:set>
                                    <p:animEffect transition="in" filter="fade">
                                      <p:cBhvr>
                                        <p:cTn id="22" dur="1000">
                                          <p:stCondLst>
                                            <p:cond delay="0"/>
                                          </p:stCondLst>
                                        </p:cTn>
                                        <p:tgtEl>
                                          <p:spTgt spid="151555">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1555">
                                            <p:txEl>
                                              <p:pRg st="6" end="6"/>
                                            </p:txEl>
                                          </p:spTgt>
                                        </p:tgtEl>
                                        <p:attrNameLst>
                                          <p:attrName>style.visibility</p:attrName>
                                        </p:attrNameLst>
                                      </p:cBhvr>
                                      <p:to>
                                        <p:strVal val="visible"/>
                                      </p:to>
                                    </p:set>
                                    <p:animEffect transition="in" filter="fade">
                                      <p:cBhvr>
                                        <p:cTn id="25" dur="1000">
                                          <p:stCondLst>
                                            <p:cond delay="0"/>
                                          </p:stCondLst>
                                        </p:cTn>
                                        <p:tgtEl>
                                          <p:spTgt spid="151555">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1555">
                                            <p:txEl>
                                              <p:pRg st="7" end="7"/>
                                            </p:txEl>
                                          </p:spTgt>
                                        </p:tgtEl>
                                        <p:attrNameLst>
                                          <p:attrName>style.visibility</p:attrName>
                                        </p:attrNameLst>
                                      </p:cBhvr>
                                      <p:to>
                                        <p:strVal val="visible"/>
                                      </p:to>
                                    </p:set>
                                    <p:animEffect transition="in" filter="fade">
                                      <p:cBhvr>
                                        <p:cTn id="28" dur="1000">
                                          <p:stCondLst>
                                            <p:cond delay="0"/>
                                          </p:stCondLst>
                                        </p:cTn>
                                        <p:tgtEl>
                                          <p:spTgt spid="151555">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1555">
                                            <p:txEl>
                                              <p:pRg st="8" end="8"/>
                                            </p:txEl>
                                          </p:spTgt>
                                        </p:tgtEl>
                                        <p:attrNameLst>
                                          <p:attrName>style.visibility</p:attrName>
                                        </p:attrNameLst>
                                      </p:cBhvr>
                                      <p:to>
                                        <p:strVal val="visible"/>
                                      </p:to>
                                    </p:set>
                                    <p:animEffect transition="in" filter="fade">
                                      <p:cBhvr>
                                        <p:cTn id="31" dur="1000">
                                          <p:stCondLst>
                                            <p:cond delay="0"/>
                                          </p:stCondLst>
                                        </p:cTn>
                                        <p:tgtEl>
                                          <p:spTgt spid="151555">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1555">
                                            <p:txEl>
                                              <p:pRg st="9" end="9"/>
                                            </p:txEl>
                                          </p:spTgt>
                                        </p:tgtEl>
                                        <p:attrNameLst>
                                          <p:attrName>style.visibility</p:attrName>
                                        </p:attrNameLst>
                                      </p:cBhvr>
                                      <p:to>
                                        <p:strVal val="visible"/>
                                      </p:to>
                                    </p:set>
                                    <p:animEffect transition="in" filter="fade">
                                      <p:cBhvr>
                                        <p:cTn id="34" dur="1000">
                                          <p:stCondLst>
                                            <p:cond delay="0"/>
                                          </p:stCondLst>
                                        </p:cTn>
                                        <p:tgtEl>
                                          <p:spTgt spid="15155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9" name="Rectangle 3"/>
          <p:cNvSpPr>
            <a:spLocks noGrp="1" noChangeArrowheads="1"/>
          </p:cNvSpPr>
          <p:nvPr>
            <p:ph type="body" idx="1"/>
          </p:nvPr>
        </p:nvSpPr>
        <p:spPr>
          <a:xfrm>
            <a:off x="468313" y="1052513"/>
            <a:ext cx="8229600" cy="4525962"/>
          </a:xfrm>
        </p:spPr>
        <p:txBody>
          <a:bodyPr/>
          <a:lstStyle/>
          <a:p>
            <a:pPr marL="0" indent="0" algn="r" rtl="1" eaLnBrk="1" hangingPunct="1">
              <a:buNone/>
              <a:defRPr/>
            </a:pPr>
            <a:r>
              <a:rPr lang="fa-IR" sz="3200" b="1" dirty="0" smtClean="0">
                <a:cs typeface="B Titr" pitchFamily="2" charset="-78"/>
              </a:rPr>
              <a:t>ارجاعها</a:t>
            </a:r>
            <a:r>
              <a:rPr lang="fa-IR" b="1" dirty="0" smtClean="0">
                <a:cs typeface="B Mitra" pitchFamily="2" charset="-78"/>
              </a:rPr>
              <a:t> </a:t>
            </a:r>
            <a:r>
              <a:rPr lang="fa-IR" sz="3200" dirty="0" smtClean="0">
                <a:cs typeface="B Titr" pitchFamily="2" charset="-78"/>
              </a:rPr>
              <a:t>(ادامه...)</a:t>
            </a:r>
          </a:p>
          <a:p>
            <a:pPr marL="990600" lvl="1" indent="-533400" algn="r" rtl="1" eaLnBrk="1" hangingPunct="1">
              <a:buFont typeface="Wingdings" pitchFamily="2" charset="2"/>
              <a:buAutoNum type="arabicPeriod" startAt="3"/>
              <a:defRPr/>
            </a:pPr>
            <a:r>
              <a:rPr lang="en-US" dirty="0" smtClean="0">
                <a:cs typeface="B Mitra" pitchFamily="2" charset="-78"/>
              </a:rPr>
              <a:t>Consider also</a:t>
            </a:r>
            <a:r>
              <a:rPr lang="fa-IR" dirty="0" smtClean="0">
                <a:cs typeface="B Mitra" pitchFamily="2" charset="-78"/>
              </a:rPr>
              <a:t> 		</a:t>
            </a:r>
            <a:r>
              <a:rPr lang="fa-IR" b="1" dirty="0" smtClean="0">
                <a:cs typeface="B Mitra" pitchFamily="2" charset="-78"/>
              </a:rPr>
              <a:t>نیز نگاه کنید به</a:t>
            </a:r>
            <a:endParaRPr lang="en-US" b="1" dirty="0" smtClean="0">
              <a:cs typeface="B Mitra" pitchFamily="2" charset="-78"/>
            </a:endParaRPr>
          </a:p>
          <a:p>
            <a:pPr marL="1371600" lvl="2" indent="-457200" algn="r" rtl="1" eaLnBrk="1" hangingPunct="1">
              <a:buFont typeface="Wingdings" pitchFamily="2" charset="2"/>
              <a:buBlip>
                <a:blip r:embed="rId3"/>
              </a:buBlip>
              <a:defRPr/>
            </a:pPr>
            <a:r>
              <a:rPr lang="fa-IR" dirty="0" smtClean="0">
                <a:cs typeface="B Mitra" pitchFamily="2" charset="-78"/>
              </a:rPr>
              <a:t>ارجاع به اصطلاحات هم ریشه است</a:t>
            </a:r>
            <a:endParaRPr lang="en-US" dirty="0" smtClean="0">
              <a:cs typeface="B Mitra" pitchFamily="2" charset="-78"/>
            </a:endParaRPr>
          </a:p>
          <a:p>
            <a:pPr marL="1371600" lvl="2" indent="-457200" algn="r" rtl="1" eaLnBrk="1" hangingPunct="1">
              <a:buFont typeface="Wingdings" pitchFamily="2" charset="2"/>
              <a:buBlip>
                <a:blip r:embed="rId3"/>
              </a:buBlip>
              <a:defRPr/>
            </a:pPr>
            <a:r>
              <a:rPr lang="fa-IR" dirty="0" smtClean="0">
                <a:cs typeface="B Mitra" pitchFamily="2" charset="-78"/>
              </a:rPr>
              <a:t>در حقیقت ارجاع به اصطلاحی وابسته از نظر زبان شناختی است </a:t>
            </a:r>
            <a:endParaRPr lang="en-US" dirty="0" smtClean="0">
              <a:cs typeface="B Mitra" pitchFamily="2" charset="-78"/>
            </a:endParaRPr>
          </a:p>
          <a:p>
            <a:pPr marL="1371600" lvl="2" indent="-457200" algn="r" rtl="1" eaLnBrk="1" hangingPunct="1">
              <a:buFont typeface="Wingdings" pitchFamily="2" charset="2"/>
              <a:buBlip>
                <a:blip r:embed="rId3"/>
              </a:buBlip>
              <a:defRPr/>
            </a:pPr>
            <a:r>
              <a:rPr lang="fa-IR" dirty="0" smtClean="0">
                <a:cs typeface="B Mitra" pitchFamily="2" charset="-78"/>
              </a:rPr>
              <a:t>این ارجاع از سال 1991 رواج پیدا کرده است</a:t>
            </a:r>
            <a:endParaRPr lang="en-US" dirty="0" smtClean="0">
              <a:cs typeface="B Mitra" pitchFamily="2" charset="-78"/>
            </a:endParaRPr>
          </a:p>
          <a:p>
            <a:pPr marL="1371600" lvl="2" indent="-457200" algn="r" rtl="1" eaLnBrk="1" hangingPunct="1">
              <a:buFont typeface="Wingdings" pitchFamily="2" charset="2"/>
              <a:buBlip>
                <a:blip r:embed="rId3"/>
              </a:buBlip>
              <a:defRPr/>
            </a:pPr>
            <a:r>
              <a:rPr lang="fa-IR" dirty="0" smtClean="0">
                <a:cs typeface="B Mitra" pitchFamily="2" charset="-78"/>
              </a:rPr>
              <a:t>مانند  </a:t>
            </a:r>
            <a:r>
              <a:rPr lang="fa-IR" sz="1800" dirty="0" smtClean="0">
                <a:cs typeface="B Mitra" pitchFamily="2" charset="-78"/>
              </a:rPr>
              <a:t>       </a:t>
            </a:r>
            <a:r>
              <a:rPr lang="en-US" sz="1800" dirty="0" smtClean="0">
                <a:cs typeface="B Mitra" pitchFamily="2" charset="-78"/>
              </a:rPr>
              <a:t>Heart      </a:t>
            </a:r>
            <a:r>
              <a:rPr lang="en-US" sz="1800" b="1" dirty="0" smtClean="0">
                <a:cs typeface="B Mitra" pitchFamily="2" charset="-78"/>
              </a:rPr>
              <a:t>Consider also terms at</a:t>
            </a:r>
            <a:r>
              <a:rPr lang="en-US" sz="1800" dirty="0" smtClean="0">
                <a:cs typeface="B Mitra" pitchFamily="2" charset="-78"/>
              </a:rPr>
              <a:t>       </a:t>
            </a:r>
            <a:r>
              <a:rPr lang="en-US" sz="1800" dirty="0" err="1" smtClean="0">
                <a:cs typeface="B Mitra" pitchFamily="2" charset="-78"/>
              </a:rPr>
              <a:t>Cardi</a:t>
            </a:r>
            <a:r>
              <a:rPr lang="en-US" sz="1800" dirty="0" smtClean="0">
                <a:cs typeface="B Mitra" pitchFamily="2" charset="-78"/>
              </a:rPr>
              <a:t> &amp; </a:t>
            </a:r>
            <a:r>
              <a:rPr lang="en-US" sz="1800" dirty="0" err="1" smtClean="0">
                <a:cs typeface="B Mitra" pitchFamily="2" charset="-78"/>
              </a:rPr>
              <a:t>Myocardi</a:t>
            </a:r>
            <a:r>
              <a:rPr lang="en-US" sz="1800" dirty="0" smtClean="0">
                <a:cs typeface="B Mitra" pitchFamily="2" charset="-78"/>
              </a:rPr>
              <a:t>	</a:t>
            </a:r>
            <a:endParaRPr lang="fa-IR" dirty="0" smtClean="0">
              <a:cs typeface="B Mitra" pitchFamily="2" charset="-78"/>
            </a:endParaRPr>
          </a:p>
        </p:txBody>
      </p:sp>
      <p:pic>
        <p:nvPicPr>
          <p:cNvPr id="4" name="Picture 2" descr="DANESHga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488922"/>
      </p:ext>
    </p:extLst>
  </p:cSld>
  <p:clrMapOvr>
    <a:masterClrMapping/>
  </p:clrMapOvr>
  <p:transition spd="med">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animEffect transition="in" filter="slide(fromBottom)">
                                      <p:cBhvr>
                                        <p:cTn id="7" dur="500">
                                          <p:stCondLst>
                                            <p:cond delay="0"/>
                                          </p:stCondLst>
                                        </p:cTn>
                                        <p:tgtEl>
                                          <p:spTgt spid="152579">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52579">
                                            <p:txEl>
                                              <p:pRg st="1" end="1"/>
                                            </p:txEl>
                                          </p:spTgt>
                                        </p:tgtEl>
                                        <p:attrNameLst>
                                          <p:attrName>style.visibility</p:attrName>
                                        </p:attrNameLst>
                                      </p:cBhvr>
                                      <p:to>
                                        <p:strVal val="visible"/>
                                      </p:to>
                                    </p:set>
                                    <p:animEffect transition="in" filter="slide(fromBottom)">
                                      <p:cBhvr>
                                        <p:cTn id="10" dur="500">
                                          <p:stCondLst>
                                            <p:cond delay="0"/>
                                          </p:stCondLst>
                                        </p:cTn>
                                        <p:tgtEl>
                                          <p:spTgt spid="152579">
                                            <p:txEl>
                                              <p:pRg st="1" end="1"/>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152579">
                                            <p:txEl>
                                              <p:pRg st="2" end="2"/>
                                            </p:txEl>
                                          </p:spTgt>
                                        </p:tgtEl>
                                        <p:attrNameLst>
                                          <p:attrName>style.visibility</p:attrName>
                                        </p:attrNameLst>
                                      </p:cBhvr>
                                      <p:to>
                                        <p:strVal val="visible"/>
                                      </p:to>
                                    </p:set>
                                    <p:animEffect transition="in" filter="slide(fromBottom)">
                                      <p:cBhvr>
                                        <p:cTn id="13" dur="500">
                                          <p:stCondLst>
                                            <p:cond delay="0"/>
                                          </p:stCondLst>
                                        </p:cTn>
                                        <p:tgtEl>
                                          <p:spTgt spid="152579">
                                            <p:txEl>
                                              <p:pRg st="2" end="2"/>
                                            </p:txEl>
                                          </p:spTgt>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152579">
                                            <p:txEl>
                                              <p:pRg st="3" end="3"/>
                                            </p:txEl>
                                          </p:spTgt>
                                        </p:tgtEl>
                                        <p:attrNameLst>
                                          <p:attrName>style.visibility</p:attrName>
                                        </p:attrNameLst>
                                      </p:cBhvr>
                                      <p:to>
                                        <p:strVal val="visible"/>
                                      </p:to>
                                    </p:set>
                                    <p:animEffect transition="in" filter="slide(fromBottom)">
                                      <p:cBhvr>
                                        <p:cTn id="16" dur="500">
                                          <p:stCondLst>
                                            <p:cond delay="0"/>
                                          </p:stCondLst>
                                        </p:cTn>
                                        <p:tgtEl>
                                          <p:spTgt spid="152579">
                                            <p:txEl>
                                              <p:pRg st="3" end="3"/>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52579">
                                            <p:txEl>
                                              <p:pRg st="4" end="4"/>
                                            </p:txEl>
                                          </p:spTgt>
                                        </p:tgtEl>
                                        <p:attrNameLst>
                                          <p:attrName>style.visibility</p:attrName>
                                        </p:attrNameLst>
                                      </p:cBhvr>
                                      <p:to>
                                        <p:strVal val="visible"/>
                                      </p:to>
                                    </p:set>
                                    <p:animEffect transition="in" filter="slide(fromBottom)">
                                      <p:cBhvr>
                                        <p:cTn id="19" dur="500">
                                          <p:stCondLst>
                                            <p:cond delay="0"/>
                                          </p:stCondLst>
                                        </p:cTn>
                                        <p:tgtEl>
                                          <p:spTgt spid="152579">
                                            <p:txEl>
                                              <p:pRg st="4" end="4"/>
                                            </p:txEl>
                                          </p:spTgt>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152579">
                                            <p:txEl>
                                              <p:pRg st="5" end="5"/>
                                            </p:txEl>
                                          </p:spTgt>
                                        </p:tgtEl>
                                        <p:attrNameLst>
                                          <p:attrName>style.visibility</p:attrName>
                                        </p:attrNameLst>
                                      </p:cBhvr>
                                      <p:to>
                                        <p:strVal val="visible"/>
                                      </p:to>
                                    </p:set>
                                    <p:animEffect transition="in" filter="slide(fromBottom)">
                                      <p:cBhvr>
                                        <p:cTn id="22" dur="500">
                                          <p:stCondLst>
                                            <p:cond delay="0"/>
                                          </p:stCondLst>
                                        </p:cTn>
                                        <p:tgtEl>
                                          <p:spTgt spid="152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9" name="Rectangle 3"/>
          <p:cNvSpPr>
            <a:spLocks noGrp="1" noChangeArrowheads="1"/>
          </p:cNvSpPr>
          <p:nvPr>
            <p:ph type="body" idx="1"/>
          </p:nvPr>
        </p:nvSpPr>
        <p:spPr>
          <a:xfrm>
            <a:off x="468313" y="1052513"/>
            <a:ext cx="8229600" cy="4525962"/>
          </a:xfrm>
        </p:spPr>
        <p:txBody>
          <a:bodyPr/>
          <a:lstStyle/>
          <a:p>
            <a:pPr marL="0" indent="0" algn="r" rtl="1" eaLnBrk="1" hangingPunct="1">
              <a:buNone/>
              <a:defRPr/>
            </a:pPr>
            <a:r>
              <a:rPr lang="fa-IR" sz="3200" b="1" dirty="0" smtClean="0">
                <a:cs typeface="B Titr" pitchFamily="2" charset="-78"/>
              </a:rPr>
              <a:t>ارجاعها </a:t>
            </a:r>
            <a:r>
              <a:rPr lang="fa-IR" sz="3200" dirty="0" smtClean="0">
                <a:cs typeface="B Titr" pitchFamily="2" charset="-78"/>
              </a:rPr>
              <a:t>(ادامه...)</a:t>
            </a:r>
          </a:p>
          <a:p>
            <a:pPr marL="990600" lvl="1" indent="-533400" algn="r" rtl="1" eaLnBrk="1" hangingPunct="1">
              <a:buFont typeface="Wingdings" pitchFamily="2" charset="2"/>
              <a:buAutoNum type="arabicPeriod" startAt="3"/>
              <a:defRPr/>
            </a:pPr>
            <a:r>
              <a:rPr lang="en-US" dirty="0" smtClean="0">
                <a:cs typeface="B Mitra" pitchFamily="2" charset="-78"/>
              </a:rPr>
              <a:t>Consider also</a:t>
            </a:r>
            <a:r>
              <a:rPr lang="fa-IR" dirty="0" smtClean="0">
                <a:cs typeface="B Mitra" pitchFamily="2" charset="-78"/>
              </a:rPr>
              <a:t> 		</a:t>
            </a:r>
            <a:r>
              <a:rPr lang="fa-IR" b="1" dirty="0" smtClean="0">
                <a:cs typeface="B Mitra" pitchFamily="2" charset="-78"/>
              </a:rPr>
              <a:t>نیز نگاه کنید به</a:t>
            </a:r>
            <a:endParaRPr lang="en-US" b="1" dirty="0" smtClean="0">
              <a:cs typeface="B Mitra" pitchFamily="2" charset="-78"/>
            </a:endParaRPr>
          </a:p>
          <a:p>
            <a:pPr marL="1371600" lvl="2" indent="-457200" algn="r" rtl="1" eaLnBrk="1" hangingPunct="1">
              <a:buFont typeface="Wingdings" pitchFamily="2" charset="2"/>
              <a:buBlip>
                <a:blip r:embed="rId3"/>
              </a:buBlip>
              <a:defRPr/>
            </a:pPr>
            <a:r>
              <a:rPr lang="fa-IR" dirty="0" smtClean="0">
                <a:cs typeface="B Mitra" pitchFamily="2" charset="-78"/>
              </a:rPr>
              <a:t>ارجاع به اصطلاحات هم ریشه است</a:t>
            </a:r>
            <a:endParaRPr lang="en-US" dirty="0" smtClean="0">
              <a:cs typeface="B Mitra" pitchFamily="2" charset="-78"/>
            </a:endParaRPr>
          </a:p>
          <a:p>
            <a:pPr marL="1371600" lvl="2" indent="-457200" algn="r" rtl="1" eaLnBrk="1" hangingPunct="1">
              <a:buFont typeface="Wingdings" pitchFamily="2" charset="2"/>
              <a:buBlip>
                <a:blip r:embed="rId3"/>
              </a:buBlip>
              <a:defRPr/>
            </a:pPr>
            <a:r>
              <a:rPr lang="fa-IR" dirty="0" smtClean="0">
                <a:cs typeface="B Mitra" pitchFamily="2" charset="-78"/>
              </a:rPr>
              <a:t>در حقیقت ارجاع به اصطلاحی وابسته از نظر زبان شناختی است </a:t>
            </a:r>
            <a:endParaRPr lang="en-US" dirty="0" smtClean="0">
              <a:cs typeface="B Mitra" pitchFamily="2" charset="-78"/>
            </a:endParaRPr>
          </a:p>
          <a:p>
            <a:pPr marL="1371600" lvl="2" indent="-457200" algn="r" rtl="1" eaLnBrk="1" hangingPunct="1">
              <a:buFont typeface="Wingdings" pitchFamily="2" charset="2"/>
              <a:buBlip>
                <a:blip r:embed="rId3"/>
              </a:buBlip>
              <a:defRPr/>
            </a:pPr>
            <a:r>
              <a:rPr lang="fa-IR" dirty="0" smtClean="0">
                <a:cs typeface="B Mitra" pitchFamily="2" charset="-78"/>
              </a:rPr>
              <a:t>این ارجاع از سال 1991 رواج پیدا کرده است</a:t>
            </a:r>
            <a:endParaRPr lang="en-US" dirty="0" smtClean="0">
              <a:cs typeface="B Mitra" pitchFamily="2" charset="-78"/>
            </a:endParaRPr>
          </a:p>
          <a:p>
            <a:pPr marL="1371600" lvl="2" indent="-457200" algn="r" rtl="1" eaLnBrk="1" hangingPunct="1">
              <a:buFont typeface="Wingdings" pitchFamily="2" charset="2"/>
              <a:buBlip>
                <a:blip r:embed="rId3"/>
              </a:buBlip>
              <a:defRPr/>
            </a:pPr>
            <a:r>
              <a:rPr lang="fa-IR" dirty="0" smtClean="0">
                <a:cs typeface="B Mitra" pitchFamily="2" charset="-78"/>
              </a:rPr>
              <a:t>مانند  </a:t>
            </a:r>
            <a:r>
              <a:rPr lang="fa-IR" sz="1800" dirty="0" smtClean="0">
                <a:cs typeface="B Mitra" pitchFamily="2" charset="-78"/>
              </a:rPr>
              <a:t>       </a:t>
            </a:r>
            <a:r>
              <a:rPr lang="en-US" sz="1800" dirty="0" smtClean="0">
                <a:cs typeface="B Mitra" pitchFamily="2" charset="-78"/>
              </a:rPr>
              <a:t>Heart      </a:t>
            </a:r>
            <a:r>
              <a:rPr lang="en-US" sz="1800" b="1" dirty="0" smtClean="0">
                <a:cs typeface="B Mitra" pitchFamily="2" charset="-78"/>
              </a:rPr>
              <a:t>Consider also terms at</a:t>
            </a:r>
            <a:r>
              <a:rPr lang="en-US" sz="1800" dirty="0" smtClean="0">
                <a:cs typeface="B Mitra" pitchFamily="2" charset="-78"/>
              </a:rPr>
              <a:t>       </a:t>
            </a:r>
            <a:r>
              <a:rPr lang="en-US" sz="1800" dirty="0" err="1" smtClean="0">
                <a:cs typeface="B Mitra" pitchFamily="2" charset="-78"/>
              </a:rPr>
              <a:t>Cardi</a:t>
            </a:r>
            <a:r>
              <a:rPr lang="en-US" sz="1800" dirty="0" smtClean="0">
                <a:cs typeface="B Mitra" pitchFamily="2" charset="-78"/>
              </a:rPr>
              <a:t> &amp; </a:t>
            </a:r>
            <a:r>
              <a:rPr lang="en-US" sz="1800" dirty="0" err="1" smtClean="0">
                <a:cs typeface="B Mitra" pitchFamily="2" charset="-78"/>
              </a:rPr>
              <a:t>Myocardi</a:t>
            </a:r>
            <a:r>
              <a:rPr lang="en-US" sz="1800" dirty="0" smtClean="0">
                <a:cs typeface="B Mitra" pitchFamily="2" charset="-78"/>
              </a:rPr>
              <a:t>	</a:t>
            </a:r>
            <a:endParaRPr lang="fa-IR" dirty="0" smtClean="0">
              <a:cs typeface="B Mitra" pitchFamily="2" charset="-78"/>
            </a:endParaRPr>
          </a:p>
        </p:txBody>
      </p:sp>
      <p:pic>
        <p:nvPicPr>
          <p:cNvPr id="4" name="Picture 2" descr="DANESHga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9168850"/>
      </p:ext>
    </p:extLst>
  </p:cSld>
  <p:clrMapOvr>
    <a:masterClrMapping/>
  </p:clrMapOvr>
  <p:transition spd="med">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animEffect transition="in" filter="slide(fromBottom)">
                                      <p:cBhvr>
                                        <p:cTn id="7" dur="500">
                                          <p:stCondLst>
                                            <p:cond delay="0"/>
                                          </p:stCondLst>
                                        </p:cTn>
                                        <p:tgtEl>
                                          <p:spTgt spid="152579">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52579">
                                            <p:txEl>
                                              <p:pRg st="1" end="1"/>
                                            </p:txEl>
                                          </p:spTgt>
                                        </p:tgtEl>
                                        <p:attrNameLst>
                                          <p:attrName>style.visibility</p:attrName>
                                        </p:attrNameLst>
                                      </p:cBhvr>
                                      <p:to>
                                        <p:strVal val="visible"/>
                                      </p:to>
                                    </p:set>
                                    <p:animEffect transition="in" filter="slide(fromBottom)">
                                      <p:cBhvr>
                                        <p:cTn id="10" dur="500">
                                          <p:stCondLst>
                                            <p:cond delay="0"/>
                                          </p:stCondLst>
                                        </p:cTn>
                                        <p:tgtEl>
                                          <p:spTgt spid="152579">
                                            <p:txEl>
                                              <p:pRg st="1" end="1"/>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152579">
                                            <p:txEl>
                                              <p:pRg st="2" end="2"/>
                                            </p:txEl>
                                          </p:spTgt>
                                        </p:tgtEl>
                                        <p:attrNameLst>
                                          <p:attrName>style.visibility</p:attrName>
                                        </p:attrNameLst>
                                      </p:cBhvr>
                                      <p:to>
                                        <p:strVal val="visible"/>
                                      </p:to>
                                    </p:set>
                                    <p:animEffect transition="in" filter="slide(fromBottom)">
                                      <p:cBhvr>
                                        <p:cTn id="13" dur="500">
                                          <p:stCondLst>
                                            <p:cond delay="0"/>
                                          </p:stCondLst>
                                        </p:cTn>
                                        <p:tgtEl>
                                          <p:spTgt spid="152579">
                                            <p:txEl>
                                              <p:pRg st="2" end="2"/>
                                            </p:txEl>
                                          </p:spTgt>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152579">
                                            <p:txEl>
                                              <p:pRg st="3" end="3"/>
                                            </p:txEl>
                                          </p:spTgt>
                                        </p:tgtEl>
                                        <p:attrNameLst>
                                          <p:attrName>style.visibility</p:attrName>
                                        </p:attrNameLst>
                                      </p:cBhvr>
                                      <p:to>
                                        <p:strVal val="visible"/>
                                      </p:to>
                                    </p:set>
                                    <p:animEffect transition="in" filter="slide(fromBottom)">
                                      <p:cBhvr>
                                        <p:cTn id="16" dur="500">
                                          <p:stCondLst>
                                            <p:cond delay="0"/>
                                          </p:stCondLst>
                                        </p:cTn>
                                        <p:tgtEl>
                                          <p:spTgt spid="152579">
                                            <p:txEl>
                                              <p:pRg st="3" end="3"/>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52579">
                                            <p:txEl>
                                              <p:pRg st="4" end="4"/>
                                            </p:txEl>
                                          </p:spTgt>
                                        </p:tgtEl>
                                        <p:attrNameLst>
                                          <p:attrName>style.visibility</p:attrName>
                                        </p:attrNameLst>
                                      </p:cBhvr>
                                      <p:to>
                                        <p:strVal val="visible"/>
                                      </p:to>
                                    </p:set>
                                    <p:animEffect transition="in" filter="slide(fromBottom)">
                                      <p:cBhvr>
                                        <p:cTn id="19" dur="500">
                                          <p:stCondLst>
                                            <p:cond delay="0"/>
                                          </p:stCondLst>
                                        </p:cTn>
                                        <p:tgtEl>
                                          <p:spTgt spid="152579">
                                            <p:txEl>
                                              <p:pRg st="4" end="4"/>
                                            </p:txEl>
                                          </p:spTgt>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152579">
                                            <p:txEl>
                                              <p:pRg st="5" end="5"/>
                                            </p:txEl>
                                          </p:spTgt>
                                        </p:tgtEl>
                                        <p:attrNameLst>
                                          <p:attrName>style.visibility</p:attrName>
                                        </p:attrNameLst>
                                      </p:cBhvr>
                                      <p:to>
                                        <p:strVal val="visible"/>
                                      </p:to>
                                    </p:set>
                                    <p:animEffect transition="in" filter="slide(fromBottom)">
                                      <p:cBhvr>
                                        <p:cTn id="22" dur="500">
                                          <p:stCondLst>
                                            <p:cond delay="0"/>
                                          </p:stCondLst>
                                        </p:cTn>
                                        <p:tgtEl>
                                          <p:spTgt spid="152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3" name="Rectangle 3"/>
          <p:cNvSpPr>
            <a:spLocks noGrp="1" noChangeArrowheads="1"/>
          </p:cNvSpPr>
          <p:nvPr>
            <p:ph type="body" idx="1"/>
          </p:nvPr>
        </p:nvSpPr>
        <p:spPr>
          <a:xfrm>
            <a:off x="468313" y="1052513"/>
            <a:ext cx="8229600" cy="4525962"/>
          </a:xfrm>
        </p:spPr>
        <p:txBody>
          <a:bodyPr/>
          <a:lstStyle/>
          <a:p>
            <a:pPr marL="0" indent="0" algn="r" rtl="1" eaLnBrk="1" hangingPunct="1">
              <a:buNone/>
              <a:defRPr/>
            </a:pPr>
            <a:r>
              <a:rPr lang="fa-IR" sz="3200" b="1" dirty="0" smtClean="0">
                <a:cs typeface="B Titr" pitchFamily="2" charset="-78"/>
              </a:rPr>
              <a:t>ارجاعها </a:t>
            </a:r>
            <a:r>
              <a:rPr lang="fa-IR" sz="3200" dirty="0" smtClean="0">
                <a:cs typeface="B Titr" pitchFamily="2" charset="-78"/>
              </a:rPr>
              <a:t>(ادامه...)</a:t>
            </a:r>
          </a:p>
          <a:p>
            <a:pPr marL="990600" lvl="1" indent="-533400" algn="r" rtl="1" eaLnBrk="1" hangingPunct="1">
              <a:buFont typeface="Wingdings" pitchFamily="2" charset="2"/>
              <a:buAutoNum type="arabicPeriod" startAt="4"/>
              <a:defRPr/>
            </a:pPr>
            <a:r>
              <a:rPr lang="en-US" dirty="0" smtClean="0">
                <a:cs typeface="B Mitra" pitchFamily="2" charset="-78"/>
              </a:rPr>
              <a:t>See under</a:t>
            </a:r>
            <a:r>
              <a:rPr lang="fa-IR" dirty="0" smtClean="0">
                <a:cs typeface="B Mitra" pitchFamily="2" charset="-78"/>
              </a:rPr>
              <a:t>		نگاه کنید به اصطلاح کلی تر</a:t>
            </a:r>
          </a:p>
          <a:p>
            <a:pPr marL="1371600" lvl="2" indent="-457200" algn="r" rtl="1" eaLnBrk="1" hangingPunct="1">
              <a:buFontTx/>
              <a:buBlip>
                <a:blip r:embed="rId3"/>
              </a:buBlip>
              <a:defRPr/>
            </a:pPr>
            <a:r>
              <a:rPr lang="fa-IR" b="1" dirty="0" smtClean="0">
                <a:cs typeface="B Mitra" pitchFamily="2" charset="-78"/>
              </a:rPr>
              <a:t>این ارجاع دیگر به کار نمی رود</a:t>
            </a:r>
          </a:p>
          <a:p>
            <a:pPr marL="1371600" lvl="2" indent="-457200" algn="r" rtl="1" eaLnBrk="1" hangingPunct="1">
              <a:buFontTx/>
              <a:buBlip>
                <a:blip r:embed="rId3"/>
              </a:buBlip>
              <a:defRPr/>
            </a:pPr>
            <a:r>
              <a:rPr lang="fa-IR" dirty="0" smtClean="0">
                <a:cs typeface="B Mitra" pitchFamily="2" charset="-78"/>
              </a:rPr>
              <a:t>برای ارجاع از اصطلاحی خاص تر و انتخاب نشده به اصطلاحی عام تر و انتخاب شده به کار می رفت</a:t>
            </a:r>
          </a:p>
          <a:p>
            <a:pPr marL="1371600" lvl="2" indent="-457200" algn="r" rtl="1" eaLnBrk="1" hangingPunct="1">
              <a:buFontTx/>
              <a:buBlip>
                <a:blip r:embed="rId3"/>
              </a:buBlip>
              <a:defRPr/>
            </a:pPr>
            <a:r>
              <a:rPr lang="fa-IR" dirty="0" smtClean="0">
                <a:cs typeface="B Mitra" pitchFamily="2" charset="-78"/>
              </a:rPr>
              <a:t>تا سال 1991 به کار می رفت و بعد از آن منسوخ شد</a:t>
            </a:r>
          </a:p>
          <a:p>
            <a:pPr marL="1371600" lvl="2" indent="-457200" algn="r" rtl="1" eaLnBrk="1" hangingPunct="1">
              <a:buFontTx/>
              <a:buBlip>
                <a:blip r:embed="rId3"/>
              </a:buBlip>
              <a:defRPr/>
            </a:pPr>
            <a:r>
              <a:rPr lang="fa-IR" dirty="0" smtClean="0">
                <a:cs typeface="B Mitra" pitchFamily="2" charset="-78"/>
              </a:rPr>
              <a:t>این ارجاعها اکنون در قسمت تاریخچه اصطلاحها ذکر می شوند</a:t>
            </a:r>
          </a:p>
          <a:p>
            <a:pPr marL="1371600" lvl="2" indent="-457200" algn="r" rtl="1" eaLnBrk="1" hangingPunct="1">
              <a:buFontTx/>
              <a:buBlip>
                <a:blip r:embed="rId3"/>
              </a:buBlip>
              <a:defRPr/>
            </a:pPr>
            <a:r>
              <a:rPr lang="fa-IR" dirty="0" smtClean="0">
                <a:cs typeface="B Mitra" pitchFamily="2" charset="-78"/>
              </a:rPr>
              <a:t>مانند        </a:t>
            </a:r>
            <a:r>
              <a:rPr lang="en-US" dirty="0" err="1" smtClean="0">
                <a:cs typeface="B Mitra" pitchFamily="2" charset="-78"/>
              </a:rPr>
              <a:t>Perazine</a:t>
            </a:r>
            <a:r>
              <a:rPr lang="en-US" dirty="0" smtClean="0">
                <a:cs typeface="B Mitra" pitchFamily="2" charset="-78"/>
              </a:rPr>
              <a:t>     See under    Phenothiazine</a:t>
            </a:r>
          </a:p>
          <a:p>
            <a:pPr marL="990600" lvl="1" indent="-533400" algn="r" rtl="1" eaLnBrk="1" hangingPunct="1">
              <a:buFont typeface="Wingdings" pitchFamily="2" charset="2"/>
              <a:buAutoNum type="arabicPeriod" startAt="4"/>
              <a:defRPr/>
            </a:pPr>
            <a:endParaRPr lang="fa-IR" dirty="0" smtClean="0">
              <a:cs typeface="B Mitra" pitchFamily="2" charset="-78"/>
            </a:endParaRPr>
          </a:p>
        </p:txBody>
      </p:sp>
      <p:pic>
        <p:nvPicPr>
          <p:cNvPr id="4" name="Picture 2" descr="DANESHga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0121983"/>
      </p:ext>
    </p:extLst>
  </p:cSld>
  <p:clrMapOvr>
    <a:masterClrMapping/>
  </p:clrMapOvr>
  <p:transition spd="med">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slide(fromBottom)">
                                      <p:cBhvr>
                                        <p:cTn id="7" dur="500">
                                          <p:stCondLst>
                                            <p:cond delay="0"/>
                                          </p:stCondLst>
                                        </p:cTn>
                                        <p:tgtEl>
                                          <p:spTgt spid="153603">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53603">
                                            <p:txEl>
                                              <p:pRg st="1" end="1"/>
                                            </p:txEl>
                                          </p:spTgt>
                                        </p:tgtEl>
                                        <p:attrNameLst>
                                          <p:attrName>style.visibility</p:attrName>
                                        </p:attrNameLst>
                                      </p:cBhvr>
                                      <p:to>
                                        <p:strVal val="visible"/>
                                      </p:to>
                                    </p:set>
                                    <p:animEffect transition="in" filter="slide(fromBottom)">
                                      <p:cBhvr>
                                        <p:cTn id="10" dur="500">
                                          <p:stCondLst>
                                            <p:cond delay="0"/>
                                          </p:stCondLst>
                                        </p:cTn>
                                        <p:tgtEl>
                                          <p:spTgt spid="153603">
                                            <p:txEl>
                                              <p:pRg st="1" end="1"/>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153603">
                                            <p:txEl>
                                              <p:pRg st="2" end="2"/>
                                            </p:txEl>
                                          </p:spTgt>
                                        </p:tgtEl>
                                        <p:attrNameLst>
                                          <p:attrName>style.visibility</p:attrName>
                                        </p:attrNameLst>
                                      </p:cBhvr>
                                      <p:to>
                                        <p:strVal val="visible"/>
                                      </p:to>
                                    </p:set>
                                    <p:animEffect transition="in" filter="slide(fromBottom)">
                                      <p:cBhvr>
                                        <p:cTn id="13" dur="500">
                                          <p:stCondLst>
                                            <p:cond delay="0"/>
                                          </p:stCondLst>
                                        </p:cTn>
                                        <p:tgtEl>
                                          <p:spTgt spid="153603">
                                            <p:txEl>
                                              <p:pRg st="2" end="2"/>
                                            </p:txEl>
                                          </p:spTgt>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153603">
                                            <p:txEl>
                                              <p:pRg st="3" end="3"/>
                                            </p:txEl>
                                          </p:spTgt>
                                        </p:tgtEl>
                                        <p:attrNameLst>
                                          <p:attrName>style.visibility</p:attrName>
                                        </p:attrNameLst>
                                      </p:cBhvr>
                                      <p:to>
                                        <p:strVal val="visible"/>
                                      </p:to>
                                    </p:set>
                                    <p:animEffect transition="in" filter="slide(fromBottom)">
                                      <p:cBhvr>
                                        <p:cTn id="16" dur="500">
                                          <p:stCondLst>
                                            <p:cond delay="0"/>
                                          </p:stCondLst>
                                        </p:cTn>
                                        <p:tgtEl>
                                          <p:spTgt spid="153603">
                                            <p:txEl>
                                              <p:pRg st="3" end="3"/>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53603">
                                            <p:txEl>
                                              <p:pRg st="4" end="4"/>
                                            </p:txEl>
                                          </p:spTgt>
                                        </p:tgtEl>
                                        <p:attrNameLst>
                                          <p:attrName>style.visibility</p:attrName>
                                        </p:attrNameLst>
                                      </p:cBhvr>
                                      <p:to>
                                        <p:strVal val="visible"/>
                                      </p:to>
                                    </p:set>
                                    <p:animEffect transition="in" filter="slide(fromBottom)">
                                      <p:cBhvr>
                                        <p:cTn id="19" dur="500">
                                          <p:stCondLst>
                                            <p:cond delay="0"/>
                                          </p:stCondLst>
                                        </p:cTn>
                                        <p:tgtEl>
                                          <p:spTgt spid="153603">
                                            <p:txEl>
                                              <p:pRg st="4" end="4"/>
                                            </p:txEl>
                                          </p:spTgt>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153603">
                                            <p:txEl>
                                              <p:pRg st="5" end="5"/>
                                            </p:txEl>
                                          </p:spTgt>
                                        </p:tgtEl>
                                        <p:attrNameLst>
                                          <p:attrName>style.visibility</p:attrName>
                                        </p:attrNameLst>
                                      </p:cBhvr>
                                      <p:to>
                                        <p:strVal val="visible"/>
                                      </p:to>
                                    </p:set>
                                    <p:animEffect transition="in" filter="slide(fromBottom)">
                                      <p:cBhvr>
                                        <p:cTn id="22" dur="500">
                                          <p:stCondLst>
                                            <p:cond delay="0"/>
                                          </p:stCondLst>
                                        </p:cTn>
                                        <p:tgtEl>
                                          <p:spTgt spid="153603">
                                            <p:txEl>
                                              <p:pRg st="5" end="5"/>
                                            </p:tx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153603">
                                            <p:txEl>
                                              <p:pRg st="6" end="6"/>
                                            </p:txEl>
                                          </p:spTgt>
                                        </p:tgtEl>
                                        <p:attrNameLst>
                                          <p:attrName>style.visibility</p:attrName>
                                        </p:attrNameLst>
                                      </p:cBhvr>
                                      <p:to>
                                        <p:strVal val="visible"/>
                                      </p:to>
                                    </p:set>
                                    <p:animEffect transition="in" filter="slide(fromBottom)">
                                      <p:cBhvr>
                                        <p:cTn id="25" dur="500">
                                          <p:stCondLst>
                                            <p:cond delay="0"/>
                                          </p:stCondLst>
                                        </p:cTn>
                                        <p:tgtEl>
                                          <p:spTgt spid="1536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7" name="Rectangle 3"/>
          <p:cNvSpPr>
            <a:spLocks noGrp="1" noChangeArrowheads="1"/>
          </p:cNvSpPr>
          <p:nvPr>
            <p:ph type="body" idx="1"/>
          </p:nvPr>
        </p:nvSpPr>
        <p:spPr>
          <a:xfrm>
            <a:off x="468313" y="1052513"/>
            <a:ext cx="8229600" cy="4525962"/>
          </a:xfrm>
        </p:spPr>
        <p:txBody>
          <a:bodyPr/>
          <a:lstStyle/>
          <a:p>
            <a:pPr marL="0" indent="0" algn="r" rtl="1" eaLnBrk="1" hangingPunct="1">
              <a:buNone/>
              <a:defRPr/>
            </a:pPr>
            <a:r>
              <a:rPr lang="fa-IR" sz="3200" b="1" dirty="0" smtClean="0">
                <a:cs typeface="B Titr" pitchFamily="2" charset="-78"/>
              </a:rPr>
              <a:t>تقسیم های فرعی  </a:t>
            </a:r>
            <a:r>
              <a:rPr lang="fa-IR" sz="3200" dirty="0" smtClean="0">
                <a:cs typeface="B Titr" pitchFamily="2" charset="-78"/>
              </a:rPr>
              <a:t>(</a:t>
            </a:r>
            <a:r>
              <a:rPr lang="en-US" sz="3200" dirty="0" smtClean="0">
                <a:cs typeface="B Titr" pitchFamily="2" charset="-78"/>
              </a:rPr>
              <a:t>Subheadings or Qualifiers</a:t>
            </a:r>
            <a:r>
              <a:rPr lang="fa-IR" sz="3200" dirty="0" smtClean="0">
                <a:cs typeface="B Titr" pitchFamily="2" charset="-78"/>
              </a:rPr>
              <a:t>)</a:t>
            </a:r>
          </a:p>
          <a:p>
            <a:pPr marL="990600" lvl="1" indent="-533400" algn="r" rtl="1" eaLnBrk="1" hangingPunct="1">
              <a:buFont typeface="Wingdings" pitchFamily="2" charset="2"/>
              <a:buChar char="v"/>
              <a:defRPr/>
            </a:pPr>
            <a:r>
              <a:rPr lang="fa-IR" dirty="0" smtClean="0">
                <a:cs typeface="B Mitra" pitchFamily="2" charset="-78"/>
              </a:rPr>
              <a:t>برای محدود کردن موضوع ها به کار می روند که چهار نوع هستند:</a:t>
            </a:r>
          </a:p>
          <a:p>
            <a:pPr marL="1371600" lvl="2" indent="-457200" algn="r" rtl="1" eaLnBrk="1" hangingPunct="1">
              <a:buFont typeface="Wingdings" pitchFamily="2" charset="2"/>
              <a:buChar char="v"/>
              <a:defRPr/>
            </a:pPr>
            <a:r>
              <a:rPr lang="fa-IR" dirty="0" smtClean="0">
                <a:cs typeface="B Mitra" pitchFamily="2" charset="-78"/>
              </a:rPr>
              <a:t>موضوعی  		        </a:t>
            </a:r>
            <a:r>
              <a:rPr lang="en-US" dirty="0" smtClean="0">
                <a:cs typeface="B Mitra" pitchFamily="2" charset="-78"/>
              </a:rPr>
              <a:t>Topical Subheadings </a:t>
            </a:r>
            <a:endParaRPr lang="fa-IR" dirty="0" smtClean="0">
              <a:cs typeface="B Mitra" pitchFamily="2" charset="-78"/>
            </a:endParaRPr>
          </a:p>
          <a:p>
            <a:pPr marL="1371600" lvl="2" indent="-457200" algn="r" rtl="1" eaLnBrk="1" hangingPunct="1">
              <a:buFont typeface="Wingdings" pitchFamily="2" charset="2"/>
              <a:buChar char="v"/>
              <a:defRPr/>
            </a:pPr>
            <a:r>
              <a:rPr lang="fa-IR" dirty="0" smtClean="0">
                <a:cs typeface="B Mitra" pitchFamily="2" charset="-78"/>
              </a:rPr>
              <a:t>نوع انتشار		     </a:t>
            </a:r>
            <a:r>
              <a:rPr lang="en-US" dirty="0" smtClean="0">
                <a:cs typeface="B Mitra" pitchFamily="2" charset="-78"/>
              </a:rPr>
              <a:t>Publication Types          	</a:t>
            </a:r>
            <a:endParaRPr lang="fa-IR" dirty="0" smtClean="0">
              <a:cs typeface="B Mitra" pitchFamily="2" charset="-78"/>
            </a:endParaRPr>
          </a:p>
          <a:p>
            <a:pPr marL="1371600" lvl="2" indent="-457200" algn="r" rtl="1" eaLnBrk="1" hangingPunct="1">
              <a:buFont typeface="Wingdings" pitchFamily="2" charset="2"/>
              <a:buChar char="v"/>
              <a:defRPr/>
            </a:pPr>
            <a:r>
              <a:rPr lang="fa-IR" dirty="0" smtClean="0">
                <a:cs typeface="B Mitra" pitchFamily="2" charset="-78"/>
              </a:rPr>
              <a:t>جغرافیایی		</a:t>
            </a:r>
            <a:r>
              <a:rPr lang="en-US" dirty="0" smtClean="0">
                <a:cs typeface="B Mitra" pitchFamily="2" charset="-78"/>
              </a:rPr>
              <a:t>Geographic Subheadings</a:t>
            </a:r>
            <a:endParaRPr lang="fa-IR" dirty="0" smtClean="0">
              <a:cs typeface="B Mitra" pitchFamily="2" charset="-78"/>
            </a:endParaRPr>
          </a:p>
          <a:p>
            <a:pPr marL="1371600" lvl="2" indent="-457200" algn="r" rtl="1" eaLnBrk="1" hangingPunct="1">
              <a:buFont typeface="Wingdings" pitchFamily="2" charset="2"/>
              <a:buChar char="v"/>
              <a:defRPr/>
            </a:pPr>
            <a:r>
              <a:rPr lang="fa-IR" dirty="0" smtClean="0">
                <a:cs typeface="B Mitra" pitchFamily="2" charset="-78"/>
              </a:rPr>
              <a:t>زبانی 	         	    </a:t>
            </a:r>
            <a:r>
              <a:rPr lang="en-US" dirty="0" smtClean="0">
                <a:cs typeface="B Mitra" pitchFamily="2" charset="-78"/>
              </a:rPr>
              <a:t>Language </a:t>
            </a:r>
            <a:r>
              <a:rPr lang="en-US" dirty="0" err="1" smtClean="0">
                <a:cs typeface="B Mitra" pitchFamily="2" charset="-78"/>
              </a:rPr>
              <a:t>Subheahings</a:t>
            </a:r>
            <a:endParaRPr lang="fa-IR" dirty="0" smtClean="0">
              <a:cs typeface="B Mitra" pitchFamily="2" charset="-78"/>
            </a:endParaRPr>
          </a:p>
          <a:p>
            <a:pPr marL="1371600" lvl="2" indent="-457200" algn="r" rtl="1" eaLnBrk="1" hangingPunct="1">
              <a:buFont typeface="Wingdings" pitchFamily="2" charset="2"/>
              <a:buChar char="v"/>
              <a:defRPr/>
            </a:pPr>
            <a:endParaRPr lang="en-US" dirty="0" smtClean="0">
              <a:cs typeface="B Mitra" pitchFamily="2" charset="-78"/>
            </a:endParaRPr>
          </a:p>
          <a:p>
            <a:pPr marL="990600" lvl="1" indent="-533400" algn="r" rtl="1" eaLnBrk="1" hangingPunct="1">
              <a:buFont typeface="Wingdings" pitchFamily="2" charset="2"/>
              <a:buAutoNum type="arabicPeriod" startAt="4"/>
              <a:defRPr/>
            </a:pPr>
            <a:endParaRPr lang="fa-IR" dirty="0" smtClean="0">
              <a:cs typeface="B Mitra" pitchFamily="2" charset="-78"/>
            </a:endParaRP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8559521"/>
      </p:ext>
    </p:extLst>
  </p:cSld>
  <p:clrMapOvr>
    <a:masterClrMapping/>
  </p:clrMapOvr>
  <p:transition spd="med">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animEffect transition="in" filter="slide(fromBottom)">
                                      <p:cBhvr>
                                        <p:cTn id="7" dur="500">
                                          <p:stCondLst>
                                            <p:cond delay="0"/>
                                          </p:stCondLst>
                                        </p:cTn>
                                        <p:tgtEl>
                                          <p:spTgt spid="154627">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54627">
                                            <p:txEl>
                                              <p:pRg st="1" end="1"/>
                                            </p:txEl>
                                          </p:spTgt>
                                        </p:tgtEl>
                                        <p:attrNameLst>
                                          <p:attrName>style.visibility</p:attrName>
                                        </p:attrNameLst>
                                      </p:cBhvr>
                                      <p:to>
                                        <p:strVal val="visible"/>
                                      </p:to>
                                    </p:set>
                                    <p:animEffect transition="in" filter="slide(fromBottom)">
                                      <p:cBhvr>
                                        <p:cTn id="10" dur="500">
                                          <p:stCondLst>
                                            <p:cond delay="0"/>
                                          </p:stCondLst>
                                        </p:cTn>
                                        <p:tgtEl>
                                          <p:spTgt spid="154627">
                                            <p:txEl>
                                              <p:pRg st="1" end="1"/>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154627">
                                            <p:txEl>
                                              <p:pRg st="2" end="2"/>
                                            </p:txEl>
                                          </p:spTgt>
                                        </p:tgtEl>
                                        <p:attrNameLst>
                                          <p:attrName>style.visibility</p:attrName>
                                        </p:attrNameLst>
                                      </p:cBhvr>
                                      <p:to>
                                        <p:strVal val="visible"/>
                                      </p:to>
                                    </p:set>
                                    <p:animEffect transition="in" filter="slide(fromBottom)">
                                      <p:cBhvr>
                                        <p:cTn id="13" dur="500">
                                          <p:stCondLst>
                                            <p:cond delay="0"/>
                                          </p:stCondLst>
                                        </p:cTn>
                                        <p:tgtEl>
                                          <p:spTgt spid="154627">
                                            <p:txEl>
                                              <p:pRg st="2" end="2"/>
                                            </p:txEl>
                                          </p:spTgt>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154627">
                                            <p:txEl>
                                              <p:pRg st="3" end="3"/>
                                            </p:txEl>
                                          </p:spTgt>
                                        </p:tgtEl>
                                        <p:attrNameLst>
                                          <p:attrName>style.visibility</p:attrName>
                                        </p:attrNameLst>
                                      </p:cBhvr>
                                      <p:to>
                                        <p:strVal val="visible"/>
                                      </p:to>
                                    </p:set>
                                    <p:animEffect transition="in" filter="slide(fromBottom)">
                                      <p:cBhvr>
                                        <p:cTn id="16" dur="500">
                                          <p:stCondLst>
                                            <p:cond delay="0"/>
                                          </p:stCondLst>
                                        </p:cTn>
                                        <p:tgtEl>
                                          <p:spTgt spid="154627">
                                            <p:txEl>
                                              <p:pRg st="3" end="3"/>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54627">
                                            <p:txEl>
                                              <p:pRg st="4" end="4"/>
                                            </p:txEl>
                                          </p:spTgt>
                                        </p:tgtEl>
                                        <p:attrNameLst>
                                          <p:attrName>style.visibility</p:attrName>
                                        </p:attrNameLst>
                                      </p:cBhvr>
                                      <p:to>
                                        <p:strVal val="visible"/>
                                      </p:to>
                                    </p:set>
                                    <p:animEffect transition="in" filter="slide(fromBottom)">
                                      <p:cBhvr>
                                        <p:cTn id="19" dur="500">
                                          <p:stCondLst>
                                            <p:cond delay="0"/>
                                          </p:stCondLst>
                                        </p:cTn>
                                        <p:tgtEl>
                                          <p:spTgt spid="154627">
                                            <p:txEl>
                                              <p:pRg st="4" end="4"/>
                                            </p:txEl>
                                          </p:spTgt>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154627">
                                            <p:txEl>
                                              <p:pRg st="5" end="5"/>
                                            </p:txEl>
                                          </p:spTgt>
                                        </p:tgtEl>
                                        <p:attrNameLst>
                                          <p:attrName>style.visibility</p:attrName>
                                        </p:attrNameLst>
                                      </p:cBhvr>
                                      <p:to>
                                        <p:strVal val="visible"/>
                                      </p:to>
                                    </p:set>
                                    <p:animEffect transition="in" filter="slide(fromBottom)">
                                      <p:cBhvr>
                                        <p:cTn id="22" dur="500">
                                          <p:stCondLst>
                                            <p:cond delay="0"/>
                                          </p:stCondLst>
                                        </p:cTn>
                                        <p:tgtEl>
                                          <p:spTgt spid="1546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5" name="Rectangle 3"/>
          <p:cNvSpPr>
            <a:spLocks noGrp="1" noChangeArrowheads="1"/>
          </p:cNvSpPr>
          <p:nvPr>
            <p:ph type="body" idx="1"/>
          </p:nvPr>
        </p:nvSpPr>
        <p:spPr>
          <a:xfrm>
            <a:off x="468313" y="1052513"/>
            <a:ext cx="8229600" cy="4525962"/>
          </a:xfrm>
        </p:spPr>
        <p:txBody>
          <a:bodyPr/>
          <a:lstStyle/>
          <a:p>
            <a:pPr marL="0" indent="0" algn="justLow" rtl="1" eaLnBrk="1" hangingPunct="1">
              <a:lnSpc>
                <a:spcPct val="90000"/>
              </a:lnSpc>
              <a:buNone/>
              <a:defRPr/>
            </a:pPr>
            <a:r>
              <a:rPr lang="fa-IR" sz="3200" b="1" dirty="0" smtClean="0">
                <a:cs typeface="B Titr" pitchFamily="2" charset="-78"/>
              </a:rPr>
              <a:t>تقسیم های فرعی</a:t>
            </a:r>
            <a:r>
              <a:rPr lang="fa-IR" sz="3200" dirty="0" smtClean="0">
                <a:cs typeface="B Titr" pitchFamily="2" charset="-78"/>
              </a:rPr>
              <a:t> (ادامه...)</a:t>
            </a:r>
          </a:p>
          <a:p>
            <a:pPr marL="990600" lvl="1" indent="-533400" algn="justLow" rtl="1" eaLnBrk="1" hangingPunct="1">
              <a:lnSpc>
                <a:spcPct val="90000"/>
              </a:lnSpc>
              <a:defRPr/>
            </a:pPr>
            <a:r>
              <a:rPr lang="fa-IR" sz="2400" b="1" dirty="0" smtClean="0">
                <a:cs typeface="B Mitra" pitchFamily="2" charset="-78"/>
              </a:rPr>
              <a:t>تقسیم های فرعی موضوعی</a:t>
            </a:r>
          </a:p>
          <a:p>
            <a:pPr marL="1371600" lvl="2" indent="-457200" algn="justLow" rtl="1" eaLnBrk="1" hangingPunct="1">
              <a:lnSpc>
                <a:spcPct val="90000"/>
              </a:lnSpc>
              <a:buFont typeface="Wingdings" pitchFamily="2" charset="2"/>
              <a:buChar char="v"/>
              <a:defRPr/>
            </a:pPr>
            <a:r>
              <a:rPr lang="fa-IR" dirty="0" smtClean="0">
                <a:cs typeface="B Mitra" pitchFamily="2" charset="-78"/>
              </a:rPr>
              <a:t>برای محدود کردن اصطلاحها از نظر موضوعی به کار می روند</a:t>
            </a:r>
          </a:p>
          <a:p>
            <a:pPr marL="1371600" lvl="2" indent="-457200" algn="justLow" rtl="1" eaLnBrk="1" hangingPunct="1">
              <a:lnSpc>
                <a:spcPct val="90000"/>
              </a:lnSpc>
              <a:buFont typeface="Wingdings" pitchFamily="2" charset="2"/>
              <a:buChar char="v"/>
              <a:defRPr/>
            </a:pPr>
            <a:r>
              <a:rPr lang="fa-IR" dirty="0" smtClean="0">
                <a:cs typeface="B Mitra" pitchFamily="2" charset="-78"/>
              </a:rPr>
              <a:t>این تقسیم ها را نمی توان با هر سرعنوانی به کار برد بلکه باید در جلو آنها، شماره شاخه های درختی که مجاز به استفاده به همراه آنها هستند ذکر شده باشد </a:t>
            </a:r>
          </a:p>
          <a:p>
            <a:pPr marL="1371600" lvl="2" indent="-457200" algn="justLow" rtl="1" eaLnBrk="1" hangingPunct="1">
              <a:lnSpc>
                <a:spcPct val="90000"/>
              </a:lnSpc>
              <a:buFont typeface="Wingdings" pitchFamily="2" charset="2"/>
              <a:buChar char="v"/>
              <a:defRPr/>
            </a:pPr>
            <a:r>
              <a:rPr lang="fa-IR" dirty="0" smtClean="0">
                <a:cs typeface="B Mitra" pitchFamily="2" charset="-78"/>
              </a:rPr>
              <a:t>در متن با علامت (/) در جلو آنها مشخص شده اند مانند: </a:t>
            </a:r>
            <a:r>
              <a:rPr lang="en-US" dirty="0" smtClean="0">
                <a:cs typeface="B Mitra" pitchFamily="2" charset="-78"/>
              </a:rPr>
              <a:t>/diet therapy</a:t>
            </a:r>
            <a:endParaRPr lang="fa-IR" dirty="0" smtClean="0">
              <a:cs typeface="B Mitra" pitchFamily="2" charset="-78"/>
            </a:endParaRPr>
          </a:p>
          <a:p>
            <a:pPr marL="1371600" lvl="2" indent="-457200" algn="justLow" rtl="1" eaLnBrk="1" hangingPunct="1">
              <a:lnSpc>
                <a:spcPct val="90000"/>
              </a:lnSpc>
              <a:buFont typeface="Wingdings" pitchFamily="2" charset="2"/>
              <a:buChar char="v"/>
              <a:defRPr/>
            </a:pPr>
            <a:r>
              <a:rPr lang="fa-IR" dirty="0" smtClean="0">
                <a:cs typeface="B Mitra" pitchFamily="2" charset="-78"/>
              </a:rPr>
              <a:t>باید دقت داشت که بیش از سه سرعنوان فرعی موضوعی در زیر  سرعنوان اصلی قابل اعمال نیست</a:t>
            </a:r>
          </a:p>
          <a:p>
            <a:pPr marL="1371600" lvl="2" indent="-457200" algn="justLow" rtl="1" eaLnBrk="1" hangingPunct="1">
              <a:lnSpc>
                <a:spcPct val="90000"/>
              </a:lnSpc>
              <a:buFont typeface="Wingdings" pitchFamily="2" charset="2"/>
              <a:buChar char="v"/>
              <a:defRPr/>
            </a:pPr>
            <a:r>
              <a:rPr lang="fa-IR" dirty="0" smtClean="0">
                <a:cs typeface="B Mitra" pitchFamily="2" charset="-78"/>
              </a:rPr>
              <a:t>در صورتی که بیش از سه سرعنوان فرعی قابل اعمال باشد باید سرعنوان اصلی بدون تقسیم فرعی موضوعی به کار برده شود  		</a:t>
            </a: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0925760"/>
      </p:ext>
    </p:extLst>
  </p:cSld>
  <p:clrMapOvr>
    <a:masterClrMapping/>
  </p:clrMapOvr>
  <p:transition spd="med">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animEffect transition="in" filter="slide(fromBottom)">
                                      <p:cBhvr>
                                        <p:cTn id="7" dur="500">
                                          <p:stCondLst>
                                            <p:cond delay="0"/>
                                          </p:stCondLst>
                                        </p:cTn>
                                        <p:tgtEl>
                                          <p:spTgt spid="156675">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56675">
                                            <p:txEl>
                                              <p:pRg st="1" end="1"/>
                                            </p:txEl>
                                          </p:spTgt>
                                        </p:tgtEl>
                                        <p:attrNameLst>
                                          <p:attrName>style.visibility</p:attrName>
                                        </p:attrNameLst>
                                      </p:cBhvr>
                                      <p:to>
                                        <p:strVal val="visible"/>
                                      </p:to>
                                    </p:set>
                                    <p:animEffect transition="in" filter="slide(fromBottom)">
                                      <p:cBhvr>
                                        <p:cTn id="10" dur="500">
                                          <p:stCondLst>
                                            <p:cond delay="0"/>
                                          </p:stCondLst>
                                        </p:cTn>
                                        <p:tgtEl>
                                          <p:spTgt spid="156675">
                                            <p:txEl>
                                              <p:pRg st="1" end="1"/>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156675">
                                            <p:txEl>
                                              <p:pRg st="2" end="2"/>
                                            </p:txEl>
                                          </p:spTgt>
                                        </p:tgtEl>
                                        <p:attrNameLst>
                                          <p:attrName>style.visibility</p:attrName>
                                        </p:attrNameLst>
                                      </p:cBhvr>
                                      <p:to>
                                        <p:strVal val="visible"/>
                                      </p:to>
                                    </p:set>
                                    <p:animEffect transition="in" filter="slide(fromBottom)">
                                      <p:cBhvr>
                                        <p:cTn id="13" dur="500">
                                          <p:stCondLst>
                                            <p:cond delay="0"/>
                                          </p:stCondLst>
                                        </p:cTn>
                                        <p:tgtEl>
                                          <p:spTgt spid="156675">
                                            <p:txEl>
                                              <p:pRg st="2" end="2"/>
                                            </p:txEl>
                                          </p:spTgt>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156675">
                                            <p:txEl>
                                              <p:pRg st="3" end="3"/>
                                            </p:txEl>
                                          </p:spTgt>
                                        </p:tgtEl>
                                        <p:attrNameLst>
                                          <p:attrName>style.visibility</p:attrName>
                                        </p:attrNameLst>
                                      </p:cBhvr>
                                      <p:to>
                                        <p:strVal val="visible"/>
                                      </p:to>
                                    </p:set>
                                    <p:animEffect transition="in" filter="slide(fromBottom)">
                                      <p:cBhvr>
                                        <p:cTn id="16" dur="500">
                                          <p:stCondLst>
                                            <p:cond delay="0"/>
                                          </p:stCondLst>
                                        </p:cTn>
                                        <p:tgtEl>
                                          <p:spTgt spid="156675">
                                            <p:txEl>
                                              <p:pRg st="3" end="3"/>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56675">
                                            <p:txEl>
                                              <p:pRg st="4" end="4"/>
                                            </p:txEl>
                                          </p:spTgt>
                                        </p:tgtEl>
                                        <p:attrNameLst>
                                          <p:attrName>style.visibility</p:attrName>
                                        </p:attrNameLst>
                                      </p:cBhvr>
                                      <p:to>
                                        <p:strVal val="visible"/>
                                      </p:to>
                                    </p:set>
                                    <p:animEffect transition="in" filter="slide(fromBottom)">
                                      <p:cBhvr>
                                        <p:cTn id="19" dur="500">
                                          <p:stCondLst>
                                            <p:cond delay="0"/>
                                          </p:stCondLst>
                                        </p:cTn>
                                        <p:tgtEl>
                                          <p:spTgt spid="156675">
                                            <p:txEl>
                                              <p:pRg st="4" end="4"/>
                                            </p:txEl>
                                          </p:spTgt>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156675">
                                            <p:txEl>
                                              <p:pRg st="5" end="5"/>
                                            </p:txEl>
                                          </p:spTgt>
                                        </p:tgtEl>
                                        <p:attrNameLst>
                                          <p:attrName>style.visibility</p:attrName>
                                        </p:attrNameLst>
                                      </p:cBhvr>
                                      <p:to>
                                        <p:strVal val="visible"/>
                                      </p:to>
                                    </p:set>
                                    <p:animEffect transition="in" filter="slide(fromBottom)">
                                      <p:cBhvr>
                                        <p:cTn id="22" dur="500">
                                          <p:stCondLst>
                                            <p:cond delay="0"/>
                                          </p:stCondLst>
                                        </p:cTn>
                                        <p:tgtEl>
                                          <p:spTgt spid="156675">
                                            <p:txEl>
                                              <p:pRg st="5" end="5"/>
                                            </p:tx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156675">
                                            <p:txEl>
                                              <p:pRg st="6" end="6"/>
                                            </p:txEl>
                                          </p:spTgt>
                                        </p:tgtEl>
                                        <p:attrNameLst>
                                          <p:attrName>style.visibility</p:attrName>
                                        </p:attrNameLst>
                                      </p:cBhvr>
                                      <p:to>
                                        <p:strVal val="visible"/>
                                      </p:to>
                                    </p:set>
                                    <p:animEffect transition="in" filter="slide(fromBottom)">
                                      <p:cBhvr>
                                        <p:cTn id="25" dur="500">
                                          <p:stCondLst>
                                            <p:cond delay="0"/>
                                          </p:stCondLst>
                                        </p:cTn>
                                        <p:tgtEl>
                                          <p:spTgt spid="1566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8291" name="Rectangle 3"/>
          <p:cNvSpPr>
            <a:spLocks noGrp="1" noChangeArrowheads="1"/>
          </p:cNvSpPr>
          <p:nvPr>
            <p:ph type="body" idx="1"/>
          </p:nvPr>
        </p:nvSpPr>
        <p:spPr>
          <a:xfrm>
            <a:off x="468313" y="1052513"/>
            <a:ext cx="8229600" cy="4525962"/>
          </a:xfrm>
        </p:spPr>
        <p:txBody>
          <a:bodyPr/>
          <a:lstStyle/>
          <a:p>
            <a:pPr marL="0" indent="0" algn="justLow" rtl="1" eaLnBrk="1" hangingPunct="1">
              <a:buNone/>
              <a:defRPr/>
            </a:pPr>
            <a:r>
              <a:rPr lang="fa-IR" sz="3200" b="1" dirty="0" smtClean="0">
                <a:cs typeface="B Titr" pitchFamily="2" charset="-78"/>
              </a:rPr>
              <a:t>تقسیم های فرعی</a:t>
            </a:r>
            <a:r>
              <a:rPr lang="fa-IR" sz="3200" dirty="0" smtClean="0">
                <a:cs typeface="B Titr" pitchFamily="2" charset="-78"/>
              </a:rPr>
              <a:t> (ادامه...)</a:t>
            </a:r>
          </a:p>
          <a:p>
            <a:pPr marL="990600" lvl="1" indent="-533400" algn="justLow" rtl="1" eaLnBrk="1" hangingPunct="1">
              <a:defRPr/>
            </a:pPr>
            <a:r>
              <a:rPr lang="fa-IR" b="1" dirty="0" smtClean="0">
                <a:cs typeface="B Mitra" pitchFamily="2" charset="-78"/>
              </a:rPr>
              <a:t>تقسیم های فرعی نوع انتشار</a:t>
            </a:r>
            <a:r>
              <a:rPr lang="fa-IR" dirty="0" smtClean="0">
                <a:cs typeface="B Mitra" pitchFamily="2" charset="-78"/>
              </a:rPr>
              <a:t> (شکلی) </a:t>
            </a:r>
            <a:r>
              <a:rPr lang="en-US" dirty="0" smtClean="0">
                <a:cs typeface="B Mitra" pitchFamily="2" charset="-78"/>
              </a:rPr>
              <a:t>Publication types</a:t>
            </a:r>
            <a:endParaRPr lang="fa-IR" dirty="0" smtClean="0">
              <a:cs typeface="B Mitra" pitchFamily="2" charset="-78"/>
            </a:endParaRPr>
          </a:p>
          <a:p>
            <a:pPr marL="1371600" lvl="2" indent="-457200" algn="justLow" rtl="1" eaLnBrk="1" hangingPunct="1">
              <a:buFont typeface="Wingdings" pitchFamily="2" charset="2"/>
              <a:buChar char="v"/>
              <a:defRPr/>
            </a:pPr>
            <a:r>
              <a:rPr lang="fa-IR" sz="2800" dirty="0" smtClean="0">
                <a:cs typeface="B Mitra" pitchFamily="2" charset="-78"/>
              </a:rPr>
              <a:t>برای محدود  کردن سرعنوان از نظر شکل انتشار منبع ذکر می شود</a:t>
            </a:r>
            <a:endParaRPr lang="en-US" sz="2800" dirty="0" smtClean="0">
              <a:cs typeface="B Mitra" pitchFamily="2" charset="-78"/>
            </a:endParaRPr>
          </a:p>
          <a:p>
            <a:pPr marL="1371600" lvl="2" indent="-457200" algn="justLow" rtl="1" eaLnBrk="1" hangingPunct="1">
              <a:buFont typeface="Wingdings" pitchFamily="2" charset="2"/>
              <a:buChar char="v"/>
              <a:defRPr/>
            </a:pPr>
            <a:r>
              <a:rPr lang="fa-IR" sz="2800" dirty="0" smtClean="0">
                <a:cs typeface="B Mitra" pitchFamily="2" charset="-78"/>
              </a:rPr>
              <a:t>تقسیم های نوع انتشار به دو دسته تقسیم می شوند:</a:t>
            </a:r>
          </a:p>
          <a:p>
            <a:pPr marL="1371600" lvl="2" indent="-457200" algn="justLow" rtl="1" eaLnBrk="1" hangingPunct="1">
              <a:defRPr/>
            </a:pPr>
            <a:r>
              <a:rPr lang="fa-IR" dirty="0" smtClean="0">
                <a:cs typeface="B Mitra" pitchFamily="2" charset="-78"/>
              </a:rPr>
              <a:t> </a:t>
            </a:r>
            <a:r>
              <a:rPr lang="en-US" dirty="0" smtClean="0">
                <a:cs typeface="B Mitra" pitchFamily="2" charset="-78"/>
              </a:rPr>
              <a:t>PT-Genre Terms</a:t>
            </a:r>
            <a:r>
              <a:rPr lang="fa-IR" dirty="0" smtClean="0">
                <a:cs typeface="B Mitra" pitchFamily="2" charset="-78"/>
              </a:rPr>
              <a:t>، </a:t>
            </a:r>
            <a:r>
              <a:rPr lang="ar-SA" dirty="0" smtClean="0">
                <a:cs typeface="B Mitra" pitchFamily="2" charset="-78"/>
              </a:rPr>
              <a:t>كه</a:t>
            </a:r>
            <a:r>
              <a:rPr lang="ar-SA" dirty="0" smtClean="0">
                <a:cs typeface="Arial" charset="0"/>
              </a:rPr>
              <a:t>‌</a:t>
            </a:r>
            <a:r>
              <a:rPr lang="ar-SA" dirty="0" smtClean="0">
                <a:cs typeface="B Mitra" pitchFamily="2" charset="-78"/>
              </a:rPr>
              <a:t> به</a:t>
            </a:r>
            <a:r>
              <a:rPr lang="ar-SA" dirty="0" smtClean="0">
                <a:cs typeface="Arial" charset="0"/>
              </a:rPr>
              <a:t>‌</a:t>
            </a:r>
            <a:r>
              <a:rPr lang="ar-SA" dirty="0" smtClean="0">
                <a:cs typeface="B Mitra" pitchFamily="2" charset="-78"/>
              </a:rPr>
              <a:t> صورت</a:t>
            </a:r>
            <a:r>
              <a:rPr lang="ar-SA" dirty="0" smtClean="0">
                <a:cs typeface="Arial" charset="0"/>
              </a:rPr>
              <a:t>‌</a:t>
            </a:r>
            <a:r>
              <a:rPr lang="ar-SA" dirty="0" smtClean="0">
                <a:cs typeface="B Mitra" pitchFamily="2" charset="-78"/>
              </a:rPr>
              <a:t> عام</a:t>
            </a:r>
            <a:r>
              <a:rPr lang="ar-SA" dirty="0" smtClean="0">
                <a:cs typeface="Arial" charset="0"/>
              </a:rPr>
              <a:t>‌</a:t>
            </a:r>
            <a:r>
              <a:rPr lang="ar-SA" dirty="0" smtClean="0">
                <a:cs typeface="B Mitra" pitchFamily="2" charset="-78"/>
              </a:rPr>
              <a:t> بوده ، به</a:t>
            </a:r>
            <a:r>
              <a:rPr lang="ar-SA" dirty="0" smtClean="0">
                <a:cs typeface="Arial" charset="0"/>
              </a:rPr>
              <a:t>‌</a:t>
            </a:r>
            <a:r>
              <a:rPr lang="ar-SA" dirty="0" smtClean="0">
                <a:cs typeface="B Mitra" pitchFamily="2" charset="-78"/>
              </a:rPr>
              <a:t> هيچ</a:t>
            </a:r>
            <a:r>
              <a:rPr lang="ar-SA" dirty="0" smtClean="0">
                <a:cs typeface="Arial" charset="0"/>
              </a:rPr>
              <a:t>‌</a:t>
            </a:r>
            <a:r>
              <a:rPr lang="ar-SA" dirty="0" smtClean="0">
                <a:cs typeface="B Mitra" pitchFamily="2" charset="-78"/>
              </a:rPr>
              <a:t> سرعنواني</a:t>
            </a:r>
            <a:r>
              <a:rPr lang="ar-SA" dirty="0" smtClean="0">
                <a:cs typeface="Arial" charset="0"/>
              </a:rPr>
              <a:t>‌</a:t>
            </a:r>
            <a:r>
              <a:rPr lang="ar-SA" dirty="0" smtClean="0">
                <a:cs typeface="B Mitra" pitchFamily="2" charset="-78"/>
              </a:rPr>
              <a:t> وصل</a:t>
            </a:r>
            <a:r>
              <a:rPr lang="ar-SA" dirty="0" smtClean="0">
                <a:cs typeface="Arial" charset="0"/>
              </a:rPr>
              <a:t>‌</a:t>
            </a:r>
            <a:r>
              <a:rPr lang="ar-SA" dirty="0" smtClean="0">
                <a:cs typeface="B Mitra" pitchFamily="2" charset="-78"/>
              </a:rPr>
              <a:t> نشده</a:t>
            </a:r>
            <a:r>
              <a:rPr lang="ar-SA" dirty="0" smtClean="0">
                <a:cs typeface="Arial" charset="0"/>
              </a:rPr>
              <a:t>‌</a:t>
            </a:r>
            <a:r>
              <a:rPr lang="ar-SA" dirty="0" smtClean="0">
                <a:cs typeface="B Mitra" pitchFamily="2" charset="-78"/>
              </a:rPr>
              <a:t> و به</a:t>
            </a:r>
            <a:r>
              <a:rPr lang="ar-SA" dirty="0" smtClean="0">
                <a:cs typeface="Arial" charset="0"/>
              </a:rPr>
              <a:t>‌</a:t>
            </a:r>
            <a:r>
              <a:rPr lang="ar-SA" dirty="0" smtClean="0">
                <a:cs typeface="B Mitra" pitchFamily="2" charset="-78"/>
              </a:rPr>
              <a:t> صورت</a:t>
            </a:r>
            <a:r>
              <a:rPr lang="ar-SA" dirty="0" smtClean="0">
                <a:cs typeface="Arial" charset="0"/>
              </a:rPr>
              <a:t>‌</a:t>
            </a:r>
            <a:r>
              <a:rPr lang="ar-SA" dirty="0" smtClean="0">
                <a:cs typeface="B Mitra" pitchFamily="2" charset="-78"/>
              </a:rPr>
              <a:t> مستقل</a:t>
            </a:r>
            <a:r>
              <a:rPr lang="ar-SA" dirty="0" smtClean="0">
                <a:cs typeface="Arial" charset="0"/>
              </a:rPr>
              <a:t>‌</a:t>
            </a:r>
            <a:r>
              <a:rPr lang="ar-SA" dirty="0" smtClean="0">
                <a:cs typeface="B Mitra" pitchFamily="2" charset="-78"/>
              </a:rPr>
              <a:t> (در</a:t>
            </a:r>
            <a:r>
              <a:rPr lang="ar-SA" dirty="0" smtClean="0">
                <a:cs typeface="Arial" charset="0"/>
              </a:rPr>
              <a:t>‌</a:t>
            </a:r>
            <a:r>
              <a:rPr lang="ar-SA" dirty="0" smtClean="0">
                <a:cs typeface="B Mitra" pitchFamily="2" charset="-78"/>
              </a:rPr>
              <a:t> فيلد  569) بكار مي</a:t>
            </a:r>
            <a:r>
              <a:rPr lang="ar-SA" dirty="0" smtClean="0">
                <a:cs typeface="Arial" charset="0"/>
              </a:rPr>
              <a:t>‌</a:t>
            </a:r>
            <a:r>
              <a:rPr lang="ar-SA" dirty="0" smtClean="0">
                <a:cs typeface="B Mitra" pitchFamily="2" charset="-78"/>
              </a:rPr>
              <a:t>روند. </a:t>
            </a:r>
            <a:endParaRPr lang="fa-IR" dirty="0" smtClean="0">
              <a:cs typeface="B Mitra" pitchFamily="2" charset="-78"/>
            </a:endParaRPr>
          </a:p>
          <a:p>
            <a:pPr marL="1371600" lvl="2" indent="-457200" algn="justLow" rtl="1" eaLnBrk="1" hangingPunct="1">
              <a:defRPr/>
            </a:pPr>
            <a:r>
              <a:rPr lang="en-US" dirty="0" smtClean="0">
                <a:cs typeface="B Mitra" pitchFamily="2" charset="-78"/>
              </a:rPr>
              <a:t>PT-Scope Note</a:t>
            </a:r>
            <a:r>
              <a:rPr lang="fa-IR" dirty="0" smtClean="0">
                <a:cs typeface="B Mitra" pitchFamily="2" charset="-78"/>
              </a:rPr>
              <a:t>، </a:t>
            </a:r>
            <a:r>
              <a:rPr lang="ar-SA" dirty="0" smtClean="0">
                <a:cs typeface="B Mitra" pitchFamily="2" charset="-78"/>
              </a:rPr>
              <a:t>كه</a:t>
            </a:r>
            <a:r>
              <a:rPr lang="ar-SA" dirty="0" smtClean="0">
                <a:cs typeface="Arial" charset="0"/>
              </a:rPr>
              <a:t>‌</a:t>
            </a:r>
            <a:r>
              <a:rPr lang="fa-IR" dirty="0" smtClean="0">
                <a:cs typeface="B Mitra" pitchFamily="2" charset="-78"/>
              </a:rPr>
              <a:t> توضیحاتی درباره چگونگی به کارگیری آنها آمده و </a:t>
            </a:r>
            <a:r>
              <a:rPr lang="ar-SA" dirty="0" smtClean="0">
                <a:cs typeface="B Mitra" pitchFamily="2" charset="-78"/>
              </a:rPr>
              <a:t>مي</a:t>
            </a:r>
            <a:r>
              <a:rPr lang="ar-SA" dirty="0" smtClean="0">
                <a:cs typeface="Arial" charset="0"/>
              </a:rPr>
              <a:t>‌</a:t>
            </a:r>
            <a:r>
              <a:rPr lang="ar-SA" dirty="0" smtClean="0">
                <a:cs typeface="B Mitra" pitchFamily="2" charset="-78"/>
              </a:rPr>
              <a:t>توانند به</a:t>
            </a:r>
            <a:r>
              <a:rPr lang="ar-SA" dirty="0" smtClean="0">
                <a:cs typeface="Arial" charset="0"/>
              </a:rPr>
              <a:t>‌</a:t>
            </a:r>
            <a:r>
              <a:rPr lang="ar-SA" dirty="0" smtClean="0">
                <a:cs typeface="B Mitra" pitchFamily="2" charset="-78"/>
              </a:rPr>
              <a:t> سرعنوان</a:t>
            </a:r>
            <a:r>
              <a:rPr lang="ar-SA" dirty="0" smtClean="0">
                <a:cs typeface="Arial" charset="0"/>
              </a:rPr>
              <a:t>‌</a:t>
            </a:r>
            <a:r>
              <a:rPr lang="ar-SA" dirty="0" smtClean="0">
                <a:cs typeface="B Mitra" pitchFamily="2" charset="-78"/>
              </a:rPr>
              <a:t>ها بچسبند</a:t>
            </a:r>
            <a:r>
              <a:rPr lang="en-US" dirty="0" smtClean="0">
                <a:cs typeface="B Mitra" pitchFamily="2" charset="-78"/>
              </a:rPr>
              <a:t> </a:t>
            </a:r>
            <a:r>
              <a:rPr lang="ar-SA" dirty="0" smtClean="0">
                <a:cs typeface="B Mitra" pitchFamily="2" charset="-78"/>
              </a:rPr>
              <a:t>(ص. </a:t>
            </a:r>
            <a:r>
              <a:rPr lang="en-US" dirty="0" smtClean="0">
                <a:cs typeface="B Mitra" pitchFamily="2" charset="-78"/>
              </a:rPr>
              <a:t>I-132</a:t>
            </a:r>
            <a:r>
              <a:rPr lang="fa-IR" dirty="0" smtClean="0">
                <a:cs typeface="B Mitra" pitchFamily="2" charset="-78"/>
              </a:rPr>
              <a:t> مقدمه مش تحلیلی ویرایش 2002)</a:t>
            </a:r>
            <a:endParaRPr lang="ar-SA" dirty="0" smtClean="0">
              <a:cs typeface="B Mitra" pitchFamily="2" charset="-78"/>
            </a:endParaRPr>
          </a:p>
          <a:p>
            <a:pPr marL="1371600" lvl="2" indent="-457200" algn="justLow" rtl="1" eaLnBrk="1" hangingPunct="1">
              <a:buFontTx/>
              <a:buNone/>
              <a:defRPr/>
            </a:pPr>
            <a:endParaRPr lang="fa-IR" sz="2800" dirty="0" smtClean="0">
              <a:cs typeface="B Mitra" pitchFamily="2" charset="-78"/>
            </a:endParaRP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0093433"/>
      </p:ext>
    </p:extLst>
  </p:cSld>
  <p:clrMapOvr>
    <a:masterClrMapping/>
  </p:clrMapOvr>
  <p:transition spd="med">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68291">
                                            <p:txEl>
                                              <p:pRg st="0" end="0"/>
                                            </p:txEl>
                                          </p:spTgt>
                                        </p:tgtEl>
                                        <p:attrNameLst>
                                          <p:attrName>style.visibility</p:attrName>
                                        </p:attrNameLst>
                                      </p:cBhvr>
                                      <p:to>
                                        <p:strVal val="visible"/>
                                      </p:to>
                                    </p:set>
                                    <p:animEffect transition="in" filter="slide(fromBottom)">
                                      <p:cBhvr>
                                        <p:cTn id="7" dur="500">
                                          <p:stCondLst>
                                            <p:cond delay="0"/>
                                          </p:stCondLst>
                                        </p:cTn>
                                        <p:tgtEl>
                                          <p:spTgt spid="268291">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68291">
                                            <p:txEl>
                                              <p:pRg st="1" end="1"/>
                                            </p:txEl>
                                          </p:spTgt>
                                        </p:tgtEl>
                                        <p:attrNameLst>
                                          <p:attrName>style.visibility</p:attrName>
                                        </p:attrNameLst>
                                      </p:cBhvr>
                                      <p:to>
                                        <p:strVal val="visible"/>
                                      </p:to>
                                    </p:set>
                                    <p:animEffect transition="in" filter="slide(fromBottom)">
                                      <p:cBhvr>
                                        <p:cTn id="10" dur="500">
                                          <p:stCondLst>
                                            <p:cond delay="0"/>
                                          </p:stCondLst>
                                        </p:cTn>
                                        <p:tgtEl>
                                          <p:spTgt spid="268291">
                                            <p:txEl>
                                              <p:pRg st="1" end="1"/>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268291">
                                            <p:txEl>
                                              <p:pRg st="2" end="2"/>
                                            </p:txEl>
                                          </p:spTgt>
                                        </p:tgtEl>
                                        <p:attrNameLst>
                                          <p:attrName>style.visibility</p:attrName>
                                        </p:attrNameLst>
                                      </p:cBhvr>
                                      <p:to>
                                        <p:strVal val="visible"/>
                                      </p:to>
                                    </p:set>
                                    <p:animEffect transition="in" filter="slide(fromBottom)">
                                      <p:cBhvr>
                                        <p:cTn id="13" dur="500">
                                          <p:stCondLst>
                                            <p:cond delay="0"/>
                                          </p:stCondLst>
                                        </p:cTn>
                                        <p:tgtEl>
                                          <p:spTgt spid="268291">
                                            <p:txEl>
                                              <p:pRg st="2" end="2"/>
                                            </p:txEl>
                                          </p:spTgt>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268291">
                                            <p:txEl>
                                              <p:pRg st="3" end="3"/>
                                            </p:txEl>
                                          </p:spTgt>
                                        </p:tgtEl>
                                        <p:attrNameLst>
                                          <p:attrName>style.visibility</p:attrName>
                                        </p:attrNameLst>
                                      </p:cBhvr>
                                      <p:to>
                                        <p:strVal val="visible"/>
                                      </p:to>
                                    </p:set>
                                    <p:animEffect transition="in" filter="slide(fromBottom)">
                                      <p:cBhvr>
                                        <p:cTn id="16" dur="500">
                                          <p:stCondLst>
                                            <p:cond delay="0"/>
                                          </p:stCondLst>
                                        </p:cTn>
                                        <p:tgtEl>
                                          <p:spTgt spid="268291">
                                            <p:txEl>
                                              <p:pRg st="3" end="3"/>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268291">
                                            <p:txEl>
                                              <p:pRg st="4" end="4"/>
                                            </p:txEl>
                                          </p:spTgt>
                                        </p:tgtEl>
                                        <p:attrNameLst>
                                          <p:attrName>style.visibility</p:attrName>
                                        </p:attrNameLst>
                                      </p:cBhvr>
                                      <p:to>
                                        <p:strVal val="visible"/>
                                      </p:to>
                                    </p:set>
                                    <p:animEffect transition="in" filter="slide(fromBottom)">
                                      <p:cBhvr>
                                        <p:cTn id="19" dur="500">
                                          <p:stCondLst>
                                            <p:cond delay="0"/>
                                          </p:stCondLst>
                                        </p:cTn>
                                        <p:tgtEl>
                                          <p:spTgt spid="268291">
                                            <p:txEl>
                                              <p:pRg st="4" end="4"/>
                                            </p:txEl>
                                          </p:spTgt>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268291">
                                            <p:txEl>
                                              <p:pRg st="5" end="5"/>
                                            </p:txEl>
                                          </p:spTgt>
                                        </p:tgtEl>
                                        <p:attrNameLst>
                                          <p:attrName>style.visibility</p:attrName>
                                        </p:attrNameLst>
                                      </p:cBhvr>
                                      <p:to>
                                        <p:strVal val="visible"/>
                                      </p:to>
                                    </p:set>
                                    <p:animEffect transition="in" filter="slide(fromBottom)">
                                      <p:cBhvr>
                                        <p:cTn id="22" dur="500">
                                          <p:stCondLst>
                                            <p:cond delay="0"/>
                                          </p:stCondLst>
                                        </p:cTn>
                                        <p:tgtEl>
                                          <p:spTgt spid="268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1"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0339" name="Rectangle 3"/>
          <p:cNvSpPr>
            <a:spLocks noGrp="1" noChangeArrowheads="1"/>
          </p:cNvSpPr>
          <p:nvPr>
            <p:ph type="body" idx="1"/>
          </p:nvPr>
        </p:nvSpPr>
        <p:spPr>
          <a:xfrm>
            <a:off x="468313" y="1052513"/>
            <a:ext cx="8229600" cy="4525962"/>
          </a:xfrm>
        </p:spPr>
        <p:txBody>
          <a:bodyPr/>
          <a:lstStyle/>
          <a:p>
            <a:pPr marL="0" indent="0" algn="r" rtl="1" eaLnBrk="1" hangingPunct="1">
              <a:buNone/>
              <a:defRPr/>
            </a:pPr>
            <a:r>
              <a:rPr lang="fa-IR" sz="3200" b="1" dirty="0" smtClean="0">
                <a:cs typeface="B Titr" pitchFamily="2" charset="-78"/>
              </a:rPr>
              <a:t>تقسیم های فرعی</a:t>
            </a:r>
            <a:r>
              <a:rPr lang="fa-IR" sz="3200" dirty="0" smtClean="0">
                <a:cs typeface="B Titr" pitchFamily="2" charset="-78"/>
              </a:rPr>
              <a:t> (ادامه...)</a:t>
            </a:r>
          </a:p>
          <a:p>
            <a:pPr marL="990600" lvl="1" indent="-533400" algn="r" rtl="1" eaLnBrk="1" hangingPunct="1">
              <a:defRPr/>
            </a:pPr>
            <a:r>
              <a:rPr lang="ar-SA" b="1" dirty="0" smtClean="0">
                <a:cs typeface="B Mitra" pitchFamily="2" charset="-78"/>
              </a:rPr>
              <a:t>تقسيمهاي‌ جغرافيايي‌</a:t>
            </a:r>
            <a:r>
              <a:rPr lang="ar-SA" sz="3200" dirty="0" smtClean="0">
                <a:cs typeface="B Mitra" pitchFamily="2" charset="-78"/>
              </a:rPr>
              <a:t> </a:t>
            </a:r>
            <a:endParaRPr lang="fa-IR" sz="3200" dirty="0" smtClean="0">
              <a:cs typeface="B Mitra" pitchFamily="2" charset="-78"/>
            </a:endParaRPr>
          </a:p>
          <a:p>
            <a:pPr marL="990600" lvl="1" indent="-533400" algn="r" rtl="1" eaLnBrk="1" hangingPunct="1">
              <a:defRPr/>
            </a:pPr>
            <a:r>
              <a:rPr lang="fa-IR" dirty="0" smtClean="0">
                <a:cs typeface="B Mitra" pitchFamily="2" charset="-78"/>
              </a:rPr>
              <a:t>این تقسیمها قبلا با محدودیتهایی به کار می رفت اما</a:t>
            </a:r>
            <a:r>
              <a:rPr lang="ar-SA" dirty="0" smtClean="0">
                <a:cs typeface="B Mitra" pitchFamily="2" charset="-78"/>
              </a:rPr>
              <a:t> از سال‌ 1999 به‌ بعد تقسيمات‌ جغرافيايي‌ با هر سرعنواني‌ مي‌توانند بكار روند.</a:t>
            </a:r>
          </a:p>
          <a:p>
            <a:pPr marL="1371600" lvl="2" indent="-457200" algn="r" rtl="1" eaLnBrk="1" hangingPunct="1">
              <a:defRPr/>
            </a:pPr>
            <a:r>
              <a:rPr lang="ar-SA" dirty="0" smtClean="0">
                <a:cs typeface="B Mitra" pitchFamily="2" charset="-78"/>
              </a:rPr>
              <a:t> اينها در رده‌ </a:t>
            </a:r>
            <a:r>
              <a:rPr lang="en-US" dirty="0" smtClean="0">
                <a:cs typeface="B Mitra" pitchFamily="2" charset="-78"/>
              </a:rPr>
              <a:t>Z</a:t>
            </a:r>
            <a:r>
              <a:rPr lang="ar-SA" dirty="0" smtClean="0">
                <a:cs typeface="B Mitra" pitchFamily="2" charset="-78"/>
              </a:rPr>
              <a:t> فهرست‌ درختي‌ ليست‌ شده‌اند و در ليست‌ الفبايي‌ وجود دارند.</a:t>
            </a:r>
          </a:p>
          <a:p>
            <a:pPr marL="1371600" lvl="2" indent="-457200" algn="r" rtl="1" eaLnBrk="1" hangingPunct="1">
              <a:defRPr/>
            </a:pPr>
            <a:r>
              <a:rPr lang="ar-SA" dirty="0" smtClean="0">
                <a:cs typeface="B Mitra" pitchFamily="2" charset="-78"/>
              </a:rPr>
              <a:t> اينها را براي‌ نمايه‌سازي‌ ايندكس مديكوس‌ بكار نمي‌برند اما براي‌ جستجو در مدلاين‌ استفاده‌ مي‌شوند.</a:t>
            </a:r>
            <a:endParaRPr lang="fa-IR" dirty="0" smtClean="0">
              <a:cs typeface="B Mitra" pitchFamily="2" charset="-78"/>
            </a:endParaRPr>
          </a:p>
          <a:p>
            <a:pPr marL="2209800" lvl="4" indent="-381000" algn="r" rtl="1" eaLnBrk="1" hangingPunct="1">
              <a:buFont typeface="Wingdings" pitchFamily="2" charset="2"/>
              <a:buChar char="v"/>
              <a:defRPr/>
            </a:pPr>
            <a:endParaRPr lang="fa-IR" sz="2400" dirty="0" smtClean="0">
              <a:cs typeface="B Mitra" pitchFamily="2" charset="-78"/>
            </a:endParaRPr>
          </a:p>
          <a:p>
            <a:pPr marL="1371600" lvl="2" indent="-457200" algn="r" rtl="1" eaLnBrk="1" hangingPunct="1">
              <a:buFont typeface="Wingdings" pitchFamily="2" charset="2"/>
              <a:buChar char="v"/>
              <a:defRPr/>
            </a:pPr>
            <a:endParaRPr lang="fa-IR" sz="2800" dirty="0" smtClean="0">
              <a:cs typeface="B Mitra" pitchFamily="2" charset="-78"/>
            </a:endParaRPr>
          </a:p>
          <a:p>
            <a:pPr marL="1371600" lvl="2" indent="-457200" algn="r" rtl="1" eaLnBrk="1" hangingPunct="1">
              <a:buFont typeface="Wingdings" pitchFamily="2" charset="2"/>
              <a:buChar char="v"/>
              <a:defRPr/>
            </a:pPr>
            <a:endParaRPr lang="fa-IR" sz="2800" dirty="0" smtClean="0">
              <a:cs typeface="B Mitra" pitchFamily="2" charset="-78"/>
            </a:endParaRP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5158899"/>
      </p:ext>
    </p:extLst>
  </p:cSld>
  <p:clrMapOvr>
    <a:masterClrMapping/>
  </p:clrMapOvr>
  <p:transition spd="med">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70339">
                                            <p:txEl>
                                              <p:pRg st="0" end="0"/>
                                            </p:txEl>
                                          </p:spTgt>
                                        </p:tgtEl>
                                        <p:attrNameLst>
                                          <p:attrName>style.visibility</p:attrName>
                                        </p:attrNameLst>
                                      </p:cBhvr>
                                      <p:to>
                                        <p:strVal val="visible"/>
                                      </p:to>
                                    </p:set>
                                    <p:animEffect transition="in" filter="slide(fromBottom)">
                                      <p:cBhvr>
                                        <p:cTn id="7" dur="500">
                                          <p:stCondLst>
                                            <p:cond delay="0"/>
                                          </p:stCondLst>
                                        </p:cTn>
                                        <p:tgtEl>
                                          <p:spTgt spid="270339">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70339">
                                            <p:txEl>
                                              <p:pRg st="1" end="1"/>
                                            </p:txEl>
                                          </p:spTgt>
                                        </p:tgtEl>
                                        <p:attrNameLst>
                                          <p:attrName>style.visibility</p:attrName>
                                        </p:attrNameLst>
                                      </p:cBhvr>
                                      <p:to>
                                        <p:strVal val="visible"/>
                                      </p:to>
                                    </p:set>
                                    <p:animEffect transition="in" filter="slide(fromBottom)">
                                      <p:cBhvr>
                                        <p:cTn id="10" dur="500">
                                          <p:stCondLst>
                                            <p:cond delay="0"/>
                                          </p:stCondLst>
                                        </p:cTn>
                                        <p:tgtEl>
                                          <p:spTgt spid="270339">
                                            <p:txEl>
                                              <p:pRg st="1" end="1"/>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270339">
                                            <p:txEl>
                                              <p:pRg st="2" end="2"/>
                                            </p:txEl>
                                          </p:spTgt>
                                        </p:tgtEl>
                                        <p:attrNameLst>
                                          <p:attrName>style.visibility</p:attrName>
                                        </p:attrNameLst>
                                      </p:cBhvr>
                                      <p:to>
                                        <p:strVal val="visible"/>
                                      </p:to>
                                    </p:set>
                                    <p:animEffect transition="in" filter="slide(fromBottom)">
                                      <p:cBhvr>
                                        <p:cTn id="13" dur="500">
                                          <p:stCondLst>
                                            <p:cond delay="0"/>
                                          </p:stCondLst>
                                        </p:cTn>
                                        <p:tgtEl>
                                          <p:spTgt spid="270339">
                                            <p:txEl>
                                              <p:pRg st="2" end="2"/>
                                            </p:txEl>
                                          </p:spTgt>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270339">
                                            <p:txEl>
                                              <p:pRg st="3" end="3"/>
                                            </p:txEl>
                                          </p:spTgt>
                                        </p:tgtEl>
                                        <p:attrNameLst>
                                          <p:attrName>style.visibility</p:attrName>
                                        </p:attrNameLst>
                                      </p:cBhvr>
                                      <p:to>
                                        <p:strVal val="visible"/>
                                      </p:to>
                                    </p:set>
                                    <p:animEffect transition="in" filter="slide(fromBottom)">
                                      <p:cBhvr>
                                        <p:cTn id="16" dur="500">
                                          <p:stCondLst>
                                            <p:cond delay="0"/>
                                          </p:stCondLst>
                                        </p:cTn>
                                        <p:tgtEl>
                                          <p:spTgt spid="270339">
                                            <p:txEl>
                                              <p:pRg st="3" end="3"/>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270339">
                                            <p:txEl>
                                              <p:pRg st="4" end="4"/>
                                            </p:txEl>
                                          </p:spTgt>
                                        </p:tgtEl>
                                        <p:attrNameLst>
                                          <p:attrName>style.visibility</p:attrName>
                                        </p:attrNameLst>
                                      </p:cBhvr>
                                      <p:to>
                                        <p:strVal val="visible"/>
                                      </p:to>
                                    </p:set>
                                    <p:animEffect transition="in" filter="slide(fromBottom)">
                                      <p:cBhvr>
                                        <p:cTn id="19" dur="500">
                                          <p:stCondLst>
                                            <p:cond delay="0"/>
                                          </p:stCondLst>
                                        </p:cTn>
                                        <p:tgtEl>
                                          <p:spTgt spid="270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9"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normAutofit/>
          </a:bodyPr>
          <a:lstStyle/>
          <a:p>
            <a:pPr marL="742950" indent="-742950" algn="r" eaLnBrk="1" hangingPunct="1">
              <a:defRPr/>
            </a:pPr>
            <a:r>
              <a:rPr lang="ar-SA" sz="3200" b="1" dirty="0" smtClean="0">
                <a:solidFill>
                  <a:schemeClr val="accent3">
                    <a:lumMod val="75000"/>
                  </a:schemeClr>
                </a:solidFill>
                <a:cs typeface="B Titr" pitchFamily="2" charset="-78"/>
              </a:rPr>
              <a:t> </a:t>
            </a:r>
            <a:r>
              <a:rPr lang="ar-SA" sz="3200" b="1" dirty="0" smtClean="0">
                <a:solidFill>
                  <a:schemeClr val="tx1"/>
                </a:solidFill>
                <a:cs typeface="B Titr" pitchFamily="2" charset="-78"/>
              </a:rPr>
              <a:t>اهداف‌:</a:t>
            </a:r>
            <a:endParaRPr lang="en-US" sz="3200" b="1" dirty="0">
              <a:solidFill>
                <a:schemeClr val="tx1"/>
              </a:solidFill>
              <a:cs typeface="B Titr" pitchFamily="2" charset="-78"/>
            </a:endParaRPr>
          </a:p>
        </p:txBody>
      </p:sp>
      <p:sp>
        <p:nvSpPr>
          <p:cNvPr id="97283" name="Rectangle 3"/>
          <p:cNvSpPr>
            <a:spLocks noGrp="1" noChangeArrowheads="1"/>
          </p:cNvSpPr>
          <p:nvPr>
            <p:ph type="body" idx="1"/>
          </p:nvPr>
        </p:nvSpPr>
        <p:spPr/>
        <p:txBody>
          <a:bodyPr/>
          <a:lstStyle/>
          <a:p>
            <a:pPr eaLnBrk="1" hangingPunct="1">
              <a:buFont typeface="Wingdings" pitchFamily="2" charset="2"/>
              <a:buNone/>
              <a:defRPr/>
            </a:pPr>
            <a:r>
              <a:rPr lang="ar-SA" sz="4400" dirty="0" smtClean="0">
                <a:cs typeface="B Nazanin" pitchFamily="2" charset="-78"/>
              </a:rPr>
              <a:t>	</a:t>
            </a:r>
            <a:r>
              <a:rPr lang="ar-SA" dirty="0" smtClean="0">
                <a:cs typeface="B Nazanin" pitchFamily="2" charset="-78"/>
              </a:rPr>
              <a:t>1. ابزار تحليل‌ موضوعي‌ منابع‌ پزشكي‌ فارسي‌ در كتابخانه‌هاي‌ پزشكي‌ و علوم‌ وابسته‌</a:t>
            </a:r>
            <a:endParaRPr lang="en-US" dirty="0" smtClean="0">
              <a:cs typeface="B Nazanin" pitchFamily="2" charset="-78"/>
            </a:endParaRPr>
          </a:p>
          <a:p>
            <a:pPr eaLnBrk="1" hangingPunct="1">
              <a:buFont typeface="Wingdings" pitchFamily="2" charset="2"/>
              <a:buNone/>
              <a:defRPr/>
            </a:pPr>
            <a:r>
              <a:rPr lang="ar-SA" dirty="0" smtClean="0">
                <a:cs typeface="B Nazanin" pitchFamily="2" charset="-78"/>
              </a:rPr>
              <a:t>	2. رفع‌ نيازهاي‌ اطلاع‌رساني‌ كتابخانه‌ها از نظر بازيابي‌</a:t>
            </a:r>
            <a:endParaRPr lang="en-US" dirty="0" smtClean="0">
              <a:cs typeface="B Nazanin" pitchFamily="2" charset="-78"/>
            </a:endParaRPr>
          </a:p>
          <a:p>
            <a:pPr eaLnBrk="1" hangingPunct="1">
              <a:buFont typeface="Wingdings" pitchFamily="2" charset="2"/>
              <a:buNone/>
              <a:defRPr/>
            </a:pPr>
            <a:r>
              <a:rPr lang="ar-SA" dirty="0" smtClean="0">
                <a:cs typeface="B Nazanin" pitchFamily="2" charset="-78"/>
              </a:rPr>
              <a:t>	3. يكدست‌سازي‌ واژگان‌ پزشكي‌ فارسي‌ براي‌ سه‌ گروه‌ توليدكنندگان‌ اطلاعات‌، ذخيره‌كنندگان‌ و استفاده‌كنندگان‌ نهايي‌</a:t>
            </a:r>
            <a:endParaRPr lang="en-US" dirty="0" smtClean="0">
              <a:cs typeface="B Nazanin" pitchFamily="2" charset="-78"/>
            </a:endParaRPr>
          </a:p>
          <a:p>
            <a:pPr eaLnBrk="1" hangingPunct="1">
              <a:buFont typeface="Wingdings" pitchFamily="2" charset="2"/>
              <a:buNone/>
              <a:defRPr/>
            </a:pPr>
            <a:r>
              <a:rPr lang="ar-SA" dirty="0" smtClean="0">
                <a:cs typeface="B Nazanin" pitchFamily="2" charset="-78"/>
              </a:rPr>
              <a:t>	4. ابزاري‌ براي‌ يكدست‌سازي‌ فهرستنويسي‌ موضوعي‌ منابع‌ پزشكي‌ فارسي‌</a:t>
            </a:r>
            <a:endParaRPr lang="en-US" dirty="0" smtClean="0">
              <a:cs typeface="B Nazanin" pitchFamily="2" charset="-78"/>
            </a:endParaRPr>
          </a:p>
          <a:p>
            <a:pPr marL="742950" indent="-742950" eaLnBrk="1" hangingPunct="1">
              <a:lnSpc>
                <a:spcPct val="90000"/>
              </a:lnSpc>
              <a:buFont typeface="Wingdings" pitchFamily="2" charset="2"/>
              <a:buNone/>
              <a:defRPr/>
            </a:pPr>
            <a:endParaRPr lang="en-US" sz="4400" dirty="0" smtClean="0">
              <a:cs typeface="B Nazanin" pitchFamily="2" charset="-78"/>
            </a:endParaRPr>
          </a:p>
        </p:txBody>
      </p:sp>
      <p:pic>
        <p:nvPicPr>
          <p:cNvPr id="5"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4793337"/>
      </p:ext>
    </p:extLst>
  </p:cSld>
  <p:clrMapOvr>
    <a:masterClrMapping/>
  </p:clrMapOvr>
  <p:transition spd="med">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97282"/>
                                        </p:tgtEl>
                                        <p:attrNameLst>
                                          <p:attrName>style.visibility</p:attrName>
                                        </p:attrNameLst>
                                      </p:cBhvr>
                                      <p:to>
                                        <p:strVal val="visible"/>
                                      </p:to>
                                    </p:set>
                                    <p:anim calcmode="lin" valueType="num">
                                      <p:cBhvr>
                                        <p:cTn id="7" dur="500" fill="hold"/>
                                        <p:tgtEl>
                                          <p:spTgt spid="97282"/>
                                        </p:tgtEl>
                                        <p:attrNameLst>
                                          <p:attrName>ppt_w</p:attrName>
                                        </p:attrNameLst>
                                      </p:cBhvr>
                                      <p:tavLst>
                                        <p:tav tm="0">
                                          <p:val>
                                            <p:fltVal val="0"/>
                                          </p:val>
                                        </p:tav>
                                        <p:tav tm="100000">
                                          <p:val>
                                            <p:strVal val="#ppt_w"/>
                                          </p:val>
                                        </p:tav>
                                      </p:tavLst>
                                    </p:anim>
                                    <p:anim calcmode="lin" valueType="num">
                                      <p:cBhvr>
                                        <p:cTn id="8" dur="500" fill="hold"/>
                                        <p:tgtEl>
                                          <p:spTgt spid="97282"/>
                                        </p:tgtEl>
                                        <p:attrNameLst>
                                          <p:attrName>ppt_h</p:attrName>
                                        </p:attrNameLst>
                                      </p:cBhvr>
                                      <p:tavLst>
                                        <p:tav tm="0">
                                          <p:val>
                                            <p:fltVal val="0"/>
                                          </p:val>
                                        </p:tav>
                                        <p:tav tm="100000">
                                          <p:val>
                                            <p:strVal val="#ppt_h"/>
                                          </p:val>
                                        </p:tav>
                                      </p:tavLst>
                                    </p:anim>
                                    <p:anim calcmode="lin" valueType="num">
                                      <p:cBhvr>
                                        <p:cTn id="9" dur="500" fill="hold"/>
                                        <p:tgtEl>
                                          <p:spTgt spid="97282"/>
                                        </p:tgtEl>
                                        <p:attrNameLst>
                                          <p:attrName>style.rotation</p:attrName>
                                        </p:attrNameLst>
                                      </p:cBhvr>
                                      <p:tavLst>
                                        <p:tav tm="0">
                                          <p:val>
                                            <p:fltVal val="360"/>
                                          </p:val>
                                        </p:tav>
                                        <p:tav tm="100000">
                                          <p:val>
                                            <p:fltVal val="0"/>
                                          </p:val>
                                        </p:tav>
                                      </p:tavLst>
                                    </p:anim>
                                    <p:animEffect transition="in" filter="fade">
                                      <p:cBhvr>
                                        <p:cTn id="10" dur="500"/>
                                        <p:tgtEl>
                                          <p:spTgt spid="9728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97283">
                                            <p:txEl>
                                              <p:pRg st="0" end="0"/>
                                            </p:txEl>
                                          </p:spTgt>
                                        </p:tgtEl>
                                        <p:attrNameLst>
                                          <p:attrName>style.visibility</p:attrName>
                                        </p:attrNameLst>
                                      </p:cBhvr>
                                      <p:to>
                                        <p:strVal val="visible"/>
                                      </p:to>
                                    </p:set>
                                    <p:anim calcmode="lin" valueType="num">
                                      <p:cBhvr>
                                        <p:cTn id="15" dur="500" fill="hold"/>
                                        <p:tgtEl>
                                          <p:spTgt spid="9728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9728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9728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97283">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97283">
                                            <p:txEl>
                                              <p:pRg st="1" end="1"/>
                                            </p:txEl>
                                          </p:spTgt>
                                        </p:tgtEl>
                                        <p:attrNameLst>
                                          <p:attrName>style.visibility</p:attrName>
                                        </p:attrNameLst>
                                      </p:cBhvr>
                                      <p:to>
                                        <p:strVal val="visible"/>
                                      </p:to>
                                    </p:set>
                                    <p:anim calcmode="lin" valueType="num">
                                      <p:cBhvr>
                                        <p:cTn id="23" dur="500" fill="hold"/>
                                        <p:tgtEl>
                                          <p:spTgt spid="9728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97283">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97283">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97283">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97283">
                                            <p:txEl>
                                              <p:pRg st="2" end="2"/>
                                            </p:txEl>
                                          </p:spTgt>
                                        </p:tgtEl>
                                        <p:attrNameLst>
                                          <p:attrName>style.visibility</p:attrName>
                                        </p:attrNameLst>
                                      </p:cBhvr>
                                      <p:to>
                                        <p:strVal val="visible"/>
                                      </p:to>
                                    </p:set>
                                    <p:anim calcmode="lin" valueType="num">
                                      <p:cBhvr>
                                        <p:cTn id="31" dur="500" fill="hold"/>
                                        <p:tgtEl>
                                          <p:spTgt spid="97283">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97283">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97283">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97283">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9" presetClass="entr" presetSubtype="0" decel="100000" fill="hold" grpId="0" nodeType="clickEffect">
                                  <p:stCondLst>
                                    <p:cond delay="0"/>
                                  </p:stCondLst>
                                  <p:iterate type="lt">
                                    <p:tmPct val="10000"/>
                                  </p:iterate>
                                  <p:childTnLst>
                                    <p:set>
                                      <p:cBhvr>
                                        <p:cTn id="38" dur="1" fill="hold">
                                          <p:stCondLst>
                                            <p:cond delay="0"/>
                                          </p:stCondLst>
                                        </p:cTn>
                                        <p:tgtEl>
                                          <p:spTgt spid="97283">
                                            <p:txEl>
                                              <p:pRg st="3" end="3"/>
                                            </p:txEl>
                                          </p:spTgt>
                                        </p:tgtEl>
                                        <p:attrNameLst>
                                          <p:attrName>style.visibility</p:attrName>
                                        </p:attrNameLst>
                                      </p:cBhvr>
                                      <p:to>
                                        <p:strVal val="visible"/>
                                      </p:to>
                                    </p:set>
                                    <p:anim calcmode="lin" valueType="num">
                                      <p:cBhvr>
                                        <p:cTn id="39" dur="500" fill="hold"/>
                                        <p:tgtEl>
                                          <p:spTgt spid="97283">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97283">
                                            <p:txEl>
                                              <p:pRg st="3" end="3"/>
                                            </p:txEl>
                                          </p:spTgt>
                                        </p:tgtEl>
                                        <p:attrNameLst>
                                          <p:attrName>ppt_h</p:attrName>
                                        </p:attrNameLst>
                                      </p:cBhvr>
                                      <p:tavLst>
                                        <p:tav tm="0">
                                          <p:val>
                                            <p:fltVal val="0"/>
                                          </p:val>
                                        </p:tav>
                                        <p:tav tm="100000">
                                          <p:val>
                                            <p:strVal val="#ppt_h"/>
                                          </p:val>
                                        </p:tav>
                                      </p:tavLst>
                                    </p:anim>
                                    <p:anim calcmode="lin" valueType="num">
                                      <p:cBhvr>
                                        <p:cTn id="41" dur="500" fill="hold"/>
                                        <p:tgtEl>
                                          <p:spTgt spid="97283">
                                            <p:txEl>
                                              <p:pRg st="3" end="3"/>
                                            </p:txEl>
                                          </p:spTgt>
                                        </p:tgtEl>
                                        <p:attrNameLst>
                                          <p:attrName>style.rotation</p:attrName>
                                        </p:attrNameLst>
                                      </p:cBhvr>
                                      <p:tavLst>
                                        <p:tav tm="0">
                                          <p:val>
                                            <p:fltVal val="360"/>
                                          </p:val>
                                        </p:tav>
                                        <p:tav tm="100000">
                                          <p:val>
                                            <p:fltVal val="0"/>
                                          </p:val>
                                        </p:tav>
                                      </p:tavLst>
                                    </p:anim>
                                    <p:animEffect transition="in" filter="fade">
                                      <p:cBhvr>
                                        <p:cTn id="42" dur="500"/>
                                        <p:tgtEl>
                                          <p:spTgt spid="972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P spid="97283"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9" name="Rectangle 3"/>
          <p:cNvSpPr>
            <a:spLocks noGrp="1" noChangeArrowheads="1"/>
          </p:cNvSpPr>
          <p:nvPr>
            <p:ph type="body" idx="1"/>
          </p:nvPr>
        </p:nvSpPr>
        <p:spPr>
          <a:xfrm>
            <a:off x="468313" y="1052513"/>
            <a:ext cx="8229600" cy="4525962"/>
          </a:xfrm>
        </p:spPr>
        <p:txBody>
          <a:bodyPr/>
          <a:lstStyle/>
          <a:p>
            <a:pPr marL="0" indent="0" algn="r" rtl="1" eaLnBrk="1" hangingPunct="1">
              <a:buNone/>
              <a:defRPr/>
            </a:pPr>
            <a:r>
              <a:rPr lang="fa-IR" sz="3200" b="1" dirty="0" smtClean="0">
                <a:cs typeface="B Titr" pitchFamily="2" charset="-78"/>
              </a:rPr>
              <a:t>تقسیم های فرعی</a:t>
            </a:r>
            <a:r>
              <a:rPr lang="fa-IR" sz="3200" dirty="0" smtClean="0">
                <a:cs typeface="B Titr" pitchFamily="2" charset="-78"/>
              </a:rPr>
              <a:t> (ادامه...)</a:t>
            </a:r>
          </a:p>
          <a:p>
            <a:pPr marL="990600" lvl="1" indent="-533400" algn="r" rtl="1" eaLnBrk="1" hangingPunct="1">
              <a:defRPr/>
            </a:pPr>
            <a:r>
              <a:rPr lang="fa-IR" b="1" dirty="0" smtClean="0">
                <a:cs typeface="B Mitra" pitchFamily="2" charset="-78"/>
              </a:rPr>
              <a:t>تقسیم های فرعی </a:t>
            </a:r>
            <a:r>
              <a:rPr lang="ar-SA" b="1" dirty="0" smtClean="0">
                <a:cs typeface="B Mitra" pitchFamily="2" charset="-78"/>
              </a:rPr>
              <a:t>زباني‌:</a:t>
            </a:r>
          </a:p>
          <a:p>
            <a:pPr marL="1371600" lvl="2" indent="-457200" algn="justLow" rtl="1" eaLnBrk="1" hangingPunct="1">
              <a:defRPr/>
            </a:pPr>
            <a:r>
              <a:rPr lang="ar-SA" b="1" dirty="0" smtClean="0">
                <a:cs typeface="B Mitra" pitchFamily="2" charset="-78"/>
              </a:rPr>
              <a:t> </a:t>
            </a:r>
            <a:r>
              <a:rPr lang="ar-SA" sz="2000" dirty="0" smtClean="0">
                <a:cs typeface="B Mitra" pitchFamily="2" charset="-78"/>
              </a:rPr>
              <a:t>تقسيم‌ فرعي‌ زباني‌ در نظام‌ </a:t>
            </a:r>
            <a:r>
              <a:rPr lang="en-US" sz="2000" dirty="0" smtClean="0">
                <a:cs typeface="B Mitra" pitchFamily="2" charset="-78"/>
              </a:rPr>
              <a:t>Locator Plus</a:t>
            </a:r>
            <a:r>
              <a:rPr lang="ar-SA" sz="2000" dirty="0" smtClean="0">
                <a:cs typeface="B Mitra" pitchFamily="2" charset="-78"/>
              </a:rPr>
              <a:t> چون‌ فيلد مارك‌ زبان‌</a:t>
            </a:r>
            <a:r>
              <a:rPr lang="en-US" sz="2000" dirty="0" smtClean="0">
                <a:cs typeface="B Mitra" pitchFamily="2" charset="-78"/>
              </a:rPr>
              <a:t> </a:t>
            </a:r>
            <a:r>
              <a:rPr lang="fa-IR" sz="2000" dirty="0" smtClean="0">
                <a:cs typeface="B Mitra" pitchFamily="2" charset="-78"/>
              </a:rPr>
              <a:t> یعنی فیلد</a:t>
            </a:r>
            <a:r>
              <a:rPr lang="ar-SA" sz="2000" dirty="0" smtClean="0">
                <a:cs typeface="B Mitra" pitchFamily="2" charset="-78"/>
              </a:rPr>
              <a:t> 041</a:t>
            </a:r>
            <a:r>
              <a:rPr lang="fa-IR" sz="2000" dirty="0" smtClean="0">
                <a:cs typeface="B Mitra" pitchFamily="2" charset="-78"/>
              </a:rPr>
              <a:t>را </a:t>
            </a:r>
            <a:r>
              <a:rPr lang="ar-SA" sz="2000" dirty="0" smtClean="0">
                <a:cs typeface="B Mitra" pitchFamily="2" charset="-78"/>
              </a:rPr>
              <a:t> دارد در فيلد موضوع‌ و جزئي‌ از موضوع‌ به‌ عنوان‌</a:t>
            </a:r>
            <a:r>
              <a:rPr lang="fa-IR" sz="2000" dirty="0" smtClean="0">
                <a:cs typeface="B Mitra" pitchFamily="2" charset="-78"/>
              </a:rPr>
              <a:t> </a:t>
            </a:r>
            <a:r>
              <a:rPr lang="ar-SA" sz="2000" dirty="0" smtClean="0">
                <a:cs typeface="B Mitra" pitchFamily="2" charset="-78"/>
              </a:rPr>
              <a:t>تقسيم‌ </a:t>
            </a:r>
            <a:r>
              <a:rPr lang="fa-IR" sz="2000" dirty="0" smtClean="0">
                <a:cs typeface="B Mitra" pitchFamily="2" charset="-78"/>
              </a:rPr>
              <a:t>فرعی ذکر نمی شود</a:t>
            </a:r>
            <a:r>
              <a:rPr lang="ar-SA" sz="2000" dirty="0" smtClean="0">
                <a:cs typeface="B Mitra" pitchFamily="2" charset="-78"/>
              </a:rPr>
              <a:t>.</a:t>
            </a:r>
          </a:p>
          <a:p>
            <a:pPr marL="1371600" lvl="2" indent="-457200" algn="justLow" rtl="1" eaLnBrk="1" hangingPunct="1">
              <a:defRPr/>
            </a:pPr>
            <a:r>
              <a:rPr lang="ar-SA" sz="2000" dirty="0" smtClean="0">
                <a:cs typeface="B Mitra" pitchFamily="2" charset="-78"/>
              </a:rPr>
              <a:t> با تقسيمات‌ نوع‌ انتشارات‌ زير </a:t>
            </a:r>
            <a:r>
              <a:rPr lang="en-US" sz="2000" dirty="0" smtClean="0">
                <a:cs typeface="B Mitra" pitchFamily="2" charset="-78"/>
              </a:rPr>
              <a:t>Phrases</a:t>
            </a:r>
            <a:r>
              <a:rPr lang="ar-SA" sz="2000" dirty="0" smtClean="0">
                <a:cs typeface="B Mitra" pitchFamily="2" charset="-78"/>
              </a:rPr>
              <a:t> و </a:t>
            </a:r>
            <a:r>
              <a:rPr lang="en-US" sz="2000" dirty="0" smtClean="0">
                <a:cs typeface="B Mitra" pitchFamily="2" charset="-78"/>
              </a:rPr>
              <a:t>Encyclopedias</a:t>
            </a:r>
            <a:r>
              <a:rPr lang="ar-SA" sz="2000" dirty="0" smtClean="0">
                <a:cs typeface="B Mitra" pitchFamily="2" charset="-78"/>
              </a:rPr>
              <a:t> و </a:t>
            </a:r>
            <a:r>
              <a:rPr lang="en-US" sz="2000" dirty="0" smtClean="0">
                <a:cs typeface="B Mitra" pitchFamily="2" charset="-78"/>
              </a:rPr>
              <a:t>Dictionary Terminology</a:t>
            </a:r>
            <a:r>
              <a:rPr lang="ar-SA" sz="2000" dirty="0" smtClean="0">
                <a:cs typeface="B Mitra" pitchFamily="2" charset="-78"/>
              </a:rPr>
              <a:t> مي‌توان‌ تقسيم‌ فرعي‌ زبان‌ را بكار</a:t>
            </a:r>
            <a:r>
              <a:rPr lang="en-US" sz="2000" dirty="0" smtClean="0">
                <a:cs typeface="B Mitra" pitchFamily="2" charset="-78"/>
              </a:rPr>
              <a:t> </a:t>
            </a:r>
            <a:r>
              <a:rPr lang="ar-SA" sz="2000" dirty="0" smtClean="0">
                <a:cs typeface="B Mitra" pitchFamily="2" charset="-78"/>
              </a:rPr>
              <a:t>برد.</a:t>
            </a:r>
          </a:p>
          <a:p>
            <a:pPr marL="1371600" lvl="2" indent="-457200" algn="justLow" rtl="1" eaLnBrk="1" hangingPunct="1">
              <a:defRPr/>
            </a:pPr>
            <a:r>
              <a:rPr lang="ar-SA" sz="2000" dirty="0" smtClean="0">
                <a:cs typeface="B Mitra" pitchFamily="2" charset="-78"/>
              </a:rPr>
              <a:t> بايد از ليستهاي‌ زبان‌ در سرعنوانهاي</a:t>
            </a:r>
            <a:r>
              <a:rPr lang="fa-IR" sz="2000" dirty="0" smtClean="0">
                <a:cs typeface="B Mitra" pitchFamily="2" charset="-78"/>
              </a:rPr>
              <a:t> ویرایش</a:t>
            </a:r>
            <a:r>
              <a:rPr lang="ar-SA" sz="2000" dirty="0" smtClean="0">
                <a:cs typeface="B Mitra" pitchFamily="2" charset="-78"/>
              </a:rPr>
              <a:t>‌ قبلي‌ استفاده‌ كرد.</a:t>
            </a:r>
            <a:endParaRPr lang="fa-IR" sz="2000" dirty="0" smtClean="0">
              <a:cs typeface="B Mitra" pitchFamily="2" charset="-78"/>
            </a:endParaRPr>
          </a:p>
          <a:p>
            <a:pPr marL="1752600" lvl="3" indent="-381000" algn="r" rtl="1" eaLnBrk="1" hangingPunct="1">
              <a:buFont typeface="Wingdings" pitchFamily="2" charset="2"/>
              <a:buChar char="v"/>
              <a:defRPr/>
            </a:pPr>
            <a:endParaRPr lang="fa-IR" dirty="0" smtClean="0">
              <a:cs typeface="B Mitra" pitchFamily="2" charset="-78"/>
            </a:endParaRPr>
          </a:p>
          <a:p>
            <a:pPr marL="1371600" lvl="2" indent="-457200" algn="r" rtl="1" eaLnBrk="1" hangingPunct="1">
              <a:buFont typeface="Wingdings" pitchFamily="2" charset="2"/>
              <a:buChar char="v"/>
              <a:defRPr/>
            </a:pPr>
            <a:endParaRPr lang="fa-IR" dirty="0" smtClean="0">
              <a:cs typeface="B Mitra" pitchFamily="2" charset="-78"/>
            </a:endParaRP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8280267"/>
      </p:ext>
    </p:extLst>
  </p:cSld>
  <p:clrMapOvr>
    <a:masterClrMapping/>
  </p:clrMapOvr>
  <p:transition spd="med">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animEffect transition="in" filter="slide(fromBottom)">
                                      <p:cBhvr>
                                        <p:cTn id="7" dur="500">
                                          <p:stCondLst>
                                            <p:cond delay="0"/>
                                          </p:stCondLst>
                                        </p:cTn>
                                        <p:tgtEl>
                                          <p:spTgt spid="162819">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62819">
                                            <p:txEl>
                                              <p:pRg st="1" end="1"/>
                                            </p:txEl>
                                          </p:spTgt>
                                        </p:tgtEl>
                                        <p:attrNameLst>
                                          <p:attrName>style.visibility</p:attrName>
                                        </p:attrNameLst>
                                      </p:cBhvr>
                                      <p:to>
                                        <p:strVal val="visible"/>
                                      </p:to>
                                    </p:set>
                                    <p:animEffect transition="in" filter="slide(fromBottom)">
                                      <p:cBhvr>
                                        <p:cTn id="10" dur="500">
                                          <p:stCondLst>
                                            <p:cond delay="0"/>
                                          </p:stCondLst>
                                        </p:cTn>
                                        <p:tgtEl>
                                          <p:spTgt spid="162819">
                                            <p:txEl>
                                              <p:pRg st="1" end="1"/>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162819">
                                            <p:txEl>
                                              <p:pRg st="2" end="2"/>
                                            </p:txEl>
                                          </p:spTgt>
                                        </p:tgtEl>
                                        <p:attrNameLst>
                                          <p:attrName>style.visibility</p:attrName>
                                        </p:attrNameLst>
                                      </p:cBhvr>
                                      <p:to>
                                        <p:strVal val="visible"/>
                                      </p:to>
                                    </p:set>
                                    <p:animEffect transition="in" filter="slide(fromBottom)">
                                      <p:cBhvr>
                                        <p:cTn id="13" dur="500">
                                          <p:stCondLst>
                                            <p:cond delay="0"/>
                                          </p:stCondLst>
                                        </p:cTn>
                                        <p:tgtEl>
                                          <p:spTgt spid="162819">
                                            <p:txEl>
                                              <p:pRg st="2" end="2"/>
                                            </p:txEl>
                                          </p:spTgt>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162819">
                                            <p:txEl>
                                              <p:pRg st="3" end="3"/>
                                            </p:txEl>
                                          </p:spTgt>
                                        </p:tgtEl>
                                        <p:attrNameLst>
                                          <p:attrName>style.visibility</p:attrName>
                                        </p:attrNameLst>
                                      </p:cBhvr>
                                      <p:to>
                                        <p:strVal val="visible"/>
                                      </p:to>
                                    </p:set>
                                    <p:animEffect transition="in" filter="slide(fromBottom)">
                                      <p:cBhvr>
                                        <p:cTn id="16" dur="500">
                                          <p:stCondLst>
                                            <p:cond delay="0"/>
                                          </p:stCondLst>
                                        </p:cTn>
                                        <p:tgtEl>
                                          <p:spTgt spid="162819">
                                            <p:txEl>
                                              <p:pRg st="3" end="3"/>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62819">
                                            <p:txEl>
                                              <p:pRg st="4" end="4"/>
                                            </p:txEl>
                                          </p:spTgt>
                                        </p:tgtEl>
                                        <p:attrNameLst>
                                          <p:attrName>style.visibility</p:attrName>
                                        </p:attrNameLst>
                                      </p:cBhvr>
                                      <p:to>
                                        <p:strVal val="visible"/>
                                      </p:to>
                                    </p:set>
                                    <p:animEffect transition="in" filter="slide(fromBottom)">
                                      <p:cBhvr>
                                        <p:cTn id="19" dur="500">
                                          <p:stCondLst>
                                            <p:cond delay="0"/>
                                          </p:stCondLst>
                                        </p:cTn>
                                        <p:tgtEl>
                                          <p:spTgt spid="1628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1363" name="Rectangle 3"/>
          <p:cNvSpPr>
            <a:spLocks noGrp="1" noChangeArrowheads="1"/>
          </p:cNvSpPr>
          <p:nvPr>
            <p:ph type="body" idx="1"/>
          </p:nvPr>
        </p:nvSpPr>
        <p:spPr>
          <a:xfrm>
            <a:off x="468313" y="1052513"/>
            <a:ext cx="8229600" cy="4525962"/>
          </a:xfrm>
        </p:spPr>
        <p:txBody>
          <a:bodyPr/>
          <a:lstStyle/>
          <a:p>
            <a:pPr marL="0" indent="0" algn="r" rtl="1" eaLnBrk="1" hangingPunct="1">
              <a:buNone/>
              <a:defRPr/>
            </a:pPr>
            <a:r>
              <a:rPr lang="fa-IR" sz="3200" b="1" dirty="0" smtClean="0">
                <a:cs typeface="B Titr" pitchFamily="2" charset="-78"/>
              </a:rPr>
              <a:t>تقسیم های فرعی</a:t>
            </a:r>
            <a:r>
              <a:rPr lang="fa-IR" sz="3200" dirty="0" smtClean="0">
                <a:cs typeface="B Titr" pitchFamily="2" charset="-78"/>
              </a:rPr>
              <a:t> (ادامه...)</a:t>
            </a:r>
          </a:p>
          <a:p>
            <a:pPr marL="990600" lvl="1" indent="-533400" algn="r" rtl="1" eaLnBrk="1" hangingPunct="1">
              <a:defRPr/>
            </a:pPr>
            <a:r>
              <a:rPr lang="fa-IR" b="1" dirty="0" smtClean="0">
                <a:cs typeface="B Nazanin" pitchFamily="2" charset="-78"/>
              </a:rPr>
              <a:t>نکته</a:t>
            </a:r>
            <a:endParaRPr lang="ar-SA" b="1" dirty="0" smtClean="0">
              <a:cs typeface="B Nazanin" pitchFamily="2" charset="-78"/>
            </a:endParaRPr>
          </a:p>
          <a:p>
            <a:pPr marL="1371600" lvl="2" indent="-457200" algn="justLow" rtl="1" eaLnBrk="1" hangingPunct="1">
              <a:defRPr/>
            </a:pPr>
            <a:r>
              <a:rPr lang="ar-SA" b="1" dirty="0" smtClean="0">
                <a:cs typeface="B Nazanin" pitchFamily="2" charset="-78"/>
              </a:rPr>
              <a:t> </a:t>
            </a:r>
            <a:r>
              <a:rPr lang="ar-SA" dirty="0" smtClean="0">
                <a:cs typeface="B Nazanin" pitchFamily="2" charset="-78"/>
              </a:rPr>
              <a:t>با هر سرعنوان‌ تنها 3 تقسيم‌ فرعي‌ موضوعي‌ مي‌توان‌ بكار برد و در صورتيكه‌ </a:t>
            </a:r>
            <a:r>
              <a:rPr lang="fa-IR" dirty="0" smtClean="0">
                <a:cs typeface="B Nazanin" pitchFamily="2" charset="-78"/>
              </a:rPr>
              <a:t> لازم باشد </a:t>
            </a:r>
            <a:r>
              <a:rPr lang="ar-SA" dirty="0" smtClean="0">
                <a:cs typeface="B Nazanin" pitchFamily="2" charset="-78"/>
              </a:rPr>
              <a:t>بيشتر </a:t>
            </a:r>
            <a:r>
              <a:rPr lang="fa-IR" dirty="0" smtClean="0">
                <a:cs typeface="B Nazanin" pitchFamily="2" charset="-78"/>
              </a:rPr>
              <a:t>از سه تقسیم استفاده شود، </a:t>
            </a:r>
            <a:r>
              <a:rPr lang="ar-SA" dirty="0" smtClean="0">
                <a:cs typeface="B Nazanin" pitchFamily="2" charset="-78"/>
              </a:rPr>
              <a:t>بايد با مراجعه‌ به‌</a:t>
            </a:r>
            <a:r>
              <a:rPr lang="fa-IR" dirty="0" smtClean="0">
                <a:cs typeface="B Nazanin" pitchFamily="2" charset="-78"/>
              </a:rPr>
              <a:t> </a:t>
            </a:r>
            <a:r>
              <a:rPr lang="ar-SA" dirty="0" smtClean="0">
                <a:cs typeface="B Nazanin" pitchFamily="2" charset="-78"/>
              </a:rPr>
              <a:t>سلسله‌مراتب‌ تقسيما</a:t>
            </a:r>
            <a:r>
              <a:rPr lang="fa-IR" dirty="0" smtClean="0">
                <a:cs typeface="B Nazanin" pitchFamily="2" charset="-78"/>
              </a:rPr>
              <a:t>ت</a:t>
            </a:r>
            <a:r>
              <a:rPr lang="ar-SA" dirty="0" smtClean="0">
                <a:cs typeface="B Nazanin" pitchFamily="2" charset="-78"/>
              </a:rPr>
              <a:t>‌ فرعي‌ موضوعي‌ (</a:t>
            </a:r>
            <a:r>
              <a:rPr lang="fa-IR" dirty="0" smtClean="0">
                <a:cs typeface="B Nazanin" pitchFamily="2" charset="-78"/>
              </a:rPr>
              <a:t>مقدمه مش</a:t>
            </a:r>
            <a:r>
              <a:rPr lang="ar-SA" dirty="0" smtClean="0">
                <a:cs typeface="B Nazanin" pitchFamily="2" charset="-78"/>
              </a:rPr>
              <a:t>) يك‌ تقسيم‌ فرعي‌ عامتر براي‌ آن‌ انتخاب‌ كرد.</a:t>
            </a:r>
            <a:endParaRPr lang="fa-IR" dirty="0" smtClean="0">
              <a:cs typeface="B Nazanin" pitchFamily="2" charset="-78"/>
            </a:endParaRPr>
          </a:p>
          <a:p>
            <a:pPr marL="1371600" lvl="2" indent="-457200" algn="justLow" rtl="1" eaLnBrk="1" hangingPunct="1">
              <a:defRPr/>
            </a:pPr>
            <a:r>
              <a:rPr lang="ar-SA" dirty="0" smtClean="0">
                <a:cs typeface="B Nazanin" pitchFamily="2" charset="-78"/>
              </a:rPr>
              <a:t> مگر در موارد	استثنايي‌ بتوان‌ بيشتر از 3 تقسيم‌ فرعي‌ موضوعي‌ بكار برد</a:t>
            </a:r>
            <a:r>
              <a:rPr lang="fa-IR" dirty="0" smtClean="0">
                <a:cs typeface="B Nazanin" pitchFamily="2" charset="-78"/>
              </a:rPr>
              <a:t> و آن در صورتی است که ارتباطی با هم نداشته باشند. </a:t>
            </a:r>
            <a:r>
              <a:rPr lang="ar-SA" dirty="0" smtClean="0">
                <a:cs typeface="B Nazanin" pitchFamily="2" charset="-78"/>
              </a:rPr>
              <a:t>(</a:t>
            </a:r>
            <a:r>
              <a:rPr lang="fa-IR" dirty="0" smtClean="0">
                <a:cs typeface="B Nazanin" pitchFamily="2" charset="-78"/>
              </a:rPr>
              <a:t>مقدمه مش</a:t>
            </a:r>
            <a:r>
              <a:rPr lang="ar-SA" dirty="0" smtClean="0">
                <a:cs typeface="B Nazanin" pitchFamily="2" charset="-78"/>
              </a:rPr>
              <a:t>)</a:t>
            </a:r>
            <a:r>
              <a:rPr lang="en-US" dirty="0" smtClean="0">
                <a:cs typeface="B Nazanin" pitchFamily="2" charset="-78"/>
              </a:rPr>
              <a:t> </a:t>
            </a:r>
            <a:endParaRPr lang="fa-IR" dirty="0" smtClean="0">
              <a:cs typeface="B Nazanin" pitchFamily="2" charset="-78"/>
            </a:endParaRPr>
          </a:p>
          <a:p>
            <a:pPr marL="1371600" lvl="2" indent="-457200" algn="justLow" rtl="1" eaLnBrk="1" hangingPunct="1">
              <a:buFont typeface="Wingdings" pitchFamily="2" charset="2"/>
              <a:buChar char="v"/>
              <a:defRPr/>
            </a:pPr>
            <a:endParaRPr lang="fa-IR" dirty="0" smtClean="0">
              <a:cs typeface="B Nazanin" pitchFamily="2" charset="-78"/>
            </a:endParaRP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1826208"/>
      </p:ext>
    </p:extLst>
  </p:cSld>
  <p:clrMapOvr>
    <a:masterClrMapping/>
  </p:clrMapOvr>
  <p:transition spd="med">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71363">
                                            <p:txEl>
                                              <p:pRg st="0" end="0"/>
                                            </p:txEl>
                                          </p:spTgt>
                                        </p:tgtEl>
                                        <p:attrNameLst>
                                          <p:attrName>style.visibility</p:attrName>
                                        </p:attrNameLst>
                                      </p:cBhvr>
                                      <p:to>
                                        <p:strVal val="visible"/>
                                      </p:to>
                                    </p:set>
                                    <p:animEffect transition="in" filter="slide(fromBottom)">
                                      <p:cBhvr>
                                        <p:cTn id="7" dur="500">
                                          <p:stCondLst>
                                            <p:cond delay="0"/>
                                          </p:stCondLst>
                                        </p:cTn>
                                        <p:tgtEl>
                                          <p:spTgt spid="271363">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71363">
                                            <p:txEl>
                                              <p:pRg st="1" end="1"/>
                                            </p:txEl>
                                          </p:spTgt>
                                        </p:tgtEl>
                                        <p:attrNameLst>
                                          <p:attrName>style.visibility</p:attrName>
                                        </p:attrNameLst>
                                      </p:cBhvr>
                                      <p:to>
                                        <p:strVal val="visible"/>
                                      </p:to>
                                    </p:set>
                                    <p:animEffect transition="in" filter="slide(fromBottom)">
                                      <p:cBhvr>
                                        <p:cTn id="10" dur="500">
                                          <p:stCondLst>
                                            <p:cond delay="0"/>
                                          </p:stCondLst>
                                        </p:cTn>
                                        <p:tgtEl>
                                          <p:spTgt spid="271363">
                                            <p:txEl>
                                              <p:pRg st="1" end="1"/>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271363">
                                            <p:txEl>
                                              <p:pRg st="2" end="2"/>
                                            </p:txEl>
                                          </p:spTgt>
                                        </p:tgtEl>
                                        <p:attrNameLst>
                                          <p:attrName>style.visibility</p:attrName>
                                        </p:attrNameLst>
                                      </p:cBhvr>
                                      <p:to>
                                        <p:strVal val="visible"/>
                                      </p:to>
                                    </p:set>
                                    <p:animEffect transition="in" filter="slide(fromBottom)">
                                      <p:cBhvr>
                                        <p:cTn id="13" dur="500">
                                          <p:stCondLst>
                                            <p:cond delay="0"/>
                                          </p:stCondLst>
                                        </p:cTn>
                                        <p:tgtEl>
                                          <p:spTgt spid="271363">
                                            <p:txEl>
                                              <p:pRg st="2" end="2"/>
                                            </p:txEl>
                                          </p:spTgt>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271363">
                                            <p:txEl>
                                              <p:pRg st="3" end="3"/>
                                            </p:txEl>
                                          </p:spTgt>
                                        </p:tgtEl>
                                        <p:attrNameLst>
                                          <p:attrName>style.visibility</p:attrName>
                                        </p:attrNameLst>
                                      </p:cBhvr>
                                      <p:to>
                                        <p:strVal val="visible"/>
                                      </p:to>
                                    </p:set>
                                    <p:animEffect transition="in" filter="slide(fromBottom)">
                                      <p:cBhvr>
                                        <p:cTn id="16" dur="500">
                                          <p:stCondLst>
                                            <p:cond delay="0"/>
                                          </p:stCondLst>
                                        </p:cTn>
                                        <p:tgtEl>
                                          <p:spTgt spid="271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395288" y="981075"/>
            <a:ext cx="8229600" cy="4525963"/>
          </a:xfrm>
        </p:spPr>
        <p:txBody>
          <a:bodyPr/>
          <a:lstStyle/>
          <a:p>
            <a:pPr marL="381000" indent="-381000" algn="r" rtl="1" eaLnBrk="1" hangingPunct="1">
              <a:lnSpc>
                <a:spcPct val="80000"/>
              </a:lnSpc>
              <a:buFont typeface="Wingdings" pitchFamily="2" charset="2"/>
              <a:buNone/>
              <a:defRPr/>
            </a:pPr>
            <a:r>
              <a:rPr lang="fa-IR" sz="2400" b="1" dirty="0" smtClean="0">
                <a:effectLst/>
                <a:cs typeface="B Nazanin" pitchFamily="2" charset="-78"/>
              </a:rPr>
              <a:t>سرعنوانهایی که در فهرستنویسی به کار نمی روند</a:t>
            </a:r>
          </a:p>
          <a:p>
            <a:pPr marL="381000" indent="-381000" algn="r" rtl="1" eaLnBrk="1" hangingPunct="1">
              <a:lnSpc>
                <a:spcPct val="80000"/>
              </a:lnSpc>
              <a:buFont typeface="Wingdings" pitchFamily="2" charset="2"/>
              <a:buAutoNum type="arabicPeriod"/>
              <a:defRPr/>
            </a:pPr>
            <a:r>
              <a:rPr lang="ar-SA" sz="2400" dirty="0" smtClean="0">
                <a:cs typeface="B Nazanin" pitchFamily="2" charset="-78"/>
              </a:rPr>
              <a:t>گروهي‌ از سرعنوانهاي‌ كلي‌ و عمده‌</a:t>
            </a:r>
          </a:p>
          <a:p>
            <a:pPr marL="800100" lvl="1" indent="-342900" algn="r" rtl="1" eaLnBrk="1" hangingPunct="1">
              <a:lnSpc>
                <a:spcPct val="80000"/>
              </a:lnSpc>
              <a:defRPr/>
            </a:pPr>
            <a:r>
              <a:rPr lang="ar-SA" sz="2000" dirty="0" smtClean="0">
                <a:cs typeface="B Nazanin" pitchFamily="2" charset="-78"/>
              </a:rPr>
              <a:t> اين‌ گروه‌ با عبارت‌ </a:t>
            </a:r>
            <a:r>
              <a:rPr lang="en-US" sz="2000" dirty="0" err="1" smtClean="0">
                <a:cs typeface="B Nazanin" pitchFamily="2" charset="-78"/>
              </a:rPr>
              <a:t>CAtaLOG</a:t>
            </a:r>
            <a:r>
              <a:rPr lang="en-US" sz="2000" dirty="0" smtClean="0">
                <a:cs typeface="B Nazanin" pitchFamily="2" charset="-78"/>
              </a:rPr>
              <a:t>: do not use</a:t>
            </a:r>
            <a:r>
              <a:rPr lang="ar-SA" sz="2000" dirty="0" smtClean="0">
                <a:cs typeface="B Nazanin" pitchFamily="2" charset="-78"/>
              </a:rPr>
              <a:t> مشخص‌ مي‌شوند.</a:t>
            </a:r>
          </a:p>
          <a:p>
            <a:pPr marL="800100" lvl="1" indent="-342900" algn="r" rtl="1" eaLnBrk="1" hangingPunct="1">
              <a:lnSpc>
                <a:spcPct val="80000"/>
              </a:lnSpc>
              <a:defRPr/>
            </a:pPr>
            <a:r>
              <a:rPr lang="ar-SA" sz="2000" dirty="0" smtClean="0">
                <a:cs typeface="B Nazanin" pitchFamily="2" charset="-78"/>
              </a:rPr>
              <a:t> فهرستنويسان‌ بايد عبارات‌ و سرعنوانهاي‌ خاص‌تر يا معادل‌ براي‌ اينها بكار برند.</a:t>
            </a:r>
          </a:p>
          <a:p>
            <a:pPr marL="1219200" lvl="2" indent="-304800" algn="r" rtl="1" eaLnBrk="1" hangingPunct="1">
              <a:lnSpc>
                <a:spcPct val="80000"/>
              </a:lnSpc>
              <a:defRPr/>
            </a:pPr>
            <a:r>
              <a:rPr lang="ar-SA" sz="1800" dirty="0" smtClean="0">
                <a:cs typeface="B Nazanin" pitchFamily="2" charset="-78"/>
              </a:rPr>
              <a:t> </a:t>
            </a:r>
            <a:r>
              <a:rPr lang="ar-SA" sz="1800" b="1" dirty="0" smtClean="0">
                <a:cs typeface="B Nazanin" pitchFamily="2" charset="-78"/>
              </a:rPr>
              <a:t>مانند نوشيدني‌ها</a:t>
            </a:r>
            <a:r>
              <a:rPr lang="ar-SA" sz="1800" dirty="0" smtClean="0">
                <a:cs typeface="B Nazanin" pitchFamily="2" charset="-78"/>
              </a:rPr>
              <a:t> </a:t>
            </a:r>
            <a:r>
              <a:rPr lang="en-US" sz="1800" dirty="0" smtClean="0">
                <a:cs typeface="B Nazanin" pitchFamily="2" charset="-78"/>
              </a:rPr>
              <a:t>Food and Beverages</a:t>
            </a:r>
            <a:endParaRPr lang="ar-SA" sz="1800" dirty="0" smtClean="0">
              <a:cs typeface="B Nazanin" pitchFamily="2" charset="-78"/>
            </a:endParaRPr>
          </a:p>
          <a:p>
            <a:pPr marL="381000" indent="-381000" algn="r" rtl="1" eaLnBrk="1" hangingPunct="1">
              <a:lnSpc>
                <a:spcPct val="80000"/>
              </a:lnSpc>
              <a:buFont typeface="Wingdings" pitchFamily="2" charset="2"/>
              <a:buNone/>
              <a:defRPr/>
            </a:pPr>
            <a:r>
              <a:rPr lang="ar-SA" sz="2400" dirty="0" smtClean="0">
                <a:cs typeface="B Nazanin" pitchFamily="2" charset="-78"/>
              </a:rPr>
              <a:t>2. گروهي‌ از نشانهاي‌ موضوعي‌ (</a:t>
            </a:r>
            <a:r>
              <a:rPr lang="en-US" sz="2400" dirty="0" smtClean="0">
                <a:cs typeface="B Nazanin" pitchFamily="2" charset="-78"/>
              </a:rPr>
              <a:t>Check Tags</a:t>
            </a:r>
            <a:r>
              <a:rPr lang="ar-SA" sz="2400" dirty="0" smtClean="0">
                <a:cs typeface="B Nazanin" pitchFamily="2" charset="-78"/>
              </a:rPr>
              <a:t>) كه‌ در ص‌. </a:t>
            </a:r>
            <a:r>
              <a:rPr lang="en-US" sz="2400" dirty="0" smtClean="0">
                <a:cs typeface="B Nazanin" pitchFamily="2" charset="-78"/>
              </a:rPr>
              <a:t>I-6</a:t>
            </a:r>
            <a:r>
              <a:rPr lang="ar-SA" sz="2400" dirty="0" smtClean="0">
                <a:cs typeface="B Nazanin" pitchFamily="2" charset="-78"/>
              </a:rPr>
              <a:t> مقدمه‌ ليست‌ شده‌اند. (مانند </a:t>
            </a:r>
            <a:r>
              <a:rPr lang="en-US" sz="2400" dirty="0" smtClean="0">
                <a:cs typeface="B Nazanin" pitchFamily="2" charset="-78"/>
              </a:rPr>
              <a:t>Animal</a:t>
            </a:r>
            <a:r>
              <a:rPr lang="ar-SA" sz="2400" dirty="0" smtClean="0">
                <a:cs typeface="B Nazanin" pitchFamily="2" charset="-78"/>
              </a:rPr>
              <a:t>)</a:t>
            </a:r>
          </a:p>
          <a:p>
            <a:pPr marL="800100" lvl="1" indent="-342900" algn="r" rtl="1" eaLnBrk="1" hangingPunct="1">
              <a:lnSpc>
                <a:spcPct val="80000"/>
              </a:lnSpc>
              <a:defRPr/>
            </a:pPr>
            <a:r>
              <a:rPr lang="ar-SA" sz="2000" dirty="0" smtClean="0">
                <a:cs typeface="B Nazanin" pitchFamily="2" charset="-78"/>
              </a:rPr>
              <a:t> اين‌ گروه‌ با توضيح‌ </a:t>
            </a:r>
            <a:r>
              <a:rPr lang="en-US" sz="2000" dirty="0" smtClean="0">
                <a:cs typeface="B Nazanin" pitchFamily="2" charset="-78"/>
              </a:rPr>
              <a:t>Check tags Only</a:t>
            </a:r>
            <a:r>
              <a:rPr lang="ar-SA" sz="2000" dirty="0" smtClean="0">
                <a:cs typeface="B Nazanin" pitchFamily="2" charset="-78"/>
              </a:rPr>
              <a:t> در جلو سرعنوان‌ مشخص‌ مي‌شوند.</a:t>
            </a:r>
          </a:p>
          <a:p>
            <a:pPr marL="381000" indent="-381000" algn="r" rtl="1" eaLnBrk="1" hangingPunct="1">
              <a:lnSpc>
                <a:spcPct val="80000"/>
              </a:lnSpc>
              <a:buFont typeface="Wingdings" pitchFamily="2" charset="2"/>
              <a:buNone/>
              <a:defRPr/>
            </a:pPr>
            <a:r>
              <a:rPr lang="ar-SA" sz="2400" dirty="0" smtClean="0">
                <a:cs typeface="B Nazanin" pitchFamily="2" charset="-78"/>
              </a:rPr>
              <a:t>3. تنالگانها:</a:t>
            </a:r>
          </a:p>
          <a:p>
            <a:pPr marL="800100" lvl="1" indent="-342900" algn="r" rtl="1" eaLnBrk="1" hangingPunct="1">
              <a:lnSpc>
                <a:spcPct val="80000"/>
              </a:lnSpc>
              <a:defRPr/>
            </a:pPr>
            <a:r>
              <a:rPr lang="ar-SA" sz="2000" dirty="0" smtClean="0">
                <a:cs typeface="B Nazanin" pitchFamily="2" charset="-78"/>
              </a:rPr>
              <a:t> اين‌ گروه‌ با عبارت‌ </a:t>
            </a:r>
            <a:r>
              <a:rPr lang="en-US" sz="2000" dirty="0" smtClean="0">
                <a:cs typeface="B Nazanin" pitchFamily="2" charset="-78"/>
              </a:rPr>
              <a:t>CATALOG: use NAF entry</a:t>
            </a:r>
            <a:r>
              <a:rPr lang="ar-SA" sz="2000" dirty="0" smtClean="0">
                <a:cs typeface="B Nazanin" pitchFamily="2" charset="-78"/>
              </a:rPr>
              <a:t> مشخص‌ مي‌شوند.</a:t>
            </a:r>
          </a:p>
          <a:p>
            <a:pPr marL="800100" lvl="1" indent="-342900" algn="r" rtl="1" eaLnBrk="1" hangingPunct="1">
              <a:lnSpc>
                <a:spcPct val="80000"/>
              </a:lnSpc>
              <a:defRPr/>
            </a:pPr>
            <a:r>
              <a:rPr lang="ar-SA" sz="2000" dirty="0" smtClean="0">
                <a:cs typeface="B Nazanin" pitchFamily="2" charset="-78"/>
              </a:rPr>
              <a:t> </a:t>
            </a:r>
            <a:r>
              <a:rPr lang="en-US" sz="2000" dirty="0" smtClean="0">
                <a:cs typeface="B Nazanin" pitchFamily="2" charset="-78"/>
              </a:rPr>
              <a:t>Name Authority File             NAF</a:t>
            </a:r>
            <a:endParaRPr lang="ar-SA" sz="2000" dirty="0" smtClean="0">
              <a:cs typeface="B Nazanin" pitchFamily="2" charset="-78"/>
            </a:endParaRPr>
          </a:p>
          <a:p>
            <a:pPr marL="800100" lvl="1" indent="-342900" algn="r" rtl="1" eaLnBrk="1" hangingPunct="1">
              <a:lnSpc>
                <a:spcPct val="80000"/>
              </a:lnSpc>
              <a:defRPr/>
            </a:pPr>
            <a:r>
              <a:rPr lang="ar-SA" sz="2000" dirty="0" smtClean="0">
                <a:cs typeface="B Nazanin" pitchFamily="2" charset="-78"/>
              </a:rPr>
              <a:t> فهرستنويسان‌ بايد از فايل‌ مستند </a:t>
            </a:r>
            <a:r>
              <a:rPr lang="fa-IR" sz="2000" dirty="0" smtClean="0">
                <a:cs typeface="B Nazanin" pitchFamily="2" charset="-78"/>
              </a:rPr>
              <a:t>تنالگانهای </a:t>
            </a:r>
            <a:r>
              <a:rPr lang="ar-SA" sz="2000" dirty="0" smtClean="0">
                <a:cs typeface="B Nazanin" pitchFamily="2" charset="-78"/>
              </a:rPr>
              <a:t>خود استفاده‌ كنند.</a:t>
            </a:r>
          </a:p>
          <a:p>
            <a:pPr marL="800100" lvl="1" indent="-342900" algn="r" rtl="1" eaLnBrk="1" hangingPunct="1">
              <a:lnSpc>
                <a:spcPct val="80000"/>
              </a:lnSpc>
              <a:defRPr/>
            </a:pPr>
            <a:r>
              <a:rPr lang="ar-SA" sz="2000" dirty="0" smtClean="0">
                <a:cs typeface="B Nazanin" pitchFamily="2" charset="-78"/>
              </a:rPr>
              <a:t>مثل‌: </a:t>
            </a:r>
            <a:r>
              <a:rPr lang="en-US" sz="2000" dirty="0" smtClean="0">
                <a:cs typeface="B Nazanin" pitchFamily="2" charset="-78"/>
              </a:rPr>
              <a:t>National Library of Medicines</a:t>
            </a: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5658347"/>
      </p:ext>
    </p:extLst>
  </p:cSld>
  <p:clrMapOvr>
    <a:masterClrMapping/>
  </p:clrMapOvr>
  <p:transition spd="med">
    <p:wheel spokes="8"/>
    <p:sndAc>
      <p:stSnd>
        <p:snd r:embed="rId2" name="camera.wav"/>
      </p:stSnd>
    </p:sndAc>
  </p:transition>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7" name="Rectangle 3"/>
          <p:cNvSpPr>
            <a:spLocks noGrp="1" noChangeArrowheads="1"/>
          </p:cNvSpPr>
          <p:nvPr>
            <p:ph type="body" idx="1"/>
          </p:nvPr>
        </p:nvSpPr>
        <p:spPr>
          <a:xfrm>
            <a:off x="468313" y="1052513"/>
            <a:ext cx="8229600" cy="4525962"/>
          </a:xfrm>
        </p:spPr>
        <p:txBody>
          <a:bodyPr/>
          <a:lstStyle/>
          <a:p>
            <a:pPr marL="0" indent="0" algn="justLow" rtl="1" eaLnBrk="1" hangingPunct="1">
              <a:lnSpc>
                <a:spcPct val="90000"/>
              </a:lnSpc>
              <a:buNone/>
              <a:defRPr/>
            </a:pPr>
            <a:r>
              <a:rPr lang="fa-IR" sz="3200" b="1" dirty="0" smtClean="0">
                <a:cs typeface="B Titr" pitchFamily="2" charset="-78"/>
              </a:rPr>
              <a:t>نشانه ها و علائم در مش</a:t>
            </a:r>
          </a:p>
          <a:p>
            <a:pPr marL="457200" lvl="1" indent="0" algn="justLow" rtl="1" eaLnBrk="1" hangingPunct="1">
              <a:lnSpc>
                <a:spcPct val="90000"/>
              </a:lnSpc>
              <a:buNone/>
              <a:defRPr/>
            </a:pPr>
            <a:r>
              <a:rPr lang="ar-SA" sz="2400" dirty="0" smtClean="0">
                <a:cs typeface="B Mitra" pitchFamily="2" charset="-78"/>
              </a:rPr>
              <a:t>علامت (+): که در جلوي</a:t>
            </a:r>
            <a:r>
              <a:rPr lang="ar-SA" sz="2400" dirty="0" smtClean="0">
                <a:cs typeface="Arial" charset="0"/>
              </a:rPr>
              <a:t>‌</a:t>
            </a:r>
            <a:r>
              <a:rPr lang="ar-SA" sz="2400" dirty="0" smtClean="0">
                <a:cs typeface="B Mitra" pitchFamily="2" charset="-78"/>
              </a:rPr>
              <a:t> شماره</a:t>
            </a:r>
            <a:r>
              <a:rPr lang="ar-SA" sz="2400" dirty="0" smtClean="0">
                <a:cs typeface="Arial" charset="0"/>
              </a:rPr>
              <a:t>‌</a:t>
            </a:r>
            <a:r>
              <a:rPr lang="ar-SA" sz="2400" dirty="0" smtClean="0">
                <a:cs typeface="B Mitra" pitchFamily="2" charset="-78"/>
              </a:rPr>
              <a:t>هاي</a:t>
            </a:r>
            <a:r>
              <a:rPr lang="ar-SA" sz="2400" dirty="0" smtClean="0">
                <a:cs typeface="Arial" charset="0"/>
              </a:rPr>
              <a:t>‌</a:t>
            </a:r>
            <a:r>
              <a:rPr lang="ar-SA" sz="2400" dirty="0" smtClean="0">
                <a:cs typeface="B Mitra" pitchFamily="2" charset="-78"/>
              </a:rPr>
              <a:t> درخت</a:t>
            </a:r>
            <a:r>
              <a:rPr lang="ar-SA" sz="2400" dirty="0" smtClean="0">
                <a:cs typeface="Arial" charset="0"/>
              </a:rPr>
              <a:t>‌</a:t>
            </a:r>
            <a:r>
              <a:rPr lang="ar-SA" sz="2400" dirty="0" smtClean="0">
                <a:cs typeface="B Mitra" pitchFamily="2" charset="-78"/>
              </a:rPr>
              <a:t> می آید و نشانگر وجود تقسيمات</a:t>
            </a:r>
            <a:r>
              <a:rPr lang="ar-SA" sz="2400" dirty="0" smtClean="0">
                <a:cs typeface="Arial" charset="0"/>
              </a:rPr>
              <a:t>‌</a:t>
            </a:r>
            <a:r>
              <a:rPr lang="ar-SA" sz="2400" dirty="0" smtClean="0">
                <a:cs typeface="B Mitra" pitchFamily="2" charset="-78"/>
              </a:rPr>
              <a:t> فرعي</a:t>
            </a:r>
            <a:r>
              <a:rPr lang="ar-SA" sz="2400" dirty="0" smtClean="0">
                <a:cs typeface="Arial" charset="0"/>
              </a:rPr>
              <a:t>‌</a:t>
            </a:r>
            <a:r>
              <a:rPr lang="ar-SA" sz="2400" dirty="0" smtClean="0">
                <a:cs typeface="B Mitra" pitchFamily="2" charset="-78"/>
              </a:rPr>
              <a:t> جزئي</a:t>
            </a:r>
            <a:r>
              <a:rPr lang="ar-SA" sz="2400" dirty="0" smtClean="0">
                <a:cs typeface="Arial" charset="0"/>
              </a:rPr>
              <a:t>‌</a:t>
            </a:r>
            <a:r>
              <a:rPr lang="ar-SA" sz="2400" dirty="0" smtClean="0">
                <a:cs typeface="B Mitra" pitchFamily="2" charset="-78"/>
              </a:rPr>
              <a:t>تر و بيشتر در ساختار درختي</a:t>
            </a:r>
            <a:r>
              <a:rPr lang="ar-SA" sz="2400" dirty="0" smtClean="0">
                <a:cs typeface="Arial" charset="0"/>
              </a:rPr>
              <a:t>‌</a:t>
            </a:r>
            <a:r>
              <a:rPr lang="ar-SA" sz="2400" dirty="0" smtClean="0">
                <a:cs typeface="B Mitra" pitchFamily="2" charset="-78"/>
              </a:rPr>
              <a:t> است.</a:t>
            </a:r>
          </a:p>
          <a:p>
            <a:pPr marL="457200" lvl="1" indent="0" algn="justLow" rtl="1" eaLnBrk="1" hangingPunct="1">
              <a:lnSpc>
                <a:spcPct val="90000"/>
              </a:lnSpc>
              <a:buNone/>
              <a:defRPr/>
            </a:pPr>
            <a:r>
              <a:rPr lang="ar-SA" sz="2400" dirty="0" smtClean="0">
                <a:cs typeface="B Mitra" pitchFamily="2" charset="-78"/>
              </a:rPr>
              <a:t>علامت(</a:t>
            </a:r>
            <a:r>
              <a:rPr lang="en-US" sz="1800" dirty="0" smtClean="0">
                <a:cs typeface="B Mitra" pitchFamily="2" charset="-78"/>
                <a:sym typeface="Wingdings" pitchFamily="2" charset="2"/>
              </a:rPr>
              <a:t></a:t>
            </a:r>
            <a:r>
              <a:rPr lang="ar-SA" sz="2400" dirty="0" smtClean="0">
                <a:cs typeface="B Mitra" pitchFamily="2" charset="-78"/>
              </a:rPr>
              <a:t>)</a:t>
            </a:r>
            <a:r>
              <a:rPr lang="fa-IR" sz="2400" dirty="0" smtClean="0">
                <a:cs typeface="B Mitra" pitchFamily="2" charset="-78"/>
              </a:rPr>
              <a:t>: </a:t>
            </a:r>
            <a:r>
              <a:rPr lang="ar-SA" sz="2400" dirty="0" smtClean="0">
                <a:cs typeface="B Mitra" pitchFamily="2" charset="-78"/>
              </a:rPr>
              <a:t>که نشانگر وجود تقسيمات</a:t>
            </a:r>
            <a:r>
              <a:rPr lang="ar-SA" sz="2400" dirty="0" smtClean="0">
                <a:cs typeface="Arial" charset="0"/>
              </a:rPr>
              <a:t>‌</a:t>
            </a:r>
            <a:r>
              <a:rPr lang="ar-SA" sz="2400" dirty="0" smtClean="0">
                <a:cs typeface="B Mitra" pitchFamily="2" charset="-78"/>
              </a:rPr>
              <a:t> فرعي</a:t>
            </a:r>
            <a:r>
              <a:rPr lang="ar-SA" sz="2400" dirty="0" smtClean="0">
                <a:cs typeface="Arial" charset="0"/>
              </a:rPr>
              <a:t>‌</a:t>
            </a:r>
            <a:r>
              <a:rPr lang="ar-SA" sz="2400" dirty="0" smtClean="0">
                <a:cs typeface="B Mitra" pitchFamily="2" charset="-78"/>
              </a:rPr>
              <a:t> فراوان</a:t>
            </a:r>
            <a:r>
              <a:rPr lang="ar-SA" sz="2400" dirty="0" smtClean="0">
                <a:cs typeface="Arial" charset="0"/>
              </a:rPr>
              <a:t>‌</a:t>
            </a:r>
            <a:r>
              <a:rPr lang="ar-SA" sz="2400" dirty="0" smtClean="0">
                <a:cs typeface="B Mitra" pitchFamily="2" charset="-78"/>
              </a:rPr>
              <a:t> در فهرست</a:t>
            </a:r>
            <a:r>
              <a:rPr lang="ar-SA" sz="2400" dirty="0" smtClean="0">
                <a:cs typeface="Arial" charset="0"/>
              </a:rPr>
              <a:t>‌</a:t>
            </a:r>
            <a:r>
              <a:rPr lang="ar-SA" sz="2400" dirty="0" smtClean="0">
                <a:cs typeface="B Mitra" pitchFamily="2" charset="-78"/>
              </a:rPr>
              <a:t> درختي</a:t>
            </a:r>
            <a:r>
              <a:rPr lang="ar-SA" sz="2400" dirty="0" smtClean="0">
                <a:cs typeface="Arial" charset="0"/>
              </a:rPr>
              <a:t>‌</a:t>
            </a:r>
            <a:r>
              <a:rPr lang="ar-SA" sz="2400" dirty="0" smtClean="0">
                <a:cs typeface="B Mitra" pitchFamily="2" charset="-78"/>
              </a:rPr>
              <a:t> در زير اين</a:t>
            </a:r>
            <a:r>
              <a:rPr lang="ar-SA" sz="2400" dirty="0" smtClean="0">
                <a:cs typeface="Arial" charset="0"/>
              </a:rPr>
              <a:t>‌</a:t>
            </a:r>
            <a:r>
              <a:rPr lang="ar-SA" sz="2400" dirty="0" smtClean="0">
                <a:cs typeface="B Mitra" pitchFamily="2" charset="-78"/>
              </a:rPr>
              <a:t> موضوع</a:t>
            </a:r>
            <a:r>
              <a:rPr lang="ar-SA" sz="2400" dirty="0" smtClean="0">
                <a:cs typeface="Arial" charset="0"/>
              </a:rPr>
              <a:t>‌</a:t>
            </a:r>
            <a:r>
              <a:rPr lang="ar-SA" sz="2400" dirty="0" smtClean="0">
                <a:cs typeface="B Mitra" pitchFamily="2" charset="-78"/>
              </a:rPr>
              <a:t> است</a:t>
            </a:r>
            <a:r>
              <a:rPr lang="ar-SA" sz="2400" dirty="0" smtClean="0">
                <a:cs typeface="Arial" charset="0"/>
              </a:rPr>
              <a:t>‌</a:t>
            </a:r>
            <a:r>
              <a:rPr lang="ar-SA" sz="2400" dirty="0" smtClean="0">
                <a:cs typeface="B Mitra" pitchFamily="2" charset="-78"/>
              </a:rPr>
              <a:t>. مانند: </a:t>
            </a:r>
            <a:r>
              <a:rPr lang="en-US" sz="2400" dirty="0" smtClean="0">
                <a:cs typeface="B Mitra" pitchFamily="2" charset="-78"/>
              </a:rPr>
              <a:t>Reproductive and urinary physiology</a:t>
            </a:r>
            <a:endParaRPr lang="fa-IR" sz="2400" dirty="0" smtClean="0">
              <a:cs typeface="B Mitra" pitchFamily="2" charset="-78"/>
            </a:endParaRPr>
          </a:p>
          <a:p>
            <a:pPr marL="0" indent="0" algn="justLow" rtl="1" eaLnBrk="1" hangingPunct="1">
              <a:lnSpc>
                <a:spcPct val="90000"/>
              </a:lnSpc>
              <a:buNone/>
              <a:defRPr/>
            </a:pPr>
            <a:r>
              <a:rPr lang="fa-IR" sz="2800" b="1" dirty="0" smtClean="0">
                <a:cs typeface="B Mitra" pitchFamily="2" charset="-78"/>
              </a:rPr>
              <a:t>یادداشتهای زیر هر سرعنوان در مش</a:t>
            </a:r>
            <a:endParaRPr lang="en-US" sz="2800" b="1" dirty="0" smtClean="0">
              <a:cs typeface="B Mitra" pitchFamily="2" charset="-78"/>
            </a:endParaRPr>
          </a:p>
          <a:p>
            <a:pPr marL="0" indent="0" algn="justLow" rtl="1" eaLnBrk="1" hangingPunct="1">
              <a:lnSpc>
                <a:spcPct val="90000"/>
              </a:lnSpc>
              <a:buNone/>
              <a:defRPr/>
            </a:pPr>
            <a:r>
              <a:rPr lang="ar-SA" sz="2800" dirty="0" smtClean="0">
                <a:cs typeface="B Mitra" pitchFamily="2" charset="-78"/>
              </a:rPr>
              <a:t>يادداشتهاي</a:t>
            </a:r>
            <a:r>
              <a:rPr lang="ar-SA" sz="2800" dirty="0" smtClean="0">
                <a:cs typeface="Arial" charset="0"/>
              </a:rPr>
              <a:t>‌</a:t>
            </a:r>
            <a:r>
              <a:rPr lang="ar-SA" sz="2800" dirty="0" smtClean="0">
                <a:cs typeface="B Mitra" pitchFamily="2" charset="-78"/>
              </a:rPr>
              <a:t> نمايه</a:t>
            </a:r>
            <a:r>
              <a:rPr lang="ar-SA" sz="2800" dirty="0" smtClean="0">
                <a:cs typeface="Arial" charset="0"/>
              </a:rPr>
              <a:t>‌</a:t>
            </a:r>
            <a:r>
              <a:rPr lang="ar-SA" sz="2800" dirty="0" smtClean="0">
                <a:cs typeface="B Mitra" pitchFamily="2" charset="-78"/>
              </a:rPr>
              <a:t>سازي</a:t>
            </a:r>
            <a:r>
              <a:rPr lang="ar-SA" sz="2800" dirty="0" smtClean="0">
                <a:cs typeface="Arial" charset="0"/>
              </a:rPr>
              <a:t>‌</a:t>
            </a:r>
            <a:r>
              <a:rPr lang="ar-SA" sz="2800" dirty="0" smtClean="0">
                <a:cs typeface="B Mitra" pitchFamily="2" charset="-78"/>
              </a:rPr>
              <a:t> و فهرستنويسي</a:t>
            </a:r>
            <a:r>
              <a:rPr lang="ar-SA" sz="2800" dirty="0" smtClean="0">
                <a:cs typeface="Arial" charset="0"/>
              </a:rPr>
              <a:t>‌</a:t>
            </a:r>
            <a:endParaRPr lang="ar-SA" sz="2800" dirty="0" smtClean="0">
              <a:cs typeface="B Mitra" pitchFamily="2" charset="-78"/>
            </a:endParaRPr>
          </a:p>
          <a:p>
            <a:pPr marL="0" indent="0" algn="justLow" rtl="1" eaLnBrk="1" hangingPunct="1">
              <a:lnSpc>
                <a:spcPct val="90000"/>
              </a:lnSpc>
              <a:buNone/>
              <a:defRPr/>
            </a:pPr>
            <a:r>
              <a:rPr lang="ar-SA" sz="2800" dirty="0" smtClean="0">
                <a:cs typeface="B Mitra" pitchFamily="2" charset="-78"/>
              </a:rPr>
              <a:t>يادداشتهاي</a:t>
            </a:r>
            <a:r>
              <a:rPr lang="ar-SA" sz="2800" dirty="0" smtClean="0">
                <a:cs typeface="Arial" charset="0"/>
              </a:rPr>
              <a:t>‌</a:t>
            </a:r>
            <a:r>
              <a:rPr lang="ar-SA" sz="2800" dirty="0" smtClean="0">
                <a:cs typeface="B Mitra" pitchFamily="2" charset="-78"/>
              </a:rPr>
              <a:t> تاريخچه</a:t>
            </a:r>
            <a:r>
              <a:rPr lang="ar-SA" sz="2800" dirty="0" smtClean="0">
                <a:cs typeface="Arial" charset="0"/>
              </a:rPr>
              <a:t>‌</a:t>
            </a:r>
            <a:endParaRPr lang="ar-SA" sz="2800" dirty="0" smtClean="0">
              <a:cs typeface="B Mitra" pitchFamily="2" charset="-78"/>
            </a:endParaRPr>
          </a:p>
          <a:p>
            <a:pPr marL="0" indent="0" algn="justLow" rtl="1" eaLnBrk="1" hangingPunct="1">
              <a:lnSpc>
                <a:spcPct val="90000"/>
              </a:lnSpc>
              <a:buNone/>
              <a:defRPr/>
            </a:pPr>
            <a:r>
              <a:rPr lang="ar-SA" sz="2800" dirty="0" smtClean="0">
                <a:cs typeface="B Mitra" pitchFamily="2" charset="-78"/>
              </a:rPr>
              <a:t>يادداشتهاي</a:t>
            </a:r>
            <a:r>
              <a:rPr lang="ar-SA" sz="2800" dirty="0" smtClean="0">
                <a:cs typeface="Arial" charset="0"/>
              </a:rPr>
              <a:t>‌</a:t>
            </a:r>
            <a:r>
              <a:rPr lang="ar-SA" sz="2800" dirty="0" smtClean="0">
                <a:cs typeface="B Mitra" pitchFamily="2" charset="-78"/>
              </a:rPr>
              <a:t> جستجوي</a:t>
            </a:r>
            <a:r>
              <a:rPr lang="ar-SA" sz="2800" dirty="0" smtClean="0">
                <a:cs typeface="Arial" charset="0"/>
              </a:rPr>
              <a:t>‌</a:t>
            </a:r>
            <a:r>
              <a:rPr lang="ar-SA" sz="2800" dirty="0" smtClean="0">
                <a:cs typeface="B Mitra" pitchFamily="2" charset="-78"/>
              </a:rPr>
              <a:t> پيوسته</a:t>
            </a:r>
            <a:r>
              <a:rPr lang="ar-SA" sz="2800" dirty="0" smtClean="0">
                <a:cs typeface="Arial" charset="0"/>
              </a:rPr>
              <a:t>‌</a:t>
            </a:r>
            <a:r>
              <a:rPr lang="ar-SA" sz="2800" dirty="0" smtClean="0">
                <a:cs typeface="B Mitra" pitchFamily="2" charset="-78"/>
              </a:rPr>
              <a:t> (</a:t>
            </a:r>
            <a:r>
              <a:rPr lang="en-US" sz="2800" dirty="0" smtClean="0">
                <a:cs typeface="B Mitra" pitchFamily="2" charset="-78"/>
              </a:rPr>
              <a:t>Online notes</a:t>
            </a:r>
            <a:r>
              <a:rPr lang="ar-SA" sz="2800" dirty="0" smtClean="0">
                <a:cs typeface="B Mitra" pitchFamily="2" charset="-78"/>
              </a:rPr>
              <a:t>)</a:t>
            </a:r>
          </a:p>
          <a:p>
            <a:pPr marL="0" indent="0" algn="justLow" rtl="1" eaLnBrk="1" hangingPunct="1">
              <a:lnSpc>
                <a:spcPct val="90000"/>
              </a:lnSpc>
              <a:buNone/>
              <a:defRPr/>
            </a:pPr>
            <a:r>
              <a:rPr lang="ar-SA" sz="2800" dirty="0" smtClean="0">
                <a:cs typeface="B Mitra" pitchFamily="2" charset="-78"/>
              </a:rPr>
              <a:t>يادداشتهاي</a:t>
            </a:r>
            <a:r>
              <a:rPr lang="ar-SA" sz="2800" dirty="0" smtClean="0">
                <a:cs typeface="Arial" charset="0"/>
              </a:rPr>
              <a:t>‌</a:t>
            </a:r>
            <a:r>
              <a:rPr lang="ar-SA" sz="2800" dirty="0" smtClean="0">
                <a:cs typeface="B Mitra" pitchFamily="2" charset="-78"/>
              </a:rPr>
              <a:t> جستجو </a:t>
            </a:r>
            <a:r>
              <a:rPr lang="en-US" sz="2800" dirty="0" smtClean="0">
                <a:cs typeface="B Mitra" pitchFamily="2" charset="-78"/>
              </a:rPr>
              <a:t>For Search</a:t>
            </a:r>
            <a:r>
              <a:rPr lang="en-US" sz="2800" dirty="0" smtClean="0"/>
              <a:t> </a:t>
            </a:r>
            <a:endParaRPr lang="fa-IR" sz="2800" dirty="0" smtClean="0">
              <a:cs typeface="B Mitra" pitchFamily="2" charset="-78"/>
            </a:endParaRP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19" y="620688"/>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228935"/>
      </p:ext>
    </p:extLst>
  </p:cSld>
  <p:clrMapOvr>
    <a:masterClrMapping/>
  </p:clrMapOvr>
  <p:transition spd="med">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animEffect transition="in" filter="slide(fromBottom)">
                                      <p:cBhvr>
                                        <p:cTn id="7" dur="500">
                                          <p:stCondLst>
                                            <p:cond delay="0"/>
                                          </p:stCondLst>
                                        </p:cTn>
                                        <p:tgtEl>
                                          <p:spTgt spid="159747">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59747">
                                            <p:txEl>
                                              <p:pRg st="1" end="1"/>
                                            </p:txEl>
                                          </p:spTgt>
                                        </p:tgtEl>
                                        <p:attrNameLst>
                                          <p:attrName>style.visibility</p:attrName>
                                        </p:attrNameLst>
                                      </p:cBhvr>
                                      <p:to>
                                        <p:strVal val="visible"/>
                                      </p:to>
                                    </p:set>
                                    <p:animEffect transition="in" filter="slide(fromBottom)">
                                      <p:cBhvr>
                                        <p:cTn id="10" dur="500">
                                          <p:stCondLst>
                                            <p:cond delay="0"/>
                                          </p:stCondLst>
                                        </p:cTn>
                                        <p:tgtEl>
                                          <p:spTgt spid="159747">
                                            <p:txEl>
                                              <p:pRg st="1" end="1"/>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159747">
                                            <p:txEl>
                                              <p:pRg st="2" end="2"/>
                                            </p:txEl>
                                          </p:spTgt>
                                        </p:tgtEl>
                                        <p:attrNameLst>
                                          <p:attrName>style.visibility</p:attrName>
                                        </p:attrNameLst>
                                      </p:cBhvr>
                                      <p:to>
                                        <p:strVal val="visible"/>
                                      </p:to>
                                    </p:set>
                                    <p:animEffect transition="in" filter="slide(fromBottom)">
                                      <p:cBhvr>
                                        <p:cTn id="13" dur="500">
                                          <p:stCondLst>
                                            <p:cond delay="0"/>
                                          </p:stCondLst>
                                        </p:cTn>
                                        <p:tgtEl>
                                          <p:spTgt spid="159747">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59747">
                                            <p:txEl>
                                              <p:pRg st="3" end="3"/>
                                            </p:txEl>
                                          </p:spTgt>
                                        </p:tgtEl>
                                        <p:attrNameLst>
                                          <p:attrName>style.visibility</p:attrName>
                                        </p:attrNameLst>
                                      </p:cBhvr>
                                      <p:to>
                                        <p:strVal val="visible"/>
                                      </p:to>
                                    </p:set>
                                    <p:animEffect transition="in" filter="slide(fromBottom)">
                                      <p:cBhvr>
                                        <p:cTn id="18" dur="500">
                                          <p:stCondLst>
                                            <p:cond delay="0"/>
                                          </p:stCondLst>
                                        </p:cTn>
                                        <p:tgtEl>
                                          <p:spTgt spid="159747">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59747">
                                            <p:txEl>
                                              <p:pRg st="4" end="4"/>
                                            </p:txEl>
                                          </p:spTgt>
                                        </p:tgtEl>
                                        <p:attrNameLst>
                                          <p:attrName>style.visibility</p:attrName>
                                        </p:attrNameLst>
                                      </p:cBhvr>
                                      <p:to>
                                        <p:strVal val="visible"/>
                                      </p:to>
                                    </p:set>
                                    <p:animEffect transition="in" filter="slide(fromBottom)">
                                      <p:cBhvr>
                                        <p:cTn id="23" dur="500">
                                          <p:stCondLst>
                                            <p:cond delay="0"/>
                                          </p:stCondLst>
                                        </p:cTn>
                                        <p:tgtEl>
                                          <p:spTgt spid="159747">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159747">
                                            <p:txEl>
                                              <p:pRg st="5" end="5"/>
                                            </p:txEl>
                                          </p:spTgt>
                                        </p:tgtEl>
                                        <p:attrNameLst>
                                          <p:attrName>style.visibility</p:attrName>
                                        </p:attrNameLst>
                                      </p:cBhvr>
                                      <p:to>
                                        <p:strVal val="visible"/>
                                      </p:to>
                                    </p:set>
                                    <p:animEffect transition="in" filter="slide(fromBottom)">
                                      <p:cBhvr>
                                        <p:cTn id="28" dur="500">
                                          <p:stCondLst>
                                            <p:cond delay="0"/>
                                          </p:stCondLst>
                                        </p:cTn>
                                        <p:tgtEl>
                                          <p:spTgt spid="159747">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159747">
                                            <p:txEl>
                                              <p:pRg st="6" end="6"/>
                                            </p:txEl>
                                          </p:spTgt>
                                        </p:tgtEl>
                                        <p:attrNameLst>
                                          <p:attrName>style.visibility</p:attrName>
                                        </p:attrNameLst>
                                      </p:cBhvr>
                                      <p:to>
                                        <p:strVal val="visible"/>
                                      </p:to>
                                    </p:set>
                                    <p:animEffect transition="in" filter="slide(fromBottom)">
                                      <p:cBhvr>
                                        <p:cTn id="33" dur="500">
                                          <p:stCondLst>
                                            <p:cond delay="0"/>
                                          </p:stCondLst>
                                        </p:cTn>
                                        <p:tgtEl>
                                          <p:spTgt spid="159747">
                                            <p:txEl>
                                              <p:pRg st="6" end="6"/>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159747">
                                            <p:txEl>
                                              <p:pRg st="7" end="7"/>
                                            </p:txEl>
                                          </p:spTgt>
                                        </p:tgtEl>
                                        <p:attrNameLst>
                                          <p:attrName>style.visibility</p:attrName>
                                        </p:attrNameLst>
                                      </p:cBhvr>
                                      <p:to>
                                        <p:strVal val="visible"/>
                                      </p:to>
                                    </p:set>
                                    <p:animEffect transition="in" filter="slide(fromBottom)">
                                      <p:cBhvr>
                                        <p:cTn id="38" dur="500">
                                          <p:stCondLst>
                                            <p:cond delay="0"/>
                                          </p:stCondLst>
                                        </p:cTn>
                                        <p:tgtEl>
                                          <p:spTgt spid="1597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2387" name="Rectangle 3"/>
          <p:cNvSpPr>
            <a:spLocks noGrp="1" noChangeArrowheads="1"/>
          </p:cNvSpPr>
          <p:nvPr>
            <p:ph type="body" idx="1"/>
          </p:nvPr>
        </p:nvSpPr>
        <p:spPr>
          <a:xfrm>
            <a:off x="468313" y="1052513"/>
            <a:ext cx="8229600" cy="4525962"/>
          </a:xfrm>
        </p:spPr>
        <p:txBody>
          <a:bodyPr/>
          <a:lstStyle/>
          <a:p>
            <a:pPr marL="0" indent="0" algn="justLow" rtl="1" eaLnBrk="1" hangingPunct="1">
              <a:lnSpc>
                <a:spcPct val="90000"/>
              </a:lnSpc>
              <a:buNone/>
              <a:defRPr/>
            </a:pPr>
            <a:r>
              <a:rPr lang="fa-IR" sz="3200" b="1" dirty="0" smtClean="0">
                <a:cs typeface="B Titr" pitchFamily="2" charset="-78"/>
              </a:rPr>
              <a:t>ارجاع های توصیفی زیر هر سرعنوان</a:t>
            </a:r>
          </a:p>
          <a:p>
            <a:pPr marL="990600" lvl="1" indent="-533400" algn="justLow" rtl="1" eaLnBrk="1" hangingPunct="1">
              <a:lnSpc>
                <a:spcPct val="90000"/>
              </a:lnSpc>
              <a:defRPr/>
            </a:pPr>
            <a:r>
              <a:rPr lang="ar-SA" dirty="0" smtClean="0">
                <a:cs typeface="B Nazanin" pitchFamily="2" charset="-78"/>
              </a:rPr>
              <a:t>ارجاع‌ به‌ دستنامه‌ نمايه‌سازي‌ </a:t>
            </a:r>
            <a:r>
              <a:rPr lang="en-US" dirty="0" smtClean="0">
                <a:cs typeface="B Nazanin" pitchFamily="2" charset="-78"/>
              </a:rPr>
              <a:t>Indexing Manual</a:t>
            </a:r>
            <a:endParaRPr lang="ar-SA" dirty="0" smtClean="0">
              <a:cs typeface="B Nazanin" pitchFamily="2" charset="-78"/>
            </a:endParaRPr>
          </a:p>
          <a:p>
            <a:pPr marL="990600" lvl="1" indent="-533400" algn="justLow" rtl="1" eaLnBrk="1" hangingPunct="1">
              <a:lnSpc>
                <a:spcPct val="90000"/>
              </a:lnSpc>
              <a:defRPr/>
            </a:pPr>
            <a:r>
              <a:rPr lang="ar-SA" dirty="0" smtClean="0">
                <a:cs typeface="B Nazanin" pitchFamily="2" charset="-78"/>
              </a:rPr>
              <a:t>اين‌ دستنامه‌ در سال‌ 1983 منتشر شده‌ و هرساله‌ ضميمه‌هاي‌ سالانه‌ آن‌ منتشر مي‌شود.</a:t>
            </a:r>
            <a:r>
              <a:rPr lang="fa-IR" dirty="0" smtClean="0">
                <a:cs typeface="B Nazanin" pitchFamily="2" charset="-78"/>
              </a:rPr>
              <a:t> </a:t>
            </a:r>
            <a:r>
              <a:rPr lang="ar-SA" dirty="0" smtClean="0">
                <a:cs typeface="B Nazanin" pitchFamily="2" charset="-78"/>
              </a:rPr>
              <a:t>مثل‌ ارجاع‌ زير سرعنوان‌ </a:t>
            </a:r>
            <a:r>
              <a:rPr lang="en-US" dirty="0" smtClean="0">
                <a:cs typeface="B Nazanin" pitchFamily="2" charset="-78"/>
              </a:rPr>
              <a:t>Animals</a:t>
            </a:r>
            <a:r>
              <a:rPr lang="ar-SA" dirty="0" smtClean="0">
                <a:cs typeface="B Nazanin" pitchFamily="2" charset="-78"/>
              </a:rPr>
              <a:t> و </a:t>
            </a:r>
            <a:r>
              <a:rPr lang="en-US" dirty="0" smtClean="0">
                <a:cs typeface="B Nazanin" pitchFamily="2" charset="-78"/>
              </a:rPr>
              <a:t>animal diseases</a:t>
            </a:r>
            <a:endParaRPr lang="ar-SA" dirty="0" smtClean="0">
              <a:cs typeface="B Nazanin" pitchFamily="2" charset="-78"/>
            </a:endParaRPr>
          </a:p>
          <a:p>
            <a:pPr marL="990600" lvl="1" indent="-533400" algn="justLow" rtl="1" eaLnBrk="1" hangingPunct="1">
              <a:lnSpc>
                <a:spcPct val="90000"/>
              </a:lnSpc>
              <a:defRPr/>
            </a:pPr>
            <a:r>
              <a:rPr lang="ar-SA" dirty="0" smtClean="0">
                <a:cs typeface="B Nazanin" pitchFamily="2" charset="-78"/>
              </a:rPr>
              <a:t>ارجاع‌ به‌ نشريه‌ يادداشت‌ فني‌ </a:t>
            </a:r>
            <a:r>
              <a:rPr lang="en-US" dirty="0" smtClean="0">
                <a:cs typeface="B Nazanin" pitchFamily="2" charset="-78"/>
              </a:rPr>
              <a:t>Technical Note (TN</a:t>
            </a:r>
            <a:r>
              <a:rPr lang="ar-SA" dirty="0" smtClean="0">
                <a:cs typeface="B Nazanin" pitchFamily="2" charset="-78"/>
              </a:rPr>
              <a:t>)</a:t>
            </a:r>
          </a:p>
          <a:p>
            <a:pPr marL="990600" lvl="1" indent="-533400" algn="justLow" rtl="1" eaLnBrk="1" hangingPunct="1">
              <a:lnSpc>
                <a:spcPct val="90000"/>
              </a:lnSpc>
              <a:defRPr/>
            </a:pPr>
            <a:r>
              <a:rPr lang="ar-SA" dirty="0" smtClean="0">
                <a:cs typeface="B Nazanin" pitchFamily="2" charset="-78"/>
              </a:rPr>
              <a:t>اين‌ نشريه‌ نيز به‌ عنوان‌ بخشي‌ از </a:t>
            </a:r>
            <a:r>
              <a:rPr lang="en-US" dirty="0" smtClean="0">
                <a:cs typeface="B Nazanin" pitchFamily="2" charset="-78"/>
              </a:rPr>
              <a:t>NLM Technical</a:t>
            </a:r>
            <a:r>
              <a:rPr lang="ar-SA" dirty="0" smtClean="0">
                <a:cs typeface="B Nazanin" pitchFamily="2" charset="-78"/>
              </a:rPr>
              <a:t> منتشر شده‌ و در اختيار نمايه‌سازان‌ قرار مي‌گيرد.</a:t>
            </a:r>
            <a:r>
              <a:rPr lang="fa-IR" dirty="0" smtClean="0">
                <a:cs typeface="B Nazanin" pitchFamily="2" charset="-78"/>
              </a:rPr>
              <a:t> </a:t>
            </a:r>
            <a:r>
              <a:rPr lang="ar-SA" dirty="0" smtClean="0">
                <a:cs typeface="B Nazanin" pitchFamily="2" charset="-78"/>
              </a:rPr>
              <a:t>مانند سرعنوان‌ </a:t>
            </a:r>
            <a:r>
              <a:rPr lang="en-US" dirty="0" smtClean="0">
                <a:cs typeface="B Nazanin" pitchFamily="2" charset="-78"/>
              </a:rPr>
              <a:t>Domestic</a:t>
            </a:r>
            <a:r>
              <a:rPr lang="ar-SA" dirty="0" smtClean="0">
                <a:cs typeface="B Nazanin" pitchFamily="2" charset="-78"/>
              </a:rPr>
              <a:t> و </a:t>
            </a:r>
            <a:r>
              <a:rPr lang="en-US" dirty="0" smtClean="0">
                <a:cs typeface="B Nazanin" pitchFamily="2" charset="-78"/>
              </a:rPr>
              <a:t>Animals</a:t>
            </a:r>
            <a:r>
              <a:rPr lang="ar-SA" dirty="0" smtClean="0">
                <a:cs typeface="B Nazanin" pitchFamily="2" charset="-78"/>
              </a:rPr>
              <a:t> با عبارت‌ 146 </a:t>
            </a:r>
            <a:r>
              <a:rPr lang="en-US" dirty="0" smtClean="0">
                <a:cs typeface="B Nazanin" pitchFamily="2" charset="-78"/>
              </a:rPr>
              <a:t>TN</a:t>
            </a:r>
            <a:r>
              <a:rPr lang="ar-SA" dirty="0" smtClean="0">
                <a:cs typeface="B Nazanin" pitchFamily="2" charset="-78"/>
              </a:rPr>
              <a:t> شماره‌ بولتن‌ مربوطه‌ است‌.</a:t>
            </a:r>
            <a:endParaRPr lang="fa-IR" dirty="0" smtClean="0">
              <a:cs typeface="B Nazanin" pitchFamily="2" charset="-78"/>
            </a:endParaRPr>
          </a:p>
          <a:p>
            <a:pPr marL="609600" indent="-609600" algn="justLow" rtl="1" eaLnBrk="1" hangingPunct="1">
              <a:lnSpc>
                <a:spcPct val="90000"/>
              </a:lnSpc>
              <a:buFont typeface="Wingdings" pitchFamily="2" charset="2"/>
              <a:buNone/>
              <a:defRPr/>
            </a:pPr>
            <a:r>
              <a:rPr lang="fa-IR" dirty="0" smtClean="0">
                <a:cs typeface="B Nazanin" pitchFamily="2" charset="-78"/>
              </a:rPr>
              <a:t>ضمیمه های گذشته مش که اکنون منتشر نمی شوند</a:t>
            </a: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6109285"/>
      </p:ext>
    </p:extLst>
  </p:cSld>
  <p:clrMapOvr>
    <a:masterClrMapping/>
  </p:clrMapOvr>
  <p:transition spd="med">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72387">
                                            <p:txEl>
                                              <p:pRg st="0" end="0"/>
                                            </p:txEl>
                                          </p:spTgt>
                                        </p:tgtEl>
                                        <p:attrNameLst>
                                          <p:attrName>style.visibility</p:attrName>
                                        </p:attrNameLst>
                                      </p:cBhvr>
                                      <p:to>
                                        <p:strVal val="visible"/>
                                      </p:to>
                                    </p:set>
                                    <p:animEffect transition="in" filter="slide(fromBottom)">
                                      <p:cBhvr>
                                        <p:cTn id="7" dur="500">
                                          <p:stCondLst>
                                            <p:cond delay="0"/>
                                          </p:stCondLst>
                                        </p:cTn>
                                        <p:tgtEl>
                                          <p:spTgt spid="272387">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72387">
                                            <p:txEl>
                                              <p:pRg st="1" end="1"/>
                                            </p:txEl>
                                          </p:spTgt>
                                        </p:tgtEl>
                                        <p:attrNameLst>
                                          <p:attrName>style.visibility</p:attrName>
                                        </p:attrNameLst>
                                      </p:cBhvr>
                                      <p:to>
                                        <p:strVal val="visible"/>
                                      </p:to>
                                    </p:set>
                                    <p:animEffect transition="in" filter="slide(fromBottom)">
                                      <p:cBhvr>
                                        <p:cTn id="10" dur="500">
                                          <p:stCondLst>
                                            <p:cond delay="0"/>
                                          </p:stCondLst>
                                        </p:cTn>
                                        <p:tgtEl>
                                          <p:spTgt spid="272387">
                                            <p:txEl>
                                              <p:pRg st="1" end="1"/>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272387">
                                            <p:txEl>
                                              <p:pRg st="2" end="2"/>
                                            </p:txEl>
                                          </p:spTgt>
                                        </p:tgtEl>
                                        <p:attrNameLst>
                                          <p:attrName>style.visibility</p:attrName>
                                        </p:attrNameLst>
                                      </p:cBhvr>
                                      <p:to>
                                        <p:strVal val="visible"/>
                                      </p:to>
                                    </p:set>
                                    <p:animEffect transition="in" filter="slide(fromBottom)">
                                      <p:cBhvr>
                                        <p:cTn id="13" dur="500">
                                          <p:stCondLst>
                                            <p:cond delay="0"/>
                                          </p:stCondLst>
                                        </p:cTn>
                                        <p:tgtEl>
                                          <p:spTgt spid="272387">
                                            <p:txEl>
                                              <p:pRg st="2" end="2"/>
                                            </p:txEl>
                                          </p:spTgt>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272387">
                                            <p:txEl>
                                              <p:pRg st="3" end="3"/>
                                            </p:txEl>
                                          </p:spTgt>
                                        </p:tgtEl>
                                        <p:attrNameLst>
                                          <p:attrName>style.visibility</p:attrName>
                                        </p:attrNameLst>
                                      </p:cBhvr>
                                      <p:to>
                                        <p:strVal val="visible"/>
                                      </p:to>
                                    </p:set>
                                    <p:animEffect transition="in" filter="slide(fromBottom)">
                                      <p:cBhvr>
                                        <p:cTn id="16" dur="500">
                                          <p:stCondLst>
                                            <p:cond delay="0"/>
                                          </p:stCondLst>
                                        </p:cTn>
                                        <p:tgtEl>
                                          <p:spTgt spid="272387">
                                            <p:txEl>
                                              <p:pRg st="3" end="3"/>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272387">
                                            <p:txEl>
                                              <p:pRg st="4" end="4"/>
                                            </p:txEl>
                                          </p:spTgt>
                                        </p:tgtEl>
                                        <p:attrNameLst>
                                          <p:attrName>style.visibility</p:attrName>
                                        </p:attrNameLst>
                                      </p:cBhvr>
                                      <p:to>
                                        <p:strVal val="visible"/>
                                      </p:to>
                                    </p:set>
                                    <p:animEffect transition="in" filter="slide(fromBottom)">
                                      <p:cBhvr>
                                        <p:cTn id="19" dur="500">
                                          <p:stCondLst>
                                            <p:cond delay="0"/>
                                          </p:stCondLst>
                                        </p:cTn>
                                        <p:tgtEl>
                                          <p:spTgt spid="272387">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72387">
                                            <p:txEl>
                                              <p:pRg st="5" end="5"/>
                                            </p:txEl>
                                          </p:spTgt>
                                        </p:tgtEl>
                                        <p:attrNameLst>
                                          <p:attrName>style.visibility</p:attrName>
                                        </p:attrNameLst>
                                      </p:cBhvr>
                                      <p:to>
                                        <p:strVal val="visible"/>
                                      </p:to>
                                    </p:set>
                                    <p:animEffect transition="in" filter="slide(fromBottom)">
                                      <p:cBhvr>
                                        <p:cTn id="24" dur="500">
                                          <p:stCondLst>
                                            <p:cond delay="0"/>
                                          </p:stCondLst>
                                        </p:cTn>
                                        <p:tgtEl>
                                          <p:spTgt spid="272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7"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3411" name="Rectangle 3"/>
          <p:cNvSpPr>
            <a:spLocks noGrp="1" noChangeArrowheads="1"/>
          </p:cNvSpPr>
          <p:nvPr>
            <p:ph type="body" idx="1"/>
          </p:nvPr>
        </p:nvSpPr>
        <p:spPr>
          <a:xfrm>
            <a:off x="468313" y="2060848"/>
            <a:ext cx="8229600" cy="3517626"/>
          </a:xfrm>
        </p:spPr>
        <p:txBody>
          <a:bodyPr/>
          <a:lstStyle/>
          <a:p>
            <a:pPr marL="0" indent="0" algn="justLow" rtl="1" eaLnBrk="1" hangingPunct="1">
              <a:buNone/>
              <a:defRPr/>
            </a:pPr>
            <a:r>
              <a:rPr lang="fa-IR" sz="2400" b="1" dirty="0" smtClean="0">
                <a:cs typeface="B Mitra" pitchFamily="2" charset="-78"/>
              </a:rPr>
              <a:t>ضمیمه های گذشته مش که اکنون منتشر نمی شوند (جایگزین شده اند)</a:t>
            </a:r>
          </a:p>
          <a:p>
            <a:pPr marL="990600" lvl="1" indent="-533400" algn="justLow" rtl="1" eaLnBrk="1" hangingPunct="1">
              <a:buFont typeface="Wingdings" pitchFamily="2" charset="2"/>
              <a:buAutoNum type="arabicPeriod"/>
              <a:defRPr/>
            </a:pPr>
            <a:r>
              <a:rPr lang="ar-SA" dirty="0" smtClean="0">
                <a:cs typeface="B Mitra" pitchFamily="2" charset="-78"/>
              </a:rPr>
              <a:t>ضميمه</a:t>
            </a:r>
            <a:r>
              <a:rPr lang="ar-SA" dirty="0" smtClean="0">
                <a:cs typeface="Arial" charset="0"/>
              </a:rPr>
              <a:t>‌</a:t>
            </a:r>
            <a:r>
              <a:rPr lang="ar-SA" dirty="0" smtClean="0">
                <a:cs typeface="B Mitra" pitchFamily="2" charset="-78"/>
              </a:rPr>
              <a:t> </a:t>
            </a:r>
            <a:r>
              <a:rPr lang="en-US" sz="2000" dirty="0" smtClean="0">
                <a:cs typeface="B Mitra" pitchFamily="2" charset="-78"/>
              </a:rPr>
              <a:t>A</a:t>
            </a:r>
            <a:r>
              <a:rPr lang="ar-SA" dirty="0" smtClean="0">
                <a:cs typeface="B Mitra" pitchFamily="2" charset="-78"/>
              </a:rPr>
              <a:t>ـ تقسيمات</a:t>
            </a:r>
            <a:r>
              <a:rPr lang="ar-SA" dirty="0" smtClean="0">
                <a:cs typeface="Arial" charset="0"/>
              </a:rPr>
              <a:t>‌</a:t>
            </a:r>
            <a:r>
              <a:rPr lang="ar-SA" dirty="0" smtClean="0">
                <a:cs typeface="B Mitra" pitchFamily="2" charset="-78"/>
              </a:rPr>
              <a:t> فرعي</a:t>
            </a:r>
            <a:r>
              <a:rPr lang="ar-SA" dirty="0" smtClean="0">
                <a:cs typeface="Arial" charset="0"/>
              </a:rPr>
              <a:t>‌</a:t>
            </a:r>
            <a:r>
              <a:rPr lang="ar-SA" dirty="0" smtClean="0">
                <a:cs typeface="B Mitra" pitchFamily="2" charset="-78"/>
              </a:rPr>
              <a:t> شكلي</a:t>
            </a:r>
            <a:r>
              <a:rPr lang="ar-SA" dirty="0" smtClean="0">
                <a:cs typeface="Arial" charset="0"/>
              </a:rPr>
              <a:t>‌</a:t>
            </a:r>
            <a:r>
              <a:rPr lang="fa-IR" dirty="0" smtClean="0">
                <a:cs typeface="Arial" charset="0"/>
              </a:rPr>
              <a:t> </a:t>
            </a:r>
            <a:r>
              <a:rPr lang="ar-SA" dirty="0" smtClean="0">
                <a:cs typeface="B Mitra" pitchFamily="2" charset="-78"/>
              </a:rPr>
              <a:t>نوع</a:t>
            </a:r>
            <a:r>
              <a:rPr lang="ar-SA" dirty="0" smtClean="0">
                <a:cs typeface="Arial" charset="0"/>
              </a:rPr>
              <a:t>‌</a:t>
            </a:r>
            <a:r>
              <a:rPr lang="ar-SA" dirty="0" smtClean="0">
                <a:cs typeface="B Mitra" pitchFamily="2" charset="-78"/>
              </a:rPr>
              <a:t> انتشار (</a:t>
            </a:r>
            <a:r>
              <a:rPr lang="en-US" sz="2000" dirty="0" smtClean="0">
                <a:cs typeface="B Mitra" pitchFamily="2" charset="-78"/>
              </a:rPr>
              <a:t>PT= Publication Type</a:t>
            </a:r>
            <a:r>
              <a:rPr lang="ar-SA" sz="2000" dirty="0" smtClean="0">
                <a:cs typeface="B Mitra" pitchFamily="2" charset="-78"/>
              </a:rPr>
              <a:t>)</a:t>
            </a:r>
          </a:p>
          <a:p>
            <a:pPr marL="990600" lvl="1" indent="-533400" algn="justLow" rtl="1" eaLnBrk="1" hangingPunct="1">
              <a:buFont typeface="Wingdings" pitchFamily="2" charset="2"/>
              <a:buAutoNum type="arabicPeriod"/>
              <a:defRPr/>
            </a:pPr>
            <a:r>
              <a:rPr lang="ar-SA" dirty="0" smtClean="0">
                <a:cs typeface="B Mitra" pitchFamily="2" charset="-78"/>
              </a:rPr>
              <a:t>ضميمه</a:t>
            </a:r>
            <a:r>
              <a:rPr lang="ar-SA" dirty="0" smtClean="0">
                <a:cs typeface="Arial" charset="0"/>
              </a:rPr>
              <a:t>‌</a:t>
            </a:r>
            <a:r>
              <a:rPr lang="ar-SA" dirty="0" smtClean="0">
                <a:cs typeface="B Mitra" pitchFamily="2" charset="-78"/>
              </a:rPr>
              <a:t> </a:t>
            </a:r>
            <a:r>
              <a:rPr lang="en-US" sz="2000" dirty="0" smtClean="0">
                <a:cs typeface="B Mitra" pitchFamily="2" charset="-78"/>
              </a:rPr>
              <a:t>B</a:t>
            </a:r>
            <a:r>
              <a:rPr lang="ar-SA" dirty="0" smtClean="0">
                <a:cs typeface="B Mitra" pitchFamily="2" charset="-78"/>
              </a:rPr>
              <a:t>ـ تقسيمات</a:t>
            </a:r>
            <a:r>
              <a:rPr lang="ar-SA" dirty="0" smtClean="0">
                <a:cs typeface="Arial" charset="0"/>
              </a:rPr>
              <a:t>‌</a:t>
            </a:r>
            <a:r>
              <a:rPr lang="ar-SA" dirty="0" smtClean="0">
                <a:cs typeface="B Mitra" pitchFamily="2" charset="-78"/>
              </a:rPr>
              <a:t> فرعي</a:t>
            </a:r>
            <a:r>
              <a:rPr lang="ar-SA" dirty="0" smtClean="0">
                <a:cs typeface="Arial" charset="0"/>
              </a:rPr>
              <a:t>‌</a:t>
            </a:r>
            <a:r>
              <a:rPr lang="ar-SA" dirty="0" smtClean="0">
                <a:cs typeface="B Mitra" pitchFamily="2" charset="-78"/>
              </a:rPr>
              <a:t> جغرافيايي</a:t>
            </a:r>
            <a:r>
              <a:rPr lang="ar-SA" dirty="0" smtClean="0">
                <a:cs typeface="Arial" charset="0"/>
              </a:rPr>
              <a:t>‌</a:t>
            </a:r>
            <a:r>
              <a:rPr lang="fa-IR" dirty="0" smtClean="0">
                <a:cs typeface="Arial" charset="0"/>
              </a:rPr>
              <a:t> </a:t>
            </a:r>
            <a:r>
              <a:rPr lang="ar-SA" dirty="0" smtClean="0">
                <a:cs typeface="B Mitra" pitchFamily="2" charset="-78"/>
              </a:rPr>
              <a:t>رده</a:t>
            </a:r>
            <a:r>
              <a:rPr lang="ar-SA" dirty="0" smtClean="0">
                <a:cs typeface="Arial" charset="0"/>
              </a:rPr>
              <a:t>‌</a:t>
            </a:r>
            <a:r>
              <a:rPr lang="ar-SA" dirty="0" smtClean="0">
                <a:cs typeface="B Mitra" pitchFamily="2" charset="-78"/>
              </a:rPr>
              <a:t> </a:t>
            </a:r>
            <a:r>
              <a:rPr lang="en-US" sz="2000" dirty="0" smtClean="0">
                <a:cs typeface="B Mitra" pitchFamily="2" charset="-78"/>
              </a:rPr>
              <a:t>Z</a:t>
            </a:r>
            <a:r>
              <a:rPr lang="ar-SA" dirty="0" smtClean="0">
                <a:cs typeface="B Mitra" pitchFamily="2" charset="-78"/>
              </a:rPr>
              <a:t> فهرست</a:t>
            </a:r>
            <a:r>
              <a:rPr lang="ar-SA" dirty="0" smtClean="0">
                <a:cs typeface="Arial" charset="0"/>
              </a:rPr>
              <a:t>‌</a:t>
            </a:r>
            <a:r>
              <a:rPr lang="ar-SA" dirty="0" smtClean="0">
                <a:cs typeface="B Mitra" pitchFamily="2" charset="-78"/>
              </a:rPr>
              <a:t> درختي</a:t>
            </a:r>
            <a:r>
              <a:rPr lang="ar-SA" dirty="0" smtClean="0">
                <a:cs typeface="Arial" charset="0"/>
              </a:rPr>
              <a:t>‌</a:t>
            </a:r>
            <a:endParaRPr lang="ar-SA" dirty="0" smtClean="0">
              <a:cs typeface="B Mitra" pitchFamily="2" charset="-78"/>
            </a:endParaRPr>
          </a:p>
          <a:p>
            <a:pPr marL="990600" lvl="1" indent="-533400" algn="justLow" rtl="1" eaLnBrk="1" hangingPunct="1">
              <a:buFont typeface="Wingdings" pitchFamily="2" charset="2"/>
              <a:buAutoNum type="arabicPeriod"/>
              <a:defRPr/>
            </a:pPr>
            <a:r>
              <a:rPr lang="ar-SA" dirty="0" smtClean="0">
                <a:cs typeface="B Mitra" pitchFamily="2" charset="-78"/>
              </a:rPr>
              <a:t>ضميمه</a:t>
            </a:r>
            <a:r>
              <a:rPr lang="ar-SA" dirty="0" smtClean="0">
                <a:cs typeface="Arial" charset="0"/>
              </a:rPr>
              <a:t>‌</a:t>
            </a:r>
            <a:r>
              <a:rPr lang="ar-SA" dirty="0" smtClean="0">
                <a:cs typeface="B Mitra" pitchFamily="2" charset="-78"/>
              </a:rPr>
              <a:t> </a:t>
            </a:r>
            <a:r>
              <a:rPr lang="en-US" sz="2000" dirty="0" smtClean="0">
                <a:cs typeface="B Mitra" pitchFamily="2" charset="-78"/>
              </a:rPr>
              <a:t>C</a:t>
            </a:r>
            <a:r>
              <a:rPr lang="ar-SA" dirty="0" smtClean="0">
                <a:cs typeface="B Mitra" pitchFamily="2" charset="-78"/>
              </a:rPr>
              <a:t>ـ زباني</a:t>
            </a:r>
            <a:r>
              <a:rPr lang="ar-SA" dirty="0" smtClean="0">
                <a:cs typeface="Arial" charset="0"/>
              </a:rPr>
              <a:t>‌</a:t>
            </a:r>
            <a:r>
              <a:rPr lang="fa-IR" dirty="0" smtClean="0">
                <a:cs typeface="B Mitra" pitchFamily="2" charset="-78"/>
              </a:rPr>
              <a:t> </a:t>
            </a:r>
            <a:r>
              <a:rPr lang="ar-SA" dirty="0" smtClean="0">
                <a:cs typeface="B Mitra" pitchFamily="2" charset="-78"/>
              </a:rPr>
              <a:t>سياهه</a:t>
            </a:r>
            <a:r>
              <a:rPr lang="ar-SA" dirty="0" smtClean="0">
                <a:cs typeface="Arial" charset="0"/>
              </a:rPr>
              <a:t>‌</a:t>
            </a:r>
            <a:r>
              <a:rPr lang="ar-SA" dirty="0" smtClean="0">
                <a:cs typeface="B Mitra" pitchFamily="2" charset="-78"/>
              </a:rPr>
              <a:t> كدهاي</a:t>
            </a:r>
            <a:r>
              <a:rPr lang="ar-SA" dirty="0" smtClean="0">
                <a:cs typeface="Arial" charset="0"/>
              </a:rPr>
              <a:t>‌</a:t>
            </a:r>
            <a:r>
              <a:rPr lang="ar-SA" dirty="0" smtClean="0">
                <a:cs typeface="B Mitra" pitchFamily="2" charset="-78"/>
              </a:rPr>
              <a:t> زباني</a:t>
            </a:r>
            <a:r>
              <a:rPr lang="ar-SA" dirty="0" smtClean="0">
                <a:cs typeface="Arial" charset="0"/>
              </a:rPr>
              <a:t>‌</a:t>
            </a:r>
            <a:r>
              <a:rPr lang="ar-SA" dirty="0" smtClean="0">
                <a:cs typeface="B Mitra" pitchFamily="2" charset="-78"/>
              </a:rPr>
              <a:t> </a:t>
            </a:r>
            <a:r>
              <a:rPr lang="en-US" sz="2000" dirty="0" smtClean="0">
                <a:cs typeface="B Mitra" pitchFamily="2" charset="-78"/>
              </a:rPr>
              <a:t>USMARC</a:t>
            </a:r>
            <a:endParaRPr lang="fa-IR" sz="2000" dirty="0" smtClean="0">
              <a:cs typeface="B Mitra" pitchFamily="2" charset="-78"/>
            </a:endParaRP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301287"/>
      </p:ext>
    </p:extLst>
  </p:cSld>
  <p:clrMapOvr>
    <a:masterClrMapping/>
  </p:clrMapOvr>
  <p:transition spd="med">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73411">
                                            <p:txEl>
                                              <p:pRg st="0" end="0"/>
                                            </p:txEl>
                                          </p:spTgt>
                                        </p:tgtEl>
                                        <p:attrNameLst>
                                          <p:attrName>style.visibility</p:attrName>
                                        </p:attrNameLst>
                                      </p:cBhvr>
                                      <p:to>
                                        <p:strVal val="visible"/>
                                      </p:to>
                                    </p:set>
                                    <p:animEffect transition="in" filter="slide(fromBottom)">
                                      <p:cBhvr>
                                        <p:cTn id="7" dur="500">
                                          <p:stCondLst>
                                            <p:cond delay="0"/>
                                          </p:stCondLst>
                                        </p:cTn>
                                        <p:tgtEl>
                                          <p:spTgt spid="273411">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73411">
                                            <p:txEl>
                                              <p:pRg st="1" end="1"/>
                                            </p:txEl>
                                          </p:spTgt>
                                        </p:tgtEl>
                                        <p:attrNameLst>
                                          <p:attrName>style.visibility</p:attrName>
                                        </p:attrNameLst>
                                      </p:cBhvr>
                                      <p:to>
                                        <p:strVal val="visible"/>
                                      </p:to>
                                    </p:set>
                                    <p:animEffect transition="in" filter="slide(fromBottom)">
                                      <p:cBhvr>
                                        <p:cTn id="10" dur="500">
                                          <p:stCondLst>
                                            <p:cond delay="0"/>
                                          </p:stCondLst>
                                        </p:cTn>
                                        <p:tgtEl>
                                          <p:spTgt spid="273411">
                                            <p:txEl>
                                              <p:pRg st="1" end="1"/>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273411">
                                            <p:txEl>
                                              <p:pRg st="2" end="2"/>
                                            </p:txEl>
                                          </p:spTgt>
                                        </p:tgtEl>
                                        <p:attrNameLst>
                                          <p:attrName>style.visibility</p:attrName>
                                        </p:attrNameLst>
                                      </p:cBhvr>
                                      <p:to>
                                        <p:strVal val="visible"/>
                                      </p:to>
                                    </p:set>
                                    <p:animEffect transition="in" filter="slide(fromBottom)">
                                      <p:cBhvr>
                                        <p:cTn id="13" dur="500">
                                          <p:stCondLst>
                                            <p:cond delay="0"/>
                                          </p:stCondLst>
                                        </p:cTn>
                                        <p:tgtEl>
                                          <p:spTgt spid="273411">
                                            <p:txEl>
                                              <p:pRg st="2" end="2"/>
                                            </p:txEl>
                                          </p:spTgt>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273411">
                                            <p:txEl>
                                              <p:pRg st="3" end="3"/>
                                            </p:txEl>
                                          </p:spTgt>
                                        </p:tgtEl>
                                        <p:attrNameLst>
                                          <p:attrName>style.visibility</p:attrName>
                                        </p:attrNameLst>
                                      </p:cBhvr>
                                      <p:to>
                                        <p:strVal val="visible"/>
                                      </p:to>
                                    </p:set>
                                    <p:animEffect transition="in" filter="slide(fromBottom)">
                                      <p:cBhvr>
                                        <p:cTn id="16" dur="500">
                                          <p:stCondLst>
                                            <p:cond delay="0"/>
                                          </p:stCondLst>
                                        </p:cTn>
                                        <p:tgtEl>
                                          <p:spTgt spid="273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1"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7571" name="Rectangle 3"/>
          <p:cNvSpPr>
            <a:spLocks noGrp="1" noChangeArrowheads="1"/>
          </p:cNvSpPr>
          <p:nvPr>
            <p:ph type="body" idx="1"/>
          </p:nvPr>
        </p:nvSpPr>
        <p:spPr>
          <a:xfrm>
            <a:off x="468313" y="1340767"/>
            <a:ext cx="8229600" cy="4237707"/>
          </a:xfrm>
          <a:ln>
            <a:solidFill>
              <a:srgbClr val="FFFF00"/>
            </a:solidFill>
          </a:ln>
        </p:spPr>
        <p:txBody>
          <a:bodyPr/>
          <a:lstStyle/>
          <a:p>
            <a:pPr marL="0" indent="0" algn="r" rtl="1" eaLnBrk="1" hangingPunct="1">
              <a:buNone/>
              <a:defRPr/>
            </a:pPr>
            <a:r>
              <a:rPr lang="fa-IR" b="1" dirty="0" smtClean="0">
                <a:cs typeface="B Mitra" pitchFamily="2" charset="-78"/>
              </a:rPr>
              <a:t>منبعی برای مطالعه در مورد چگونگی استفاده از </a:t>
            </a:r>
            <a:r>
              <a:rPr lang="en-US" sz="2400" b="1" dirty="0" err="1" smtClean="0">
                <a:cs typeface="B Mitra" pitchFamily="2" charset="-78"/>
              </a:rPr>
              <a:t>MeSH</a:t>
            </a:r>
            <a:endParaRPr lang="fa-IR" sz="2400" b="1" dirty="0" smtClean="0">
              <a:cs typeface="B Mitra" pitchFamily="2" charset="-78"/>
            </a:endParaRPr>
          </a:p>
          <a:p>
            <a:pPr marL="990600" lvl="1" indent="-533400" algn="justLow" rtl="1" eaLnBrk="1" hangingPunct="1">
              <a:defRPr/>
            </a:pPr>
            <a:endParaRPr lang="fa-IR" b="1" dirty="0" smtClean="0">
              <a:cs typeface="Arial" charset="0"/>
            </a:endParaRPr>
          </a:p>
          <a:p>
            <a:pPr marL="990600" lvl="1" indent="-533400" algn="justLow" rtl="1" eaLnBrk="1" hangingPunct="1">
              <a:defRPr/>
            </a:pPr>
            <a:r>
              <a:rPr lang="ar-SA" sz="3200" b="1" dirty="0" smtClean="0">
                <a:solidFill>
                  <a:srgbClr val="DC0CCD"/>
                </a:solidFill>
                <a:cs typeface="B Mitra" pitchFamily="2" charset="-78"/>
              </a:rPr>
              <a:t>چان</a:t>
            </a:r>
            <a:r>
              <a:rPr lang="ar-SA" sz="3200" b="1" dirty="0" smtClean="0">
                <a:solidFill>
                  <a:srgbClr val="DC0CCD"/>
                </a:solidFill>
                <a:cs typeface="Arial" charset="0"/>
              </a:rPr>
              <a:t>‌</a:t>
            </a:r>
            <a:r>
              <a:rPr lang="ar-SA" sz="3200" b="1" dirty="0" smtClean="0">
                <a:solidFill>
                  <a:srgbClr val="DC0CCD"/>
                </a:solidFill>
                <a:cs typeface="B Mitra" pitchFamily="2" charset="-78"/>
              </a:rPr>
              <a:t>، لوييس</a:t>
            </a:r>
            <a:r>
              <a:rPr lang="ar-SA" sz="3200" b="1" dirty="0" smtClean="0">
                <a:solidFill>
                  <a:srgbClr val="DC0CCD"/>
                </a:solidFill>
                <a:cs typeface="Arial" charset="0"/>
              </a:rPr>
              <a:t>‌</a:t>
            </a:r>
            <a:r>
              <a:rPr lang="ar-SA" sz="3200" b="1" dirty="0" smtClean="0">
                <a:solidFill>
                  <a:srgbClr val="DC0CCD"/>
                </a:solidFill>
                <a:cs typeface="B Mitra" pitchFamily="2" charset="-78"/>
              </a:rPr>
              <a:t> ماي</a:t>
            </a:r>
            <a:r>
              <a:rPr lang="ar-SA" sz="3200" b="1" dirty="0" smtClean="0">
                <a:solidFill>
                  <a:srgbClr val="DC0CCD"/>
                </a:solidFill>
                <a:cs typeface="Arial" charset="0"/>
              </a:rPr>
              <a:t>‌</a:t>
            </a:r>
            <a:r>
              <a:rPr lang="ar-SA" sz="3200" b="1" dirty="0" smtClean="0">
                <a:solidFill>
                  <a:srgbClr val="DC0CCD"/>
                </a:solidFill>
                <a:cs typeface="B Mitra" pitchFamily="2" charset="-78"/>
              </a:rPr>
              <a:t>. «فهرستنويسي</a:t>
            </a:r>
            <a:r>
              <a:rPr lang="ar-SA" sz="3200" b="1" dirty="0" smtClean="0">
                <a:solidFill>
                  <a:srgbClr val="DC0CCD"/>
                </a:solidFill>
                <a:cs typeface="Arial" charset="0"/>
              </a:rPr>
              <a:t>‌</a:t>
            </a:r>
            <a:r>
              <a:rPr lang="ar-SA" sz="3200" b="1" dirty="0" smtClean="0">
                <a:solidFill>
                  <a:srgbClr val="DC0CCD"/>
                </a:solidFill>
                <a:cs typeface="B Mitra" pitchFamily="2" charset="-78"/>
              </a:rPr>
              <a:t> و رده</a:t>
            </a:r>
            <a:r>
              <a:rPr lang="ar-SA" sz="3200" b="1" dirty="0" smtClean="0">
                <a:solidFill>
                  <a:srgbClr val="DC0CCD"/>
                </a:solidFill>
                <a:cs typeface="Arial" charset="0"/>
              </a:rPr>
              <a:t>‌</a:t>
            </a:r>
            <a:r>
              <a:rPr lang="ar-SA" sz="3200" b="1" dirty="0" smtClean="0">
                <a:solidFill>
                  <a:srgbClr val="DC0CCD"/>
                </a:solidFill>
                <a:cs typeface="B Mitra" pitchFamily="2" charset="-78"/>
              </a:rPr>
              <a:t>بندي</a:t>
            </a:r>
            <a:r>
              <a:rPr lang="ar-SA" sz="3200" b="1" dirty="0" smtClean="0">
                <a:solidFill>
                  <a:srgbClr val="DC0CCD"/>
                </a:solidFill>
                <a:cs typeface="Arial" charset="0"/>
              </a:rPr>
              <a:t>‌</a:t>
            </a:r>
            <a:r>
              <a:rPr lang="ar-SA" sz="3200" b="1" dirty="0" smtClean="0">
                <a:solidFill>
                  <a:srgbClr val="DC0CCD"/>
                </a:solidFill>
                <a:cs typeface="B Mitra" pitchFamily="2" charset="-78"/>
              </a:rPr>
              <a:t>». مترجمان</a:t>
            </a:r>
            <a:r>
              <a:rPr lang="ar-SA" sz="3200" b="1" dirty="0" smtClean="0">
                <a:solidFill>
                  <a:srgbClr val="DC0CCD"/>
                </a:solidFill>
                <a:cs typeface="Arial" charset="0"/>
              </a:rPr>
              <a:t>‌</a:t>
            </a:r>
            <a:r>
              <a:rPr lang="ar-SA" sz="3200" b="1" dirty="0" smtClean="0">
                <a:solidFill>
                  <a:srgbClr val="DC0CCD"/>
                </a:solidFill>
                <a:cs typeface="B Mitra" pitchFamily="2" charset="-78"/>
              </a:rPr>
              <a:t> زهير حياتي</a:t>
            </a:r>
            <a:r>
              <a:rPr lang="ar-SA" sz="3200" b="1" dirty="0" smtClean="0">
                <a:solidFill>
                  <a:srgbClr val="DC0CCD"/>
                </a:solidFill>
                <a:cs typeface="Arial" charset="0"/>
              </a:rPr>
              <a:t>‌</a:t>
            </a:r>
            <a:r>
              <a:rPr lang="ar-SA" sz="3200" b="1" dirty="0" smtClean="0">
                <a:solidFill>
                  <a:srgbClr val="DC0CCD"/>
                </a:solidFill>
                <a:cs typeface="B Mitra" pitchFamily="2" charset="-78"/>
              </a:rPr>
              <a:t> و هاجر ستوده</a:t>
            </a:r>
            <a:r>
              <a:rPr lang="ar-SA" sz="3200" b="1" dirty="0" smtClean="0">
                <a:solidFill>
                  <a:srgbClr val="DC0CCD"/>
                </a:solidFill>
                <a:cs typeface="Arial" charset="0"/>
              </a:rPr>
              <a:t>‌</a:t>
            </a:r>
            <a:r>
              <a:rPr lang="ar-SA" sz="3200" b="1" dirty="0" smtClean="0">
                <a:solidFill>
                  <a:srgbClr val="DC0CCD"/>
                </a:solidFill>
                <a:cs typeface="B Mitra" pitchFamily="2" charset="-78"/>
              </a:rPr>
              <a:t>. تهران</a:t>
            </a:r>
            <a:r>
              <a:rPr lang="ar-SA" sz="3200" b="1" dirty="0" smtClean="0">
                <a:solidFill>
                  <a:srgbClr val="DC0CCD"/>
                </a:solidFill>
                <a:cs typeface="Arial" charset="0"/>
              </a:rPr>
              <a:t>‌</a:t>
            </a:r>
            <a:r>
              <a:rPr lang="ar-SA" sz="3200" b="1" dirty="0" smtClean="0">
                <a:solidFill>
                  <a:srgbClr val="DC0CCD"/>
                </a:solidFill>
                <a:cs typeface="B Mitra" pitchFamily="2" charset="-78"/>
              </a:rPr>
              <a:t>: كتابدار، 1379:</a:t>
            </a:r>
            <a:r>
              <a:rPr lang="fa-IR" sz="3200" b="1" dirty="0" smtClean="0">
                <a:solidFill>
                  <a:srgbClr val="DC0CCD"/>
                </a:solidFill>
                <a:cs typeface="B Mitra" pitchFamily="2" charset="-78"/>
              </a:rPr>
              <a:t> </a:t>
            </a:r>
            <a:r>
              <a:rPr lang="ar-SA" sz="3200" b="1" dirty="0" smtClean="0">
                <a:solidFill>
                  <a:srgbClr val="DC0CCD"/>
                </a:solidFill>
                <a:cs typeface="B Mitra" pitchFamily="2" charset="-78"/>
              </a:rPr>
              <a:t>ص</a:t>
            </a:r>
            <a:r>
              <a:rPr lang="ar-SA" sz="3200" b="1" dirty="0" smtClean="0">
                <a:solidFill>
                  <a:srgbClr val="DC0CCD"/>
                </a:solidFill>
                <a:cs typeface="Arial" charset="0"/>
              </a:rPr>
              <a:t>‌</a:t>
            </a:r>
            <a:r>
              <a:rPr lang="ar-SA" sz="3200" b="1" dirty="0" smtClean="0">
                <a:solidFill>
                  <a:srgbClr val="DC0CCD"/>
                </a:solidFill>
                <a:cs typeface="B Mitra" pitchFamily="2" charset="-78"/>
              </a:rPr>
              <a:t>. 243-256</a:t>
            </a:r>
            <a:endParaRPr lang="en-US" sz="3200" b="1" dirty="0" smtClean="0">
              <a:solidFill>
                <a:srgbClr val="DC0CCD"/>
              </a:solidFill>
              <a:cs typeface="B Mitra" pitchFamily="2" charset="-78"/>
            </a:endParaRPr>
          </a:p>
          <a:p>
            <a:pPr marL="990600" lvl="1" indent="-533400" algn="justLow" eaLnBrk="1" hangingPunct="1">
              <a:defRPr/>
            </a:pPr>
            <a:r>
              <a:rPr lang="en-US" sz="2000" b="1" dirty="0" smtClean="0"/>
              <a:t>National Library of </a:t>
            </a:r>
            <a:r>
              <a:rPr lang="en-US" sz="2000" b="1" dirty="0" err="1" smtClean="0"/>
              <a:t>Medicine.»Medical</a:t>
            </a:r>
            <a:r>
              <a:rPr lang="en-US" sz="2000" b="1" dirty="0" smtClean="0"/>
              <a:t> Subject Headings«. Bethesda, MD: NLM, 2006. “Introduction”.</a:t>
            </a:r>
            <a:r>
              <a:rPr lang="en-US" dirty="0" smtClean="0"/>
              <a:t> </a:t>
            </a:r>
            <a:endParaRPr lang="en-US" sz="3200" b="1" dirty="0" smtClean="0">
              <a:solidFill>
                <a:srgbClr val="DC0CCD"/>
              </a:solidFill>
              <a:cs typeface="B Mitra" pitchFamily="2" charset="-78"/>
            </a:endParaRPr>
          </a:p>
          <a:p>
            <a:pPr marL="609600" indent="-609600" eaLnBrk="1" hangingPunct="1">
              <a:buFont typeface="Wingdings" pitchFamily="2" charset="2"/>
              <a:buNone/>
              <a:defRPr/>
            </a:pPr>
            <a:endParaRPr lang="fa-IR" sz="3600" dirty="0" smtClean="0">
              <a:solidFill>
                <a:srgbClr val="DC0CCD"/>
              </a:solidFill>
              <a:cs typeface="B Mitra" pitchFamily="2" charset="-78"/>
            </a:endParaRP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4668886"/>
      </p:ext>
    </p:extLst>
  </p:cSld>
  <p:clrMapOvr>
    <a:masterClrMapping/>
  </p:clrMapOvr>
  <p:transition spd="med">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37571">
                                            <p:bg/>
                                          </p:spTgt>
                                        </p:tgtEl>
                                        <p:attrNameLst>
                                          <p:attrName>style.visibility</p:attrName>
                                        </p:attrNameLst>
                                      </p:cBhvr>
                                      <p:to>
                                        <p:strVal val="visible"/>
                                      </p:to>
                                    </p:set>
                                    <p:animEffect transition="in" filter="slide(fromBottom)">
                                      <p:cBhvr>
                                        <p:cTn id="7" dur="500">
                                          <p:stCondLst>
                                            <p:cond delay="0"/>
                                          </p:stCondLst>
                                        </p:cTn>
                                        <p:tgtEl>
                                          <p:spTgt spid="237571">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37571">
                                            <p:txEl>
                                              <p:pRg st="0" end="0"/>
                                            </p:txEl>
                                          </p:spTgt>
                                        </p:tgtEl>
                                        <p:attrNameLst>
                                          <p:attrName>style.visibility</p:attrName>
                                        </p:attrNameLst>
                                      </p:cBhvr>
                                      <p:to>
                                        <p:strVal val="visible"/>
                                      </p:to>
                                    </p:set>
                                    <p:animEffect transition="in" filter="slide(fromBottom)">
                                      <p:cBhvr>
                                        <p:cTn id="12" dur="500">
                                          <p:stCondLst>
                                            <p:cond delay="0"/>
                                          </p:stCondLst>
                                        </p:cTn>
                                        <p:tgtEl>
                                          <p:spTgt spid="237571">
                                            <p:txEl>
                                              <p:pRg st="0" end="0"/>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237571">
                                            <p:txEl>
                                              <p:pRg st="2" end="2"/>
                                            </p:txEl>
                                          </p:spTgt>
                                        </p:tgtEl>
                                        <p:attrNameLst>
                                          <p:attrName>style.visibility</p:attrName>
                                        </p:attrNameLst>
                                      </p:cBhvr>
                                      <p:to>
                                        <p:strVal val="visible"/>
                                      </p:to>
                                    </p:set>
                                    <p:animEffect transition="in" filter="slide(fromBottom)">
                                      <p:cBhvr>
                                        <p:cTn id="15" dur="500">
                                          <p:stCondLst>
                                            <p:cond delay="0"/>
                                          </p:stCondLst>
                                        </p:cTn>
                                        <p:tgtEl>
                                          <p:spTgt spid="237571">
                                            <p:txEl>
                                              <p:pRg st="2" end="2"/>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237571">
                                            <p:txEl>
                                              <p:pRg st="3" end="3"/>
                                            </p:txEl>
                                          </p:spTgt>
                                        </p:tgtEl>
                                        <p:attrNameLst>
                                          <p:attrName>style.visibility</p:attrName>
                                        </p:attrNameLst>
                                      </p:cBhvr>
                                      <p:to>
                                        <p:strVal val="visible"/>
                                      </p:to>
                                    </p:set>
                                    <p:animEffect transition="in" filter="slide(fromBottom)">
                                      <p:cBhvr>
                                        <p:cTn id="18" dur="500">
                                          <p:stCondLst>
                                            <p:cond delay="0"/>
                                          </p:stCondLst>
                                        </p:cTn>
                                        <p:tgtEl>
                                          <p:spTgt spid="2375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1" grpId="0" build="p"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468313" y="549274"/>
            <a:ext cx="8229600" cy="935509"/>
          </a:xfrm>
        </p:spPr>
        <p:txBody>
          <a:bodyPr>
            <a:normAutofit/>
          </a:bodyPr>
          <a:lstStyle/>
          <a:p>
            <a:pPr algn="r" eaLnBrk="1" hangingPunct="1">
              <a:defRPr/>
            </a:pPr>
            <a:r>
              <a:rPr lang="fa-IR" sz="3600" b="1" dirty="0" smtClean="0">
                <a:solidFill>
                  <a:schemeClr val="tx1"/>
                </a:solidFill>
                <a:cs typeface="B Mitra" pitchFamily="2" charset="-78"/>
              </a:rPr>
              <a:t>رده بندی کتابخانه ملی پزشکی آمریکا </a:t>
            </a:r>
            <a:endParaRPr lang="en-US" sz="3600" b="1" dirty="0" smtClean="0">
              <a:solidFill>
                <a:schemeClr val="tx1"/>
              </a:solidFill>
              <a:cs typeface="B Mitra" pitchFamily="2" charset="-78"/>
            </a:endParaRPr>
          </a:p>
        </p:txBody>
      </p:sp>
      <p:sp>
        <p:nvSpPr>
          <p:cNvPr id="261123" name="Rectangle 3"/>
          <p:cNvSpPr>
            <a:spLocks noGrp="1" noChangeArrowheads="1"/>
          </p:cNvSpPr>
          <p:nvPr>
            <p:ph type="body" idx="1"/>
          </p:nvPr>
        </p:nvSpPr>
        <p:spPr>
          <a:xfrm>
            <a:off x="457200" y="1935480"/>
            <a:ext cx="8229600" cy="7347998"/>
          </a:xfrm>
        </p:spPr>
        <p:txBody>
          <a:bodyPr/>
          <a:lstStyle/>
          <a:p>
            <a:pPr algn="ctr" rtl="1" eaLnBrk="1" hangingPunct="1">
              <a:buFont typeface="Wingdings" pitchFamily="2" charset="2"/>
              <a:buNone/>
              <a:defRPr/>
            </a:pPr>
            <a:endParaRPr lang="fa-IR" sz="4400" dirty="0" smtClean="0">
              <a:cs typeface="Arial" charset="0"/>
            </a:endParaRPr>
          </a:p>
          <a:p>
            <a:pPr algn="ctr" rtl="1" eaLnBrk="1" hangingPunct="1">
              <a:buFont typeface="Wingdings" pitchFamily="2" charset="2"/>
              <a:buNone/>
              <a:defRPr/>
            </a:pPr>
            <a:r>
              <a:rPr lang="en-US" sz="4400" dirty="0" smtClean="0"/>
              <a:t>National Library of Medicine Classification (NLMC)</a:t>
            </a:r>
            <a:br>
              <a:rPr lang="en-US" sz="4400" dirty="0" smtClean="0"/>
            </a:br>
            <a:endParaRPr lang="fa-IR" sz="4400" dirty="0" smtClean="0">
              <a:cs typeface="Arial" charset="0"/>
            </a:endParaRPr>
          </a:p>
          <a:p>
            <a:pPr algn="ctr" rtl="1" eaLnBrk="1" hangingPunct="1">
              <a:buFont typeface="Wingdings" pitchFamily="2" charset="2"/>
              <a:buNone/>
              <a:defRPr/>
            </a:pPr>
            <a:r>
              <a:rPr lang="en-US" sz="3600" dirty="0" smtClean="0"/>
              <a:t> </a:t>
            </a:r>
            <a:r>
              <a:rPr lang="en-US" sz="3600" dirty="0" smtClean="0">
                <a:hlinkClick r:id="rId4"/>
              </a:rPr>
              <a:t>http://www.nlm.nih.gov/class</a:t>
            </a:r>
            <a:endParaRPr lang="fa-IR" sz="3600" dirty="0" smtClean="0">
              <a:cs typeface="Arial" charset="0"/>
            </a:endParaRPr>
          </a:p>
          <a:p>
            <a:pPr algn="ctr" rtl="1" eaLnBrk="1" hangingPunct="1">
              <a:buFont typeface="Wingdings" pitchFamily="2" charset="2"/>
              <a:buNone/>
              <a:defRPr/>
            </a:pPr>
            <a:endParaRPr lang="en-US" sz="3600" dirty="0" smtClean="0">
              <a:cs typeface="Arial" charset="0"/>
            </a:endParaRPr>
          </a:p>
        </p:txBody>
      </p:sp>
      <p:pic>
        <p:nvPicPr>
          <p:cNvPr id="4" name="Picture 2" descr="DANESHga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7362316"/>
      </p:ext>
    </p:extLst>
  </p:cSld>
  <p:clrMapOvr>
    <a:masterClrMapping/>
  </p:clrMapOvr>
  <p:transition spd="med">
    <p:wheel spokes="8"/>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61122"/>
                                        </p:tgtEl>
                                        <p:attrNameLst>
                                          <p:attrName>style.visibility</p:attrName>
                                        </p:attrNameLst>
                                      </p:cBhvr>
                                      <p:to>
                                        <p:strVal val="visible"/>
                                      </p:to>
                                    </p:set>
                                    <p:anim calcmode="lin" valueType="num">
                                      <p:cBhvr>
                                        <p:cTn id="7" dur="500" fill="hold"/>
                                        <p:tgtEl>
                                          <p:spTgt spid="26112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6112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6112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61122"/>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261123">
                                            <p:txEl>
                                              <p:pRg st="1" end="1"/>
                                            </p:txEl>
                                          </p:spTgt>
                                        </p:tgtEl>
                                        <p:attrNameLst>
                                          <p:attrName>style.visibility</p:attrName>
                                        </p:attrNameLst>
                                      </p:cBhvr>
                                      <p:to>
                                        <p:strVal val="visible"/>
                                      </p:to>
                                    </p:set>
                                    <p:anim calcmode="lin" valueType="num">
                                      <p:cBhvr>
                                        <p:cTn id="15" dur="500" fill="hold"/>
                                        <p:tgtEl>
                                          <p:spTgt spid="26112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26112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26112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2611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261123">
                                            <p:txEl>
                                              <p:pRg st="2" end="2"/>
                                            </p:txEl>
                                          </p:spTgt>
                                        </p:tgtEl>
                                        <p:attrNameLst>
                                          <p:attrName>style.visibility</p:attrName>
                                        </p:attrNameLst>
                                      </p:cBhvr>
                                      <p:to>
                                        <p:strVal val="visible"/>
                                      </p:to>
                                    </p:set>
                                    <p:anim calcmode="lin" valueType="num">
                                      <p:cBhvr>
                                        <p:cTn id="23" dur="500" fill="hold"/>
                                        <p:tgtEl>
                                          <p:spTgt spid="26112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26112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26112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2611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9" presetClass="exit" presetSubtype="0" decel="100000" fill="hold" grpId="1" nodeType="clickEffect">
                                  <p:stCondLst>
                                    <p:cond delay="0"/>
                                  </p:stCondLst>
                                  <p:childTnLst>
                                    <p:anim calcmode="lin" valueType="num">
                                      <p:cBhvr>
                                        <p:cTn id="30" dur="500" fill="hold"/>
                                        <p:tgtEl>
                                          <p:spTgt spid="261122"/>
                                        </p:tgtEl>
                                        <p:attrNameLst>
                                          <p:attrName>ppt_h</p:attrName>
                                        </p:attrNameLst>
                                      </p:cBhvr>
                                      <p:tavLst>
                                        <p:tav tm="0">
                                          <p:val>
                                            <p:strVal val="ppt_h"/>
                                          </p:val>
                                        </p:tav>
                                        <p:tav tm="50000">
                                          <p:val>
                                            <p:strVal val="ppt_h/20"/>
                                          </p:val>
                                        </p:tav>
                                        <p:tav tm="100000">
                                          <p:val>
                                            <p:strVal val="ppt_h/20"/>
                                          </p:val>
                                        </p:tav>
                                      </p:tavLst>
                                    </p:anim>
                                    <p:anim calcmode="lin" valueType="num">
                                      <p:cBhvr>
                                        <p:cTn id="31" dur="500" fill="hold"/>
                                        <p:tgtEl>
                                          <p:spTgt spid="261122"/>
                                        </p:tgtEl>
                                        <p:attrNameLst>
                                          <p:attrName>ppt_w</p:attrName>
                                        </p:attrNameLst>
                                      </p:cBhvr>
                                      <p:tavLst>
                                        <p:tav tm="0">
                                          <p:val>
                                            <p:strVal val="ppt_w"/>
                                          </p:val>
                                        </p:tav>
                                        <p:tav tm="50000">
                                          <p:val>
                                            <p:strVal val="ppt_w+.3"/>
                                          </p:val>
                                        </p:tav>
                                        <p:tav tm="100000">
                                          <p:val>
                                            <p:strVal val="ppt_w+.3"/>
                                          </p:val>
                                        </p:tav>
                                      </p:tavLst>
                                    </p:anim>
                                    <p:anim calcmode="lin" valueType="num">
                                      <p:cBhvr>
                                        <p:cTn id="32" dur="500" fill="hold"/>
                                        <p:tgtEl>
                                          <p:spTgt spid="261122"/>
                                        </p:tgtEl>
                                        <p:attrNameLst>
                                          <p:attrName>ppt_x</p:attrName>
                                        </p:attrNameLst>
                                      </p:cBhvr>
                                      <p:tavLst>
                                        <p:tav tm="0">
                                          <p:val>
                                            <p:strVal val="ppt_x"/>
                                          </p:val>
                                        </p:tav>
                                        <p:tav tm="50000">
                                          <p:val>
                                            <p:strVal val="ppt_x"/>
                                          </p:val>
                                        </p:tav>
                                        <p:tav tm="100000">
                                          <p:val>
                                            <p:strVal val="ppt_x-.3"/>
                                          </p:val>
                                        </p:tav>
                                      </p:tavLst>
                                    </p:anim>
                                    <p:anim calcmode="lin" valueType="num">
                                      <p:cBhvr>
                                        <p:cTn id="33" dur="500" fill="hold"/>
                                        <p:tgtEl>
                                          <p:spTgt spid="261122"/>
                                        </p:tgtEl>
                                        <p:attrNameLst>
                                          <p:attrName>ppt_y</p:attrName>
                                        </p:attrNameLst>
                                      </p:cBhvr>
                                      <p:tavLst>
                                        <p:tav tm="0">
                                          <p:val>
                                            <p:strVal val="ppt_y"/>
                                          </p:val>
                                        </p:tav>
                                        <p:tav tm="100000">
                                          <p:val>
                                            <p:strVal val="ppt_y"/>
                                          </p:val>
                                        </p:tav>
                                      </p:tavLst>
                                    </p:anim>
                                    <p:set>
                                      <p:cBhvr>
                                        <p:cTn id="34" dur="1" fill="hold">
                                          <p:stCondLst>
                                            <p:cond delay="499"/>
                                          </p:stCondLst>
                                        </p:cTn>
                                        <p:tgtEl>
                                          <p:spTgt spid="261122"/>
                                        </p:tgtEl>
                                        <p:attrNameLst>
                                          <p:attrName>style.visibility</p:attrName>
                                        </p:attrNameLst>
                                      </p:cBhvr>
                                      <p:to>
                                        <p:strVal val="hidden"/>
                                      </p:to>
                                    </p:set>
                                  </p:childTnLst>
                                </p:cTn>
                              </p:par>
                              <p:par>
                                <p:cTn id="35" presetID="39" presetClass="exit" presetSubtype="0" decel="100000" fill="hold" grpId="1" nodeType="withEffect">
                                  <p:stCondLst>
                                    <p:cond delay="0"/>
                                  </p:stCondLst>
                                  <p:childTnLst>
                                    <p:anim calcmode="lin" valueType="num">
                                      <p:cBhvr>
                                        <p:cTn id="36" dur="500" fill="hold"/>
                                        <p:tgtEl>
                                          <p:spTgt spid="261123">
                                            <p:txEl>
                                              <p:pRg st="1" end="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37" dur="500" fill="hold"/>
                                        <p:tgtEl>
                                          <p:spTgt spid="261123">
                                            <p:txEl>
                                              <p:pRg st="1" end="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38" dur="500" fill="hold"/>
                                        <p:tgtEl>
                                          <p:spTgt spid="261123">
                                            <p:txEl>
                                              <p:pRg st="1" end="1"/>
                                            </p:txEl>
                                          </p:spTgt>
                                        </p:tgtEl>
                                        <p:attrNameLst>
                                          <p:attrName>ppt_x</p:attrName>
                                        </p:attrNameLst>
                                      </p:cBhvr>
                                      <p:tavLst>
                                        <p:tav tm="0">
                                          <p:val>
                                            <p:strVal val="ppt_x"/>
                                          </p:val>
                                        </p:tav>
                                        <p:tav tm="50000">
                                          <p:val>
                                            <p:strVal val="ppt_x"/>
                                          </p:val>
                                        </p:tav>
                                        <p:tav tm="100000">
                                          <p:val>
                                            <p:strVal val="ppt_x-.3"/>
                                          </p:val>
                                        </p:tav>
                                      </p:tavLst>
                                    </p:anim>
                                    <p:anim calcmode="lin" valueType="num">
                                      <p:cBhvr>
                                        <p:cTn id="39" dur="500" fill="hold"/>
                                        <p:tgtEl>
                                          <p:spTgt spid="261123">
                                            <p:txEl>
                                              <p:pRg st="1" end="1"/>
                                            </p:txEl>
                                          </p:spTgt>
                                        </p:tgtEl>
                                        <p:attrNameLst>
                                          <p:attrName>ppt_y</p:attrName>
                                        </p:attrNameLst>
                                      </p:cBhvr>
                                      <p:tavLst>
                                        <p:tav tm="0">
                                          <p:val>
                                            <p:strVal val="ppt_y"/>
                                          </p:val>
                                        </p:tav>
                                        <p:tav tm="100000">
                                          <p:val>
                                            <p:strVal val="ppt_y"/>
                                          </p:val>
                                        </p:tav>
                                      </p:tavLst>
                                    </p:anim>
                                    <p:set>
                                      <p:cBhvr>
                                        <p:cTn id="40" dur="1" fill="hold">
                                          <p:stCondLst>
                                            <p:cond delay="499"/>
                                          </p:stCondLst>
                                        </p:cTn>
                                        <p:tgtEl>
                                          <p:spTgt spid="261123">
                                            <p:txEl>
                                              <p:pRg st="1" end="1"/>
                                            </p:txEl>
                                          </p:spTgt>
                                        </p:tgtEl>
                                        <p:attrNameLst>
                                          <p:attrName>style.visibility</p:attrName>
                                        </p:attrNameLst>
                                      </p:cBhvr>
                                      <p:to>
                                        <p:strVal val="hidden"/>
                                      </p:to>
                                    </p:set>
                                  </p:childTnLst>
                                </p:cTn>
                              </p:par>
                              <p:par>
                                <p:cTn id="41" presetID="39" presetClass="exit" presetSubtype="0" decel="100000" fill="hold" grpId="1" nodeType="withEffect">
                                  <p:stCondLst>
                                    <p:cond delay="0"/>
                                  </p:stCondLst>
                                  <p:childTnLst>
                                    <p:anim calcmode="lin" valueType="num">
                                      <p:cBhvr>
                                        <p:cTn id="42" dur="500" fill="hold"/>
                                        <p:tgtEl>
                                          <p:spTgt spid="261123">
                                            <p:txEl>
                                              <p:pRg st="2" end="2"/>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43" dur="500" fill="hold"/>
                                        <p:tgtEl>
                                          <p:spTgt spid="261123">
                                            <p:txEl>
                                              <p:pRg st="2" end="2"/>
                                            </p:txEl>
                                          </p:spTgt>
                                        </p:tgtEl>
                                        <p:attrNameLst>
                                          <p:attrName>ppt_w</p:attrName>
                                        </p:attrNameLst>
                                      </p:cBhvr>
                                      <p:tavLst>
                                        <p:tav tm="0">
                                          <p:val>
                                            <p:strVal val="ppt_w"/>
                                          </p:val>
                                        </p:tav>
                                        <p:tav tm="50000">
                                          <p:val>
                                            <p:strVal val="ppt_w+.3"/>
                                          </p:val>
                                        </p:tav>
                                        <p:tav tm="100000">
                                          <p:val>
                                            <p:strVal val="ppt_w+.3"/>
                                          </p:val>
                                        </p:tav>
                                      </p:tavLst>
                                    </p:anim>
                                    <p:anim calcmode="lin" valueType="num">
                                      <p:cBhvr>
                                        <p:cTn id="44" dur="500" fill="hold"/>
                                        <p:tgtEl>
                                          <p:spTgt spid="261123">
                                            <p:txEl>
                                              <p:pRg st="2" end="2"/>
                                            </p:txEl>
                                          </p:spTgt>
                                        </p:tgtEl>
                                        <p:attrNameLst>
                                          <p:attrName>ppt_x</p:attrName>
                                        </p:attrNameLst>
                                      </p:cBhvr>
                                      <p:tavLst>
                                        <p:tav tm="0">
                                          <p:val>
                                            <p:strVal val="ppt_x"/>
                                          </p:val>
                                        </p:tav>
                                        <p:tav tm="50000">
                                          <p:val>
                                            <p:strVal val="ppt_x"/>
                                          </p:val>
                                        </p:tav>
                                        <p:tav tm="100000">
                                          <p:val>
                                            <p:strVal val="ppt_x-.3"/>
                                          </p:val>
                                        </p:tav>
                                      </p:tavLst>
                                    </p:anim>
                                    <p:anim calcmode="lin" valueType="num">
                                      <p:cBhvr>
                                        <p:cTn id="45" dur="500" fill="hold"/>
                                        <p:tgtEl>
                                          <p:spTgt spid="261123">
                                            <p:txEl>
                                              <p:pRg st="2" end="2"/>
                                            </p:txEl>
                                          </p:spTgt>
                                        </p:tgtEl>
                                        <p:attrNameLst>
                                          <p:attrName>ppt_y</p:attrName>
                                        </p:attrNameLst>
                                      </p:cBhvr>
                                      <p:tavLst>
                                        <p:tav tm="0">
                                          <p:val>
                                            <p:strVal val="ppt_y"/>
                                          </p:val>
                                        </p:tav>
                                        <p:tav tm="100000">
                                          <p:val>
                                            <p:strVal val="ppt_y"/>
                                          </p:val>
                                        </p:tav>
                                      </p:tavLst>
                                    </p:anim>
                                    <p:set>
                                      <p:cBhvr>
                                        <p:cTn id="46" dur="1" fill="hold">
                                          <p:stCondLst>
                                            <p:cond delay="499"/>
                                          </p:stCondLst>
                                        </p:cTn>
                                        <p:tgtEl>
                                          <p:spTgt spid="26112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2" grpId="0"/>
      <p:bldP spid="261122" grpId="1"/>
      <p:bldP spid="261123" grpId="0" build="p"/>
      <p:bldP spid="261123" grpId="1" build="allAtOnce"/>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9" name="Rectangle 3"/>
          <p:cNvSpPr>
            <a:spLocks noGrp="1" noChangeArrowheads="1"/>
          </p:cNvSpPr>
          <p:nvPr>
            <p:ph type="body" idx="1"/>
          </p:nvPr>
        </p:nvSpPr>
        <p:spPr/>
        <p:txBody>
          <a:bodyPr/>
          <a:lstStyle/>
          <a:p>
            <a:pPr algn="ctr" rtl="1" eaLnBrk="1" hangingPunct="1">
              <a:buFont typeface="Wingdings" pitchFamily="2" charset="2"/>
              <a:buNone/>
              <a:defRPr/>
            </a:pPr>
            <a:endParaRPr lang="en-US" smtClean="0">
              <a:solidFill>
                <a:srgbClr val="FFFF99"/>
              </a:solidFill>
              <a:cs typeface="B Mitra" pitchFamily="2" charset="-78"/>
            </a:endParaRPr>
          </a:p>
        </p:txBody>
      </p:sp>
      <p:pic>
        <p:nvPicPr>
          <p:cNvPr id="57348" name="Picture 6" descr="nlmclassposter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988840"/>
            <a:ext cx="8240712" cy="4608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DANESHga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54868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0578725"/>
      </p:ext>
    </p:extLst>
  </p:cSld>
  <p:clrMapOvr>
    <a:masterClrMapping/>
  </p:clrMapOvr>
  <p:transition spd="med">
    <p:wheel spokes="8"/>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nodePh="1">
                                  <p:stCondLst>
                                    <p:cond delay="0"/>
                                  </p:stCondLst>
                                  <p:endCondLst>
                                    <p:cond evt="begin" delay="0">
                                      <p:tn val="5"/>
                                    </p:cond>
                                  </p:end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500" fill="hold"/>
                                        <p:tgtEl>
                                          <p:spTgt spid="13209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3209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3209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32099">
                                            <p:txEl>
                                              <p:pRg st="0" end="0"/>
                                            </p:txEl>
                                          </p:spTgt>
                                        </p:tgtEl>
                                        <p:attrNameLst>
                                          <p:attrName>ppt_y</p:attrName>
                                        </p:attrNameLst>
                                      </p:cBhvr>
                                      <p:tavLst>
                                        <p:tav tm="0">
                                          <p:val>
                                            <p:strVal val="#ppt_y"/>
                                          </p:val>
                                        </p:tav>
                                        <p:tav tm="100000">
                                          <p:val>
                                            <p:strVal val="#ppt_y"/>
                                          </p:val>
                                        </p:tav>
                                      </p:tavLst>
                                    </p:anim>
                                  </p:childTnLst>
                                </p:cTn>
                              </p:par>
                              <p:par>
                                <p:cTn id="11" presetID="39" presetClass="exit" presetSubtype="0" decel="100000" fill="hold" grpId="1" nodeType="withEffect" nodePh="1">
                                  <p:stCondLst>
                                    <p:cond delay="0"/>
                                  </p:stCondLst>
                                  <p:endCondLst>
                                    <p:cond evt="begin" delay="0">
                                      <p:tn val="11"/>
                                    </p:cond>
                                  </p:endCondLst>
                                  <p:childTnLst>
                                    <p:anim calcmode="lin" valueType="num">
                                      <p:cBhvr>
                                        <p:cTn id="12" dur="500" fill="hold"/>
                                        <p:tgtEl>
                                          <p:spTgt spid="132099">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3" dur="500" fill="hold"/>
                                        <p:tgtEl>
                                          <p:spTgt spid="132099">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4" dur="500" fill="hold"/>
                                        <p:tgtEl>
                                          <p:spTgt spid="132099">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15" dur="500" fill="hold"/>
                                        <p:tgtEl>
                                          <p:spTgt spid="132099">
                                            <p:txEl>
                                              <p:pRg st="0" end="0"/>
                                            </p:txEl>
                                          </p:spTgt>
                                        </p:tgtEl>
                                        <p:attrNameLst>
                                          <p:attrName>ppt_y</p:attrName>
                                        </p:attrNameLst>
                                      </p:cBhvr>
                                      <p:tavLst>
                                        <p:tav tm="0">
                                          <p:val>
                                            <p:strVal val="ppt_y"/>
                                          </p:val>
                                        </p:tav>
                                        <p:tav tm="100000">
                                          <p:val>
                                            <p:strVal val="ppt_y"/>
                                          </p:val>
                                        </p:tav>
                                      </p:tavLst>
                                    </p:anim>
                                    <p:set>
                                      <p:cBhvr>
                                        <p:cTn id="16" dur="1" fill="hold">
                                          <p:stCondLst>
                                            <p:cond delay="499"/>
                                          </p:stCondLst>
                                        </p:cTn>
                                        <p:tgtEl>
                                          <p:spTgt spid="13209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P spid="132099" grpId="1" build="allAtOnce"/>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5" name="Rectangle 3"/>
          <p:cNvSpPr>
            <a:spLocks noGrp="1" noChangeArrowheads="1"/>
          </p:cNvSpPr>
          <p:nvPr>
            <p:ph type="body" idx="1"/>
          </p:nvPr>
        </p:nvSpPr>
        <p:spPr>
          <a:xfrm>
            <a:off x="457200" y="1196752"/>
            <a:ext cx="8229600" cy="5127848"/>
          </a:xfrm>
        </p:spPr>
        <p:txBody>
          <a:bodyPr/>
          <a:lstStyle/>
          <a:p>
            <a:pPr algn="r" rtl="1" eaLnBrk="1" hangingPunct="1">
              <a:lnSpc>
                <a:spcPct val="90000"/>
              </a:lnSpc>
              <a:defRPr/>
            </a:pPr>
            <a:r>
              <a:rPr lang="fa-IR" sz="2000" dirty="0" smtClean="0">
                <a:cs typeface="B Mitra" pitchFamily="2" charset="-78"/>
              </a:rPr>
              <a:t>مقدمه</a:t>
            </a:r>
          </a:p>
          <a:p>
            <a:pPr algn="r" rtl="1" eaLnBrk="1" hangingPunct="1">
              <a:lnSpc>
                <a:spcPct val="90000"/>
              </a:lnSpc>
              <a:defRPr/>
            </a:pPr>
            <a:r>
              <a:rPr lang="fa-IR" sz="2000" dirty="0" smtClean="0">
                <a:cs typeface="B Mitra" pitchFamily="2" charset="-78"/>
              </a:rPr>
              <a:t>تاریخچه</a:t>
            </a:r>
          </a:p>
          <a:p>
            <a:pPr algn="r" rtl="1" eaLnBrk="1" hangingPunct="1">
              <a:lnSpc>
                <a:spcPct val="90000"/>
              </a:lnSpc>
              <a:defRPr/>
            </a:pPr>
            <a:r>
              <a:rPr lang="fa-IR" sz="2000" dirty="0" smtClean="0">
                <a:cs typeface="B Mitra" pitchFamily="2" charset="-78"/>
              </a:rPr>
              <a:t>قوانین پایه در رده بندی </a:t>
            </a:r>
          </a:p>
          <a:p>
            <a:pPr algn="r" rtl="1" eaLnBrk="1" hangingPunct="1">
              <a:lnSpc>
                <a:spcPct val="90000"/>
              </a:lnSpc>
              <a:defRPr/>
            </a:pPr>
            <a:r>
              <a:rPr lang="fa-IR" sz="2000" dirty="0" smtClean="0">
                <a:cs typeface="B Mitra" pitchFamily="2" charset="-78"/>
              </a:rPr>
              <a:t>ساختار طرح</a:t>
            </a:r>
          </a:p>
          <a:p>
            <a:pPr algn="r" rtl="1" eaLnBrk="1" hangingPunct="1">
              <a:lnSpc>
                <a:spcPct val="90000"/>
              </a:lnSpc>
              <a:defRPr/>
            </a:pPr>
            <a:r>
              <a:rPr lang="fa-IR" sz="2000" dirty="0" smtClean="0">
                <a:cs typeface="B Mitra" pitchFamily="2" charset="-78"/>
              </a:rPr>
              <a:t>کتابشناسی ها</a:t>
            </a:r>
          </a:p>
          <a:p>
            <a:pPr algn="r" rtl="1" eaLnBrk="1" hangingPunct="1">
              <a:lnSpc>
                <a:spcPct val="90000"/>
              </a:lnSpc>
              <a:defRPr/>
            </a:pPr>
            <a:r>
              <a:rPr lang="fa-IR" sz="2000" dirty="0" smtClean="0">
                <a:cs typeface="B Mitra" pitchFamily="2" charset="-78"/>
              </a:rPr>
              <a:t>پیایندها</a:t>
            </a:r>
          </a:p>
          <a:p>
            <a:pPr algn="r" rtl="1" eaLnBrk="1" hangingPunct="1">
              <a:lnSpc>
                <a:spcPct val="90000"/>
              </a:lnSpc>
              <a:defRPr/>
            </a:pPr>
            <a:r>
              <a:rPr lang="fa-IR" sz="2000" dirty="0" smtClean="0">
                <a:cs typeface="B Mitra" pitchFamily="2" charset="-78"/>
              </a:rPr>
              <a:t>آثار قرن نوزدهم (1801- 1913)</a:t>
            </a:r>
          </a:p>
          <a:p>
            <a:pPr algn="r" rtl="1" eaLnBrk="1" hangingPunct="1">
              <a:lnSpc>
                <a:spcPct val="90000"/>
              </a:lnSpc>
              <a:defRPr/>
            </a:pPr>
            <a:r>
              <a:rPr lang="fa-IR" sz="2000" dirty="0" smtClean="0">
                <a:cs typeface="B Mitra" pitchFamily="2" charset="-78"/>
              </a:rPr>
              <a:t>آثار چاپی قدیمی (قبل از 1801)</a:t>
            </a:r>
          </a:p>
          <a:p>
            <a:pPr algn="r" rtl="1" eaLnBrk="1" hangingPunct="1">
              <a:lnSpc>
                <a:spcPct val="90000"/>
              </a:lnSpc>
              <a:defRPr/>
            </a:pPr>
            <a:r>
              <a:rPr lang="fa-IR" sz="2000" dirty="0" smtClean="0">
                <a:cs typeface="B Mitra" pitchFamily="2" charset="-78"/>
              </a:rPr>
              <a:t>شماره های شکلی (شماره های 1 تا 39)</a:t>
            </a:r>
          </a:p>
          <a:p>
            <a:pPr algn="r" rtl="1" eaLnBrk="1" hangingPunct="1">
              <a:lnSpc>
                <a:spcPct val="90000"/>
              </a:lnSpc>
              <a:defRPr/>
            </a:pPr>
            <a:r>
              <a:rPr lang="fa-IR" sz="2000" dirty="0" smtClean="0">
                <a:cs typeface="B Mitra" pitchFamily="2" charset="-78"/>
              </a:rPr>
              <a:t>تقسیمات جغرافیایی</a:t>
            </a:r>
          </a:p>
          <a:p>
            <a:pPr algn="r" rtl="1" eaLnBrk="1" hangingPunct="1">
              <a:lnSpc>
                <a:spcPct val="90000"/>
              </a:lnSpc>
              <a:defRPr/>
            </a:pPr>
            <a:r>
              <a:rPr lang="fa-IR" sz="2000" dirty="0" smtClean="0">
                <a:cs typeface="B Mitra" pitchFamily="2" charset="-78"/>
              </a:rPr>
              <a:t>اجزای شماره رده بندی</a:t>
            </a:r>
          </a:p>
          <a:p>
            <a:pPr algn="r" rtl="1" eaLnBrk="1" hangingPunct="1">
              <a:lnSpc>
                <a:spcPct val="90000"/>
              </a:lnSpc>
              <a:defRPr/>
            </a:pPr>
            <a:r>
              <a:rPr lang="fa-IR" sz="2000" dirty="0" smtClean="0">
                <a:cs typeface="B Mitra" pitchFamily="2" charset="-78"/>
              </a:rPr>
              <a:t>تغییرات </a:t>
            </a:r>
            <a:r>
              <a:rPr lang="en-US" sz="2000" dirty="0" err="1" smtClean="0">
                <a:cs typeface="B Mitra" pitchFamily="2" charset="-78"/>
              </a:rPr>
              <a:t>NLMc</a:t>
            </a:r>
            <a:endParaRPr lang="en-US" sz="2000" dirty="0" smtClean="0">
              <a:cs typeface="B Mitra" pitchFamily="2" charset="-78"/>
            </a:endParaRP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6742527"/>
      </p:ext>
    </p:extLst>
  </p:cSld>
  <p:clrMapOvr>
    <a:masterClrMapping/>
  </p:clrMapOvr>
  <p:transition spd="med">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anim calcmode="lin" valueType="num">
                                      <p:cBhvr>
                                        <p:cTn id="7" dur="500" fill="hold"/>
                                        <p:tgtEl>
                                          <p:spTgt spid="18227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8227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8227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822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182275">
                                            <p:txEl>
                                              <p:pRg st="1" end="1"/>
                                            </p:txEl>
                                          </p:spTgt>
                                        </p:tgtEl>
                                        <p:attrNameLst>
                                          <p:attrName>style.visibility</p:attrName>
                                        </p:attrNameLst>
                                      </p:cBhvr>
                                      <p:to>
                                        <p:strVal val="visible"/>
                                      </p:to>
                                    </p:set>
                                    <p:anim calcmode="lin" valueType="num">
                                      <p:cBhvr>
                                        <p:cTn id="15" dur="500" fill="hold"/>
                                        <p:tgtEl>
                                          <p:spTgt spid="18227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8227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8227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822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182275">
                                            <p:txEl>
                                              <p:pRg st="2" end="2"/>
                                            </p:txEl>
                                          </p:spTgt>
                                        </p:tgtEl>
                                        <p:attrNameLst>
                                          <p:attrName>style.visibility</p:attrName>
                                        </p:attrNameLst>
                                      </p:cBhvr>
                                      <p:to>
                                        <p:strVal val="visible"/>
                                      </p:to>
                                    </p:set>
                                    <p:anim calcmode="lin" valueType="num">
                                      <p:cBhvr>
                                        <p:cTn id="23" dur="500" fill="hold"/>
                                        <p:tgtEl>
                                          <p:spTgt spid="18227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8227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8227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822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182275">
                                            <p:txEl>
                                              <p:pRg st="3" end="3"/>
                                            </p:txEl>
                                          </p:spTgt>
                                        </p:tgtEl>
                                        <p:attrNameLst>
                                          <p:attrName>style.visibility</p:attrName>
                                        </p:attrNameLst>
                                      </p:cBhvr>
                                      <p:to>
                                        <p:strVal val="visible"/>
                                      </p:to>
                                    </p:set>
                                    <p:anim calcmode="lin" valueType="num">
                                      <p:cBhvr>
                                        <p:cTn id="31" dur="500" fill="hold"/>
                                        <p:tgtEl>
                                          <p:spTgt spid="182275">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82275">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82275">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822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182275">
                                            <p:txEl>
                                              <p:pRg st="4" end="4"/>
                                            </p:txEl>
                                          </p:spTgt>
                                        </p:tgtEl>
                                        <p:attrNameLst>
                                          <p:attrName>style.visibility</p:attrName>
                                        </p:attrNameLst>
                                      </p:cBhvr>
                                      <p:to>
                                        <p:strVal val="visible"/>
                                      </p:to>
                                    </p:set>
                                    <p:anim calcmode="lin" valueType="num">
                                      <p:cBhvr>
                                        <p:cTn id="39" dur="500" fill="hold"/>
                                        <p:tgtEl>
                                          <p:spTgt spid="182275">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82275">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82275">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822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9" presetClass="entr" presetSubtype="0" accel="100000" fill="hold" grpId="0" nodeType="clickEffect">
                                  <p:stCondLst>
                                    <p:cond delay="0"/>
                                  </p:stCondLst>
                                  <p:childTnLst>
                                    <p:set>
                                      <p:cBhvr>
                                        <p:cTn id="46" dur="1" fill="hold">
                                          <p:stCondLst>
                                            <p:cond delay="0"/>
                                          </p:stCondLst>
                                        </p:cTn>
                                        <p:tgtEl>
                                          <p:spTgt spid="182275">
                                            <p:txEl>
                                              <p:pRg st="5" end="5"/>
                                            </p:txEl>
                                          </p:spTgt>
                                        </p:tgtEl>
                                        <p:attrNameLst>
                                          <p:attrName>style.visibility</p:attrName>
                                        </p:attrNameLst>
                                      </p:cBhvr>
                                      <p:to>
                                        <p:strVal val="visible"/>
                                      </p:to>
                                    </p:set>
                                    <p:anim calcmode="lin" valueType="num">
                                      <p:cBhvr>
                                        <p:cTn id="47" dur="500" fill="hold"/>
                                        <p:tgtEl>
                                          <p:spTgt spid="182275">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182275">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182275">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18227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9" presetClass="entr" presetSubtype="0" accel="100000" fill="hold" grpId="0" nodeType="clickEffect">
                                  <p:stCondLst>
                                    <p:cond delay="0"/>
                                  </p:stCondLst>
                                  <p:childTnLst>
                                    <p:set>
                                      <p:cBhvr>
                                        <p:cTn id="54" dur="1" fill="hold">
                                          <p:stCondLst>
                                            <p:cond delay="0"/>
                                          </p:stCondLst>
                                        </p:cTn>
                                        <p:tgtEl>
                                          <p:spTgt spid="182275">
                                            <p:txEl>
                                              <p:pRg st="6" end="6"/>
                                            </p:txEl>
                                          </p:spTgt>
                                        </p:tgtEl>
                                        <p:attrNameLst>
                                          <p:attrName>style.visibility</p:attrName>
                                        </p:attrNameLst>
                                      </p:cBhvr>
                                      <p:to>
                                        <p:strVal val="visible"/>
                                      </p:to>
                                    </p:set>
                                    <p:anim calcmode="lin" valueType="num">
                                      <p:cBhvr>
                                        <p:cTn id="55" dur="500" fill="hold"/>
                                        <p:tgtEl>
                                          <p:spTgt spid="182275">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182275">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182275">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18227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9" presetClass="entr" presetSubtype="0" accel="100000" fill="hold" grpId="0" nodeType="clickEffect">
                                  <p:stCondLst>
                                    <p:cond delay="0"/>
                                  </p:stCondLst>
                                  <p:childTnLst>
                                    <p:set>
                                      <p:cBhvr>
                                        <p:cTn id="62" dur="1" fill="hold">
                                          <p:stCondLst>
                                            <p:cond delay="0"/>
                                          </p:stCondLst>
                                        </p:cTn>
                                        <p:tgtEl>
                                          <p:spTgt spid="182275">
                                            <p:txEl>
                                              <p:pRg st="7" end="7"/>
                                            </p:txEl>
                                          </p:spTgt>
                                        </p:tgtEl>
                                        <p:attrNameLst>
                                          <p:attrName>style.visibility</p:attrName>
                                        </p:attrNameLst>
                                      </p:cBhvr>
                                      <p:to>
                                        <p:strVal val="visible"/>
                                      </p:to>
                                    </p:set>
                                    <p:anim calcmode="lin" valueType="num">
                                      <p:cBhvr>
                                        <p:cTn id="63" dur="500" fill="hold"/>
                                        <p:tgtEl>
                                          <p:spTgt spid="182275">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182275">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182275">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18227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9" presetClass="entr" presetSubtype="0" accel="100000" fill="hold" grpId="0" nodeType="clickEffect">
                                  <p:stCondLst>
                                    <p:cond delay="0"/>
                                  </p:stCondLst>
                                  <p:childTnLst>
                                    <p:set>
                                      <p:cBhvr>
                                        <p:cTn id="70" dur="1" fill="hold">
                                          <p:stCondLst>
                                            <p:cond delay="0"/>
                                          </p:stCondLst>
                                        </p:cTn>
                                        <p:tgtEl>
                                          <p:spTgt spid="182275">
                                            <p:txEl>
                                              <p:pRg st="8" end="8"/>
                                            </p:txEl>
                                          </p:spTgt>
                                        </p:tgtEl>
                                        <p:attrNameLst>
                                          <p:attrName>style.visibility</p:attrName>
                                        </p:attrNameLst>
                                      </p:cBhvr>
                                      <p:to>
                                        <p:strVal val="visible"/>
                                      </p:to>
                                    </p:set>
                                    <p:anim calcmode="lin" valueType="num">
                                      <p:cBhvr>
                                        <p:cTn id="71" dur="500" fill="hold"/>
                                        <p:tgtEl>
                                          <p:spTgt spid="182275">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2" dur="500" fill="hold"/>
                                        <p:tgtEl>
                                          <p:spTgt spid="182275">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3" dur="500" fill="hold"/>
                                        <p:tgtEl>
                                          <p:spTgt spid="182275">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74" dur="500" fill="hold"/>
                                        <p:tgtEl>
                                          <p:spTgt spid="18227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39" presetClass="entr" presetSubtype="0" accel="100000" fill="hold" grpId="0" nodeType="clickEffect">
                                  <p:stCondLst>
                                    <p:cond delay="0"/>
                                  </p:stCondLst>
                                  <p:childTnLst>
                                    <p:set>
                                      <p:cBhvr>
                                        <p:cTn id="78" dur="1" fill="hold">
                                          <p:stCondLst>
                                            <p:cond delay="0"/>
                                          </p:stCondLst>
                                        </p:cTn>
                                        <p:tgtEl>
                                          <p:spTgt spid="182275">
                                            <p:txEl>
                                              <p:pRg st="9" end="9"/>
                                            </p:txEl>
                                          </p:spTgt>
                                        </p:tgtEl>
                                        <p:attrNameLst>
                                          <p:attrName>style.visibility</p:attrName>
                                        </p:attrNameLst>
                                      </p:cBhvr>
                                      <p:to>
                                        <p:strVal val="visible"/>
                                      </p:to>
                                    </p:set>
                                    <p:anim calcmode="lin" valueType="num">
                                      <p:cBhvr>
                                        <p:cTn id="79" dur="500" fill="hold"/>
                                        <p:tgtEl>
                                          <p:spTgt spid="182275">
                                            <p:txEl>
                                              <p:pRg st="9" end="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0" dur="500" fill="hold"/>
                                        <p:tgtEl>
                                          <p:spTgt spid="182275">
                                            <p:txEl>
                                              <p:pRg st="9" end="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1" dur="500" fill="hold"/>
                                        <p:tgtEl>
                                          <p:spTgt spid="182275">
                                            <p:txEl>
                                              <p:pRg st="9" end="9"/>
                                            </p:txEl>
                                          </p:spTgt>
                                        </p:tgtEl>
                                        <p:attrNameLst>
                                          <p:attrName>ppt_x</p:attrName>
                                        </p:attrNameLst>
                                      </p:cBhvr>
                                      <p:tavLst>
                                        <p:tav tm="0">
                                          <p:val>
                                            <p:strVal val="#ppt_x-.3"/>
                                          </p:val>
                                        </p:tav>
                                        <p:tav tm="50000">
                                          <p:val>
                                            <p:strVal val="#ppt_x"/>
                                          </p:val>
                                        </p:tav>
                                        <p:tav tm="100000">
                                          <p:val>
                                            <p:strVal val="#ppt_x"/>
                                          </p:val>
                                        </p:tav>
                                      </p:tavLst>
                                    </p:anim>
                                    <p:anim calcmode="lin" valueType="num">
                                      <p:cBhvr>
                                        <p:cTn id="82" dur="500" fill="hold"/>
                                        <p:tgtEl>
                                          <p:spTgt spid="18227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39" presetClass="entr" presetSubtype="0" accel="100000" fill="hold" grpId="0" nodeType="clickEffect">
                                  <p:stCondLst>
                                    <p:cond delay="0"/>
                                  </p:stCondLst>
                                  <p:childTnLst>
                                    <p:set>
                                      <p:cBhvr>
                                        <p:cTn id="86" dur="1" fill="hold">
                                          <p:stCondLst>
                                            <p:cond delay="0"/>
                                          </p:stCondLst>
                                        </p:cTn>
                                        <p:tgtEl>
                                          <p:spTgt spid="182275">
                                            <p:txEl>
                                              <p:pRg st="10" end="10"/>
                                            </p:txEl>
                                          </p:spTgt>
                                        </p:tgtEl>
                                        <p:attrNameLst>
                                          <p:attrName>style.visibility</p:attrName>
                                        </p:attrNameLst>
                                      </p:cBhvr>
                                      <p:to>
                                        <p:strVal val="visible"/>
                                      </p:to>
                                    </p:set>
                                    <p:anim calcmode="lin" valueType="num">
                                      <p:cBhvr>
                                        <p:cTn id="87" dur="500" fill="hold"/>
                                        <p:tgtEl>
                                          <p:spTgt spid="182275">
                                            <p:txEl>
                                              <p:pRg st="10" end="1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8" dur="500" fill="hold"/>
                                        <p:tgtEl>
                                          <p:spTgt spid="182275">
                                            <p:txEl>
                                              <p:pRg st="10" end="1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9" dur="500" fill="hold"/>
                                        <p:tgtEl>
                                          <p:spTgt spid="182275">
                                            <p:txEl>
                                              <p:pRg st="10" end="10"/>
                                            </p:txEl>
                                          </p:spTgt>
                                        </p:tgtEl>
                                        <p:attrNameLst>
                                          <p:attrName>ppt_x</p:attrName>
                                        </p:attrNameLst>
                                      </p:cBhvr>
                                      <p:tavLst>
                                        <p:tav tm="0">
                                          <p:val>
                                            <p:strVal val="#ppt_x-.3"/>
                                          </p:val>
                                        </p:tav>
                                        <p:tav tm="50000">
                                          <p:val>
                                            <p:strVal val="#ppt_x"/>
                                          </p:val>
                                        </p:tav>
                                        <p:tav tm="100000">
                                          <p:val>
                                            <p:strVal val="#ppt_x"/>
                                          </p:val>
                                        </p:tav>
                                      </p:tavLst>
                                    </p:anim>
                                    <p:anim calcmode="lin" valueType="num">
                                      <p:cBhvr>
                                        <p:cTn id="90" dur="500" fill="hold"/>
                                        <p:tgtEl>
                                          <p:spTgt spid="18227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39" presetClass="entr" presetSubtype="0" accel="100000" fill="hold" grpId="0" nodeType="clickEffect">
                                  <p:stCondLst>
                                    <p:cond delay="0"/>
                                  </p:stCondLst>
                                  <p:childTnLst>
                                    <p:set>
                                      <p:cBhvr>
                                        <p:cTn id="94" dur="1" fill="hold">
                                          <p:stCondLst>
                                            <p:cond delay="0"/>
                                          </p:stCondLst>
                                        </p:cTn>
                                        <p:tgtEl>
                                          <p:spTgt spid="182275">
                                            <p:txEl>
                                              <p:pRg st="11" end="11"/>
                                            </p:txEl>
                                          </p:spTgt>
                                        </p:tgtEl>
                                        <p:attrNameLst>
                                          <p:attrName>style.visibility</p:attrName>
                                        </p:attrNameLst>
                                      </p:cBhvr>
                                      <p:to>
                                        <p:strVal val="visible"/>
                                      </p:to>
                                    </p:set>
                                    <p:anim calcmode="lin" valueType="num">
                                      <p:cBhvr>
                                        <p:cTn id="95" dur="500" fill="hold"/>
                                        <p:tgtEl>
                                          <p:spTgt spid="182275">
                                            <p:txEl>
                                              <p:pRg st="11" end="1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96" dur="500" fill="hold"/>
                                        <p:tgtEl>
                                          <p:spTgt spid="182275">
                                            <p:txEl>
                                              <p:pRg st="11" end="1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7" dur="500" fill="hold"/>
                                        <p:tgtEl>
                                          <p:spTgt spid="182275">
                                            <p:txEl>
                                              <p:pRg st="11" end="11"/>
                                            </p:txEl>
                                          </p:spTgt>
                                        </p:tgtEl>
                                        <p:attrNameLst>
                                          <p:attrName>ppt_x</p:attrName>
                                        </p:attrNameLst>
                                      </p:cBhvr>
                                      <p:tavLst>
                                        <p:tav tm="0">
                                          <p:val>
                                            <p:strVal val="#ppt_x-.3"/>
                                          </p:val>
                                        </p:tav>
                                        <p:tav tm="50000">
                                          <p:val>
                                            <p:strVal val="#ppt_x"/>
                                          </p:val>
                                        </p:tav>
                                        <p:tav tm="100000">
                                          <p:val>
                                            <p:strVal val="#ppt_x"/>
                                          </p:val>
                                        </p:tav>
                                      </p:tavLst>
                                    </p:anim>
                                    <p:anim calcmode="lin" valueType="num">
                                      <p:cBhvr>
                                        <p:cTn id="98" dur="500" fill="hold"/>
                                        <p:tgtEl>
                                          <p:spTgt spid="182275">
                                            <p:txEl>
                                              <p:pRg st="11" end="11"/>
                                            </p:txEl>
                                          </p:spTgt>
                                        </p:tgtEl>
                                        <p:attrNameLst>
                                          <p:attrName>ppt_y</p:attrName>
                                        </p:attrNameLst>
                                      </p:cBhvr>
                                      <p:tavLst>
                                        <p:tav tm="0">
                                          <p:val>
                                            <p:strVal val="#ppt_y"/>
                                          </p:val>
                                        </p:tav>
                                        <p:tav tm="100000">
                                          <p:val>
                                            <p:strVal val="#ppt_y"/>
                                          </p:val>
                                        </p:tav>
                                      </p:tavLst>
                                    </p:anim>
                                  </p:childTnLst>
                                </p:cTn>
                              </p:par>
                              <p:par>
                                <p:cTn id="99" presetID="39" presetClass="exit" presetSubtype="0" decel="100000" fill="hold" grpId="1" nodeType="withEffect">
                                  <p:stCondLst>
                                    <p:cond delay="0"/>
                                  </p:stCondLst>
                                  <p:childTnLst>
                                    <p:anim calcmode="lin" valueType="num">
                                      <p:cBhvr>
                                        <p:cTn id="100" dur="500" fill="hold"/>
                                        <p:tgtEl>
                                          <p:spTgt spid="182275">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01" dur="500" fill="hold"/>
                                        <p:tgtEl>
                                          <p:spTgt spid="182275">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02" dur="500" fill="hold"/>
                                        <p:tgtEl>
                                          <p:spTgt spid="182275">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103" dur="500" fill="hold"/>
                                        <p:tgtEl>
                                          <p:spTgt spid="182275">
                                            <p:txEl>
                                              <p:pRg st="0" end="0"/>
                                            </p:txEl>
                                          </p:spTgt>
                                        </p:tgtEl>
                                        <p:attrNameLst>
                                          <p:attrName>ppt_y</p:attrName>
                                        </p:attrNameLst>
                                      </p:cBhvr>
                                      <p:tavLst>
                                        <p:tav tm="0">
                                          <p:val>
                                            <p:strVal val="ppt_y"/>
                                          </p:val>
                                        </p:tav>
                                        <p:tav tm="100000">
                                          <p:val>
                                            <p:strVal val="ppt_y"/>
                                          </p:val>
                                        </p:tav>
                                      </p:tavLst>
                                    </p:anim>
                                    <p:set>
                                      <p:cBhvr>
                                        <p:cTn id="104" dur="1" fill="hold">
                                          <p:stCondLst>
                                            <p:cond delay="499"/>
                                          </p:stCondLst>
                                        </p:cTn>
                                        <p:tgtEl>
                                          <p:spTgt spid="182275">
                                            <p:txEl>
                                              <p:pRg st="0" end="0"/>
                                            </p:txEl>
                                          </p:spTgt>
                                        </p:tgtEl>
                                        <p:attrNameLst>
                                          <p:attrName>style.visibility</p:attrName>
                                        </p:attrNameLst>
                                      </p:cBhvr>
                                      <p:to>
                                        <p:strVal val="hidden"/>
                                      </p:to>
                                    </p:set>
                                  </p:childTnLst>
                                </p:cTn>
                              </p:par>
                              <p:par>
                                <p:cTn id="105" presetID="39" presetClass="exit" presetSubtype="0" decel="100000" fill="hold" grpId="1" nodeType="withEffect">
                                  <p:stCondLst>
                                    <p:cond delay="0"/>
                                  </p:stCondLst>
                                  <p:childTnLst>
                                    <p:anim calcmode="lin" valueType="num">
                                      <p:cBhvr>
                                        <p:cTn id="106" dur="500" fill="hold"/>
                                        <p:tgtEl>
                                          <p:spTgt spid="182275">
                                            <p:txEl>
                                              <p:pRg st="1" end="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07" dur="500" fill="hold"/>
                                        <p:tgtEl>
                                          <p:spTgt spid="182275">
                                            <p:txEl>
                                              <p:pRg st="1" end="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08" dur="500" fill="hold"/>
                                        <p:tgtEl>
                                          <p:spTgt spid="182275">
                                            <p:txEl>
                                              <p:pRg st="1" end="1"/>
                                            </p:txEl>
                                          </p:spTgt>
                                        </p:tgtEl>
                                        <p:attrNameLst>
                                          <p:attrName>ppt_x</p:attrName>
                                        </p:attrNameLst>
                                      </p:cBhvr>
                                      <p:tavLst>
                                        <p:tav tm="0">
                                          <p:val>
                                            <p:strVal val="ppt_x"/>
                                          </p:val>
                                        </p:tav>
                                        <p:tav tm="50000">
                                          <p:val>
                                            <p:strVal val="ppt_x"/>
                                          </p:val>
                                        </p:tav>
                                        <p:tav tm="100000">
                                          <p:val>
                                            <p:strVal val="ppt_x-.3"/>
                                          </p:val>
                                        </p:tav>
                                      </p:tavLst>
                                    </p:anim>
                                    <p:anim calcmode="lin" valueType="num">
                                      <p:cBhvr>
                                        <p:cTn id="109" dur="500" fill="hold"/>
                                        <p:tgtEl>
                                          <p:spTgt spid="182275">
                                            <p:txEl>
                                              <p:pRg st="1" end="1"/>
                                            </p:txEl>
                                          </p:spTgt>
                                        </p:tgtEl>
                                        <p:attrNameLst>
                                          <p:attrName>ppt_y</p:attrName>
                                        </p:attrNameLst>
                                      </p:cBhvr>
                                      <p:tavLst>
                                        <p:tav tm="0">
                                          <p:val>
                                            <p:strVal val="ppt_y"/>
                                          </p:val>
                                        </p:tav>
                                        <p:tav tm="100000">
                                          <p:val>
                                            <p:strVal val="ppt_y"/>
                                          </p:val>
                                        </p:tav>
                                      </p:tavLst>
                                    </p:anim>
                                    <p:set>
                                      <p:cBhvr>
                                        <p:cTn id="110" dur="1" fill="hold">
                                          <p:stCondLst>
                                            <p:cond delay="499"/>
                                          </p:stCondLst>
                                        </p:cTn>
                                        <p:tgtEl>
                                          <p:spTgt spid="182275">
                                            <p:txEl>
                                              <p:pRg st="1" end="1"/>
                                            </p:txEl>
                                          </p:spTgt>
                                        </p:tgtEl>
                                        <p:attrNameLst>
                                          <p:attrName>style.visibility</p:attrName>
                                        </p:attrNameLst>
                                      </p:cBhvr>
                                      <p:to>
                                        <p:strVal val="hidden"/>
                                      </p:to>
                                    </p:set>
                                  </p:childTnLst>
                                </p:cTn>
                              </p:par>
                              <p:par>
                                <p:cTn id="111" presetID="39" presetClass="exit" presetSubtype="0" decel="100000" fill="hold" grpId="1" nodeType="withEffect">
                                  <p:stCondLst>
                                    <p:cond delay="0"/>
                                  </p:stCondLst>
                                  <p:childTnLst>
                                    <p:anim calcmode="lin" valueType="num">
                                      <p:cBhvr>
                                        <p:cTn id="112" dur="500" fill="hold"/>
                                        <p:tgtEl>
                                          <p:spTgt spid="182275">
                                            <p:txEl>
                                              <p:pRg st="2" end="2"/>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13" dur="500" fill="hold"/>
                                        <p:tgtEl>
                                          <p:spTgt spid="182275">
                                            <p:txEl>
                                              <p:pRg st="2" end="2"/>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14" dur="500" fill="hold"/>
                                        <p:tgtEl>
                                          <p:spTgt spid="182275">
                                            <p:txEl>
                                              <p:pRg st="2" end="2"/>
                                            </p:txEl>
                                          </p:spTgt>
                                        </p:tgtEl>
                                        <p:attrNameLst>
                                          <p:attrName>ppt_x</p:attrName>
                                        </p:attrNameLst>
                                      </p:cBhvr>
                                      <p:tavLst>
                                        <p:tav tm="0">
                                          <p:val>
                                            <p:strVal val="ppt_x"/>
                                          </p:val>
                                        </p:tav>
                                        <p:tav tm="50000">
                                          <p:val>
                                            <p:strVal val="ppt_x"/>
                                          </p:val>
                                        </p:tav>
                                        <p:tav tm="100000">
                                          <p:val>
                                            <p:strVal val="ppt_x-.3"/>
                                          </p:val>
                                        </p:tav>
                                      </p:tavLst>
                                    </p:anim>
                                    <p:anim calcmode="lin" valueType="num">
                                      <p:cBhvr>
                                        <p:cTn id="115" dur="500" fill="hold"/>
                                        <p:tgtEl>
                                          <p:spTgt spid="182275">
                                            <p:txEl>
                                              <p:pRg st="2" end="2"/>
                                            </p:txEl>
                                          </p:spTgt>
                                        </p:tgtEl>
                                        <p:attrNameLst>
                                          <p:attrName>ppt_y</p:attrName>
                                        </p:attrNameLst>
                                      </p:cBhvr>
                                      <p:tavLst>
                                        <p:tav tm="0">
                                          <p:val>
                                            <p:strVal val="ppt_y"/>
                                          </p:val>
                                        </p:tav>
                                        <p:tav tm="100000">
                                          <p:val>
                                            <p:strVal val="ppt_y"/>
                                          </p:val>
                                        </p:tav>
                                      </p:tavLst>
                                    </p:anim>
                                    <p:set>
                                      <p:cBhvr>
                                        <p:cTn id="116" dur="1" fill="hold">
                                          <p:stCondLst>
                                            <p:cond delay="499"/>
                                          </p:stCondLst>
                                        </p:cTn>
                                        <p:tgtEl>
                                          <p:spTgt spid="182275">
                                            <p:txEl>
                                              <p:pRg st="2" end="2"/>
                                            </p:txEl>
                                          </p:spTgt>
                                        </p:tgtEl>
                                        <p:attrNameLst>
                                          <p:attrName>style.visibility</p:attrName>
                                        </p:attrNameLst>
                                      </p:cBhvr>
                                      <p:to>
                                        <p:strVal val="hidden"/>
                                      </p:to>
                                    </p:set>
                                  </p:childTnLst>
                                </p:cTn>
                              </p:par>
                              <p:par>
                                <p:cTn id="117" presetID="39" presetClass="exit" presetSubtype="0" decel="100000" fill="hold" grpId="1" nodeType="withEffect">
                                  <p:stCondLst>
                                    <p:cond delay="0"/>
                                  </p:stCondLst>
                                  <p:childTnLst>
                                    <p:anim calcmode="lin" valueType="num">
                                      <p:cBhvr>
                                        <p:cTn id="118" dur="500" fill="hold"/>
                                        <p:tgtEl>
                                          <p:spTgt spid="182275">
                                            <p:txEl>
                                              <p:pRg st="3" end="3"/>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19" dur="500" fill="hold"/>
                                        <p:tgtEl>
                                          <p:spTgt spid="182275">
                                            <p:txEl>
                                              <p:pRg st="3" end="3"/>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20" dur="500" fill="hold"/>
                                        <p:tgtEl>
                                          <p:spTgt spid="182275">
                                            <p:txEl>
                                              <p:pRg st="3" end="3"/>
                                            </p:txEl>
                                          </p:spTgt>
                                        </p:tgtEl>
                                        <p:attrNameLst>
                                          <p:attrName>ppt_x</p:attrName>
                                        </p:attrNameLst>
                                      </p:cBhvr>
                                      <p:tavLst>
                                        <p:tav tm="0">
                                          <p:val>
                                            <p:strVal val="ppt_x"/>
                                          </p:val>
                                        </p:tav>
                                        <p:tav tm="50000">
                                          <p:val>
                                            <p:strVal val="ppt_x"/>
                                          </p:val>
                                        </p:tav>
                                        <p:tav tm="100000">
                                          <p:val>
                                            <p:strVal val="ppt_x-.3"/>
                                          </p:val>
                                        </p:tav>
                                      </p:tavLst>
                                    </p:anim>
                                    <p:anim calcmode="lin" valueType="num">
                                      <p:cBhvr>
                                        <p:cTn id="121" dur="500" fill="hold"/>
                                        <p:tgtEl>
                                          <p:spTgt spid="182275">
                                            <p:txEl>
                                              <p:pRg st="3" end="3"/>
                                            </p:txEl>
                                          </p:spTgt>
                                        </p:tgtEl>
                                        <p:attrNameLst>
                                          <p:attrName>ppt_y</p:attrName>
                                        </p:attrNameLst>
                                      </p:cBhvr>
                                      <p:tavLst>
                                        <p:tav tm="0">
                                          <p:val>
                                            <p:strVal val="ppt_y"/>
                                          </p:val>
                                        </p:tav>
                                        <p:tav tm="100000">
                                          <p:val>
                                            <p:strVal val="ppt_y"/>
                                          </p:val>
                                        </p:tav>
                                      </p:tavLst>
                                    </p:anim>
                                    <p:set>
                                      <p:cBhvr>
                                        <p:cTn id="122" dur="1" fill="hold">
                                          <p:stCondLst>
                                            <p:cond delay="499"/>
                                          </p:stCondLst>
                                        </p:cTn>
                                        <p:tgtEl>
                                          <p:spTgt spid="182275">
                                            <p:txEl>
                                              <p:pRg st="3" end="3"/>
                                            </p:txEl>
                                          </p:spTgt>
                                        </p:tgtEl>
                                        <p:attrNameLst>
                                          <p:attrName>style.visibility</p:attrName>
                                        </p:attrNameLst>
                                      </p:cBhvr>
                                      <p:to>
                                        <p:strVal val="hidden"/>
                                      </p:to>
                                    </p:set>
                                  </p:childTnLst>
                                </p:cTn>
                              </p:par>
                              <p:par>
                                <p:cTn id="123" presetID="39" presetClass="exit" presetSubtype="0" decel="100000" fill="hold" grpId="1" nodeType="withEffect">
                                  <p:stCondLst>
                                    <p:cond delay="0"/>
                                  </p:stCondLst>
                                  <p:childTnLst>
                                    <p:anim calcmode="lin" valueType="num">
                                      <p:cBhvr>
                                        <p:cTn id="124" dur="500" fill="hold"/>
                                        <p:tgtEl>
                                          <p:spTgt spid="182275">
                                            <p:txEl>
                                              <p:pRg st="4" end="4"/>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25" dur="500" fill="hold"/>
                                        <p:tgtEl>
                                          <p:spTgt spid="182275">
                                            <p:txEl>
                                              <p:pRg st="4" end="4"/>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26" dur="500" fill="hold"/>
                                        <p:tgtEl>
                                          <p:spTgt spid="182275">
                                            <p:txEl>
                                              <p:pRg st="4" end="4"/>
                                            </p:txEl>
                                          </p:spTgt>
                                        </p:tgtEl>
                                        <p:attrNameLst>
                                          <p:attrName>ppt_x</p:attrName>
                                        </p:attrNameLst>
                                      </p:cBhvr>
                                      <p:tavLst>
                                        <p:tav tm="0">
                                          <p:val>
                                            <p:strVal val="ppt_x"/>
                                          </p:val>
                                        </p:tav>
                                        <p:tav tm="50000">
                                          <p:val>
                                            <p:strVal val="ppt_x"/>
                                          </p:val>
                                        </p:tav>
                                        <p:tav tm="100000">
                                          <p:val>
                                            <p:strVal val="ppt_x-.3"/>
                                          </p:val>
                                        </p:tav>
                                      </p:tavLst>
                                    </p:anim>
                                    <p:anim calcmode="lin" valueType="num">
                                      <p:cBhvr>
                                        <p:cTn id="127" dur="500" fill="hold"/>
                                        <p:tgtEl>
                                          <p:spTgt spid="182275">
                                            <p:txEl>
                                              <p:pRg st="4" end="4"/>
                                            </p:txEl>
                                          </p:spTgt>
                                        </p:tgtEl>
                                        <p:attrNameLst>
                                          <p:attrName>ppt_y</p:attrName>
                                        </p:attrNameLst>
                                      </p:cBhvr>
                                      <p:tavLst>
                                        <p:tav tm="0">
                                          <p:val>
                                            <p:strVal val="ppt_y"/>
                                          </p:val>
                                        </p:tav>
                                        <p:tav tm="100000">
                                          <p:val>
                                            <p:strVal val="ppt_y"/>
                                          </p:val>
                                        </p:tav>
                                      </p:tavLst>
                                    </p:anim>
                                    <p:set>
                                      <p:cBhvr>
                                        <p:cTn id="128" dur="1" fill="hold">
                                          <p:stCondLst>
                                            <p:cond delay="499"/>
                                          </p:stCondLst>
                                        </p:cTn>
                                        <p:tgtEl>
                                          <p:spTgt spid="182275">
                                            <p:txEl>
                                              <p:pRg st="4" end="4"/>
                                            </p:txEl>
                                          </p:spTgt>
                                        </p:tgtEl>
                                        <p:attrNameLst>
                                          <p:attrName>style.visibility</p:attrName>
                                        </p:attrNameLst>
                                      </p:cBhvr>
                                      <p:to>
                                        <p:strVal val="hidden"/>
                                      </p:to>
                                    </p:set>
                                  </p:childTnLst>
                                </p:cTn>
                              </p:par>
                              <p:par>
                                <p:cTn id="129" presetID="39" presetClass="exit" presetSubtype="0" decel="100000" fill="hold" grpId="1" nodeType="withEffect">
                                  <p:stCondLst>
                                    <p:cond delay="0"/>
                                  </p:stCondLst>
                                  <p:childTnLst>
                                    <p:anim calcmode="lin" valueType="num">
                                      <p:cBhvr>
                                        <p:cTn id="130" dur="500" fill="hold"/>
                                        <p:tgtEl>
                                          <p:spTgt spid="182275">
                                            <p:txEl>
                                              <p:pRg st="5" end="5"/>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31" dur="500" fill="hold"/>
                                        <p:tgtEl>
                                          <p:spTgt spid="182275">
                                            <p:txEl>
                                              <p:pRg st="5" end="5"/>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32" dur="500" fill="hold"/>
                                        <p:tgtEl>
                                          <p:spTgt spid="182275">
                                            <p:txEl>
                                              <p:pRg st="5" end="5"/>
                                            </p:txEl>
                                          </p:spTgt>
                                        </p:tgtEl>
                                        <p:attrNameLst>
                                          <p:attrName>ppt_x</p:attrName>
                                        </p:attrNameLst>
                                      </p:cBhvr>
                                      <p:tavLst>
                                        <p:tav tm="0">
                                          <p:val>
                                            <p:strVal val="ppt_x"/>
                                          </p:val>
                                        </p:tav>
                                        <p:tav tm="50000">
                                          <p:val>
                                            <p:strVal val="ppt_x"/>
                                          </p:val>
                                        </p:tav>
                                        <p:tav tm="100000">
                                          <p:val>
                                            <p:strVal val="ppt_x-.3"/>
                                          </p:val>
                                        </p:tav>
                                      </p:tavLst>
                                    </p:anim>
                                    <p:anim calcmode="lin" valueType="num">
                                      <p:cBhvr>
                                        <p:cTn id="133" dur="500" fill="hold"/>
                                        <p:tgtEl>
                                          <p:spTgt spid="182275">
                                            <p:txEl>
                                              <p:pRg st="5" end="5"/>
                                            </p:txEl>
                                          </p:spTgt>
                                        </p:tgtEl>
                                        <p:attrNameLst>
                                          <p:attrName>ppt_y</p:attrName>
                                        </p:attrNameLst>
                                      </p:cBhvr>
                                      <p:tavLst>
                                        <p:tav tm="0">
                                          <p:val>
                                            <p:strVal val="ppt_y"/>
                                          </p:val>
                                        </p:tav>
                                        <p:tav tm="100000">
                                          <p:val>
                                            <p:strVal val="ppt_y"/>
                                          </p:val>
                                        </p:tav>
                                      </p:tavLst>
                                    </p:anim>
                                    <p:set>
                                      <p:cBhvr>
                                        <p:cTn id="134" dur="1" fill="hold">
                                          <p:stCondLst>
                                            <p:cond delay="499"/>
                                          </p:stCondLst>
                                        </p:cTn>
                                        <p:tgtEl>
                                          <p:spTgt spid="182275">
                                            <p:txEl>
                                              <p:pRg st="5" end="5"/>
                                            </p:txEl>
                                          </p:spTgt>
                                        </p:tgtEl>
                                        <p:attrNameLst>
                                          <p:attrName>style.visibility</p:attrName>
                                        </p:attrNameLst>
                                      </p:cBhvr>
                                      <p:to>
                                        <p:strVal val="hidden"/>
                                      </p:to>
                                    </p:set>
                                  </p:childTnLst>
                                </p:cTn>
                              </p:par>
                              <p:par>
                                <p:cTn id="135" presetID="39" presetClass="exit" presetSubtype="0" decel="100000" fill="hold" grpId="1" nodeType="withEffect">
                                  <p:stCondLst>
                                    <p:cond delay="0"/>
                                  </p:stCondLst>
                                  <p:childTnLst>
                                    <p:anim calcmode="lin" valueType="num">
                                      <p:cBhvr>
                                        <p:cTn id="136" dur="500" fill="hold"/>
                                        <p:tgtEl>
                                          <p:spTgt spid="182275">
                                            <p:txEl>
                                              <p:pRg st="6" end="6"/>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37" dur="500" fill="hold"/>
                                        <p:tgtEl>
                                          <p:spTgt spid="182275">
                                            <p:txEl>
                                              <p:pRg st="6" end="6"/>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38" dur="500" fill="hold"/>
                                        <p:tgtEl>
                                          <p:spTgt spid="182275">
                                            <p:txEl>
                                              <p:pRg st="6" end="6"/>
                                            </p:txEl>
                                          </p:spTgt>
                                        </p:tgtEl>
                                        <p:attrNameLst>
                                          <p:attrName>ppt_x</p:attrName>
                                        </p:attrNameLst>
                                      </p:cBhvr>
                                      <p:tavLst>
                                        <p:tav tm="0">
                                          <p:val>
                                            <p:strVal val="ppt_x"/>
                                          </p:val>
                                        </p:tav>
                                        <p:tav tm="50000">
                                          <p:val>
                                            <p:strVal val="ppt_x"/>
                                          </p:val>
                                        </p:tav>
                                        <p:tav tm="100000">
                                          <p:val>
                                            <p:strVal val="ppt_x-.3"/>
                                          </p:val>
                                        </p:tav>
                                      </p:tavLst>
                                    </p:anim>
                                    <p:anim calcmode="lin" valueType="num">
                                      <p:cBhvr>
                                        <p:cTn id="139" dur="500" fill="hold"/>
                                        <p:tgtEl>
                                          <p:spTgt spid="182275">
                                            <p:txEl>
                                              <p:pRg st="6" end="6"/>
                                            </p:txEl>
                                          </p:spTgt>
                                        </p:tgtEl>
                                        <p:attrNameLst>
                                          <p:attrName>ppt_y</p:attrName>
                                        </p:attrNameLst>
                                      </p:cBhvr>
                                      <p:tavLst>
                                        <p:tav tm="0">
                                          <p:val>
                                            <p:strVal val="ppt_y"/>
                                          </p:val>
                                        </p:tav>
                                        <p:tav tm="100000">
                                          <p:val>
                                            <p:strVal val="ppt_y"/>
                                          </p:val>
                                        </p:tav>
                                      </p:tavLst>
                                    </p:anim>
                                    <p:set>
                                      <p:cBhvr>
                                        <p:cTn id="140" dur="1" fill="hold">
                                          <p:stCondLst>
                                            <p:cond delay="499"/>
                                          </p:stCondLst>
                                        </p:cTn>
                                        <p:tgtEl>
                                          <p:spTgt spid="182275">
                                            <p:txEl>
                                              <p:pRg st="6" end="6"/>
                                            </p:txEl>
                                          </p:spTgt>
                                        </p:tgtEl>
                                        <p:attrNameLst>
                                          <p:attrName>style.visibility</p:attrName>
                                        </p:attrNameLst>
                                      </p:cBhvr>
                                      <p:to>
                                        <p:strVal val="hidden"/>
                                      </p:to>
                                    </p:set>
                                  </p:childTnLst>
                                </p:cTn>
                              </p:par>
                              <p:par>
                                <p:cTn id="141" presetID="39" presetClass="exit" presetSubtype="0" decel="100000" fill="hold" grpId="1" nodeType="withEffect">
                                  <p:stCondLst>
                                    <p:cond delay="0"/>
                                  </p:stCondLst>
                                  <p:childTnLst>
                                    <p:anim calcmode="lin" valueType="num">
                                      <p:cBhvr>
                                        <p:cTn id="142" dur="500" fill="hold"/>
                                        <p:tgtEl>
                                          <p:spTgt spid="182275">
                                            <p:txEl>
                                              <p:pRg st="7" end="7"/>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43" dur="500" fill="hold"/>
                                        <p:tgtEl>
                                          <p:spTgt spid="182275">
                                            <p:txEl>
                                              <p:pRg st="7" end="7"/>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44" dur="500" fill="hold"/>
                                        <p:tgtEl>
                                          <p:spTgt spid="182275">
                                            <p:txEl>
                                              <p:pRg st="7" end="7"/>
                                            </p:txEl>
                                          </p:spTgt>
                                        </p:tgtEl>
                                        <p:attrNameLst>
                                          <p:attrName>ppt_x</p:attrName>
                                        </p:attrNameLst>
                                      </p:cBhvr>
                                      <p:tavLst>
                                        <p:tav tm="0">
                                          <p:val>
                                            <p:strVal val="ppt_x"/>
                                          </p:val>
                                        </p:tav>
                                        <p:tav tm="50000">
                                          <p:val>
                                            <p:strVal val="ppt_x"/>
                                          </p:val>
                                        </p:tav>
                                        <p:tav tm="100000">
                                          <p:val>
                                            <p:strVal val="ppt_x-.3"/>
                                          </p:val>
                                        </p:tav>
                                      </p:tavLst>
                                    </p:anim>
                                    <p:anim calcmode="lin" valueType="num">
                                      <p:cBhvr>
                                        <p:cTn id="145" dur="500" fill="hold"/>
                                        <p:tgtEl>
                                          <p:spTgt spid="182275">
                                            <p:txEl>
                                              <p:pRg st="7" end="7"/>
                                            </p:txEl>
                                          </p:spTgt>
                                        </p:tgtEl>
                                        <p:attrNameLst>
                                          <p:attrName>ppt_y</p:attrName>
                                        </p:attrNameLst>
                                      </p:cBhvr>
                                      <p:tavLst>
                                        <p:tav tm="0">
                                          <p:val>
                                            <p:strVal val="ppt_y"/>
                                          </p:val>
                                        </p:tav>
                                        <p:tav tm="100000">
                                          <p:val>
                                            <p:strVal val="ppt_y"/>
                                          </p:val>
                                        </p:tav>
                                      </p:tavLst>
                                    </p:anim>
                                    <p:set>
                                      <p:cBhvr>
                                        <p:cTn id="146" dur="1" fill="hold">
                                          <p:stCondLst>
                                            <p:cond delay="499"/>
                                          </p:stCondLst>
                                        </p:cTn>
                                        <p:tgtEl>
                                          <p:spTgt spid="182275">
                                            <p:txEl>
                                              <p:pRg st="7" end="7"/>
                                            </p:txEl>
                                          </p:spTgt>
                                        </p:tgtEl>
                                        <p:attrNameLst>
                                          <p:attrName>style.visibility</p:attrName>
                                        </p:attrNameLst>
                                      </p:cBhvr>
                                      <p:to>
                                        <p:strVal val="hidden"/>
                                      </p:to>
                                    </p:set>
                                  </p:childTnLst>
                                </p:cTn>
                              </p:par>
                              <p:par>
                                <p:cTn id="147" presetID="39" presetClass="exit" presetSubtype="0" decel="100000" fill="hold" grpId="1" nodeType="withEffect">
                                  <p:stCondLst>
                                    <p:cond delay="0"/>
                                  </p:stCondLst>
                                  <p:childTnLst>
                                    <p:anim calcmode="lin" valueType="num">
                                      <p:cBhvr>
                                        <p:cTn id="148" dur="500" fill="hold"/>
                                        <p:tgtEl>
                                          <p:spTgt spid="182275">
                                            <p:txEl>
                                              <p:pRg st="8" end="8"/>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49" dur="500" fill="hold"/>
                                        <p:tgtEl>
                                          <p:spTgt spid="182275">
                                            <p:txEl>
                                              <p:pRg st="8" end="8"/>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50" dur="500" fill="hold"/>
                                        <p:tgtEl>
                                          <p:spTgt spid="182275">
                                            <p:txEl>
                                              <p:pRg st="8" end="8"/>
                                            </p:txEl>
                                          </p:spTgt>
                                        </p:tgtEl>
                                        <p:attrNameLst>
                                          <p:attrName>ppt_x</p:attrName>
                                        </p:attrNameLst>
                                      </p:cBhvr>
                                      <p:tavLst>
                                        <p:tav tm="0">
                                          <p:val>
                                            <p:strVal val="ppt_x"/>
                                          </p:val>
                                        </p:tav>
                                        <p:tav tm="50000">
                                          <p:val>
                                            <p:strVal val="ppt_x"/>
                                          </p:val>
                                        </p:tav>
                                        <p:tav tm="100000">
                                          <p:val>
                                            <p:strVal val="ppt_x-.3"/>
                                          </p:val>
                                        </p:tav>
                                      </p:tavLst>
                                    </p:anim>
                                    <p:anim calcmode="lin" valueType="num">
                                      <p:cBhvr>
                                        <p:cTn id="151" dur="500" fill="hold"/>
                                        <p:tgtEl>
                                          <p:spTgt spid="182275">
                                            <p:txEl>
                                              <p:pRg st="8" end="8"/>
                                            </p:txEl>
                                          </p:spTgt>
                                        </p:tgtEl>
                                        <p:attrNameLst>
                                          <p:attrName>ppt_y</p:attrName>
                                        </p:attrNameLst>
                                      </p:cBhvr>
                                      <p:tavLst>
                                        <p:tav tm="0">
                                          <p:val>
                                            <p:strVal val="ppt_y"/>
                                          </p:val>
                                        </p:tav>
                                        <p:tav tm="100000">
                                          <p:val>
                                            <p:strVal val="ppt_y"/>
                                          </p:val>
                                        </p:tav>
                                      </p:tavLst>
                                    </p:anim>
                                    <p:set>
                                      <p:cBhvr>
                                        <p:cTn id="152" dur="1" fill="hold">
                                          <p:stCondLst>
                                            <p:cond delay="499"/>
                                          </p:stCondLst>
                                        </p:cTn>
                                        <p:tgtEl>
                                          <p:spTgt spid="182275">
                                            <p:txEl>
                                              <p:pRg st="8" end="8"/>
                                            </p:txEl>
                                          </p:spTgt>
                                        </p:tgtEl>
                                        <p:attrNameLst>
                                          <p:attrName>style.visibility</p:attrName>
                                        </p:attrNameLst>
                                      </p:cBhvr>
                                      <p:to>
                                        <p:strVal val="hidden"/>
                                      </p:to>
                                    </p:set>
                                  </p:childTnLst>
                                </p:cTn>
                              </p:par>
                              <p:par>
                                <p:cTn id="153" presetID="39" presetClass="exit" presetSubtype="0" decel="100000" fill="hold" grpId="1" nodeType="withEffect">
                                  <p:stCondLst>
                                    <p:cond delay="0"/>
                                  </p:stCondLst>
                                  <p:childTnLst>
                                    <p:anim calcmode="lin" valueType="num">
                                      <p:cBhvr>
                                        <p:cTn id="154" dur="500" fill="hold"/>
                                        <p:tgtEl>
                                          <p:spTgt spid="182275">
                                            <p:txEl>
                                              <p:pRg st="9" end="9"/>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55" dur="500" fill="hold"/>
                                        <p:tgtEl>
                                          <p:spTgt spid="182275">
                                            <p:txEl>
                                              <p:pRg st="9" end="9"/>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56" dur="500" fill="hold"/>
                                        <p:tgtEl>
                                          <p:spTgt spid="182275">
                                            <p:txEl>
                                              <p:pRg st="9" end="9"/>
                                            </p:txEl>
                                          </p:spTgt>
                                        </p:tgtEl>
                                        <p:attrNameLst>
                                          <p:attrName>ppt_x</p:attrName>
                                        </p:attrNameLst>
                                      </p:cBhvr>
                                      <p:tavLst>
                                        <p:tav tm="0">
                                          <p:val>
                                            <p:strVal val="ppt_x"/>
                                          </p:val>
                                        </p:tav>
                                        <p:tav tm="50000">
                                          <p:val>
                                            <p:strVal val="ppt_x"/>
                                          </p:val>
                                        </p:tav>
                                        <p:tav tm="100000">
                                          <p:val>
                                            <p:strVal val="ppt_x-.3"/>
                                          </p:val>
                                        </p:tav>
                                      </p:tavLst>
                                    </p:anim>
                                    <p:anim calcmode="lin" valueType="num">
                                      <p:cBhvr>
                                        <p:cTn id="157" dur="500" fill="hold"/>
                                        <p:tgtEl>
                                          <p:spTgt spid="182275">
                                            <p:txEl>
                                              <p:pRg st="9" end="9"/>
                                            </p:txEl>
                                          </p:spTgt>
                                        </p:tgtEl>
                                        <p:attrNameLst>
                                          <p:attrName>ppt_y</p:attrName>
                                        </p:attrNameLst>
                                      </p:cBhvr>
                                      <p:tavLst>
                                        <p:tav tm="0">
                                          <p:val>
                                            <p:strVal val="ppt_y"/>
                                          </p:val>
                                        </p:tav>
                                        <p:tav tm="100000">
                                          <p:val>
                                            <p:strVal val="ppt_y"/>
                                          </p:val>
                                        </p:tav>
                                      </p:tavLst>
                                    </p:anim>
                                    <p:set>
                                      <p:cBhvr>
                                        <p:cTn id="158" dur="1" fill="hold">
                                          <p:stCondLst>
                                            <p:cond delay="499"/>
                                          </p:stCondLst>
                                        </p:cTn>
                                        <p:tgtEl>
                                          <p:spTgt spid="182275">
                                            <p:txEl>
                                              <p:pRg st="9" end="9"/>
                                            </p:txEl>
                                          </p:spTgt>
                                        </p:tgtEl>
                                        <p:attrNameLst>
                                          <p:attrName>style.visibility</p:attrName>
                                        </p:attrNameLst>
                                      </p:cBhvr>
                                      <p:to>
                                        <p:strVal val="hidden"/>
                                      </p:to>
                                    </p:set>
                                  </p:childTnLst>
                                </p:cTn>
                              </p:par>
                              <p:par>
                                <p:cTn id="159" presetID="39" presetClass="exit" presetSubtype="0" decel="100000" fill="hold" grpId="1" nodeType="withEffect">
                                  <p:stCondLst>
                                    <p:cond delay="0"/>
                                  </p:stCondLst>
                                  <p:childTnLst>
                                    <p:anim calcmode="lin" valueType="num">
                                      <p:cBhvr>
                                        <p:cTn id="160" dur="500" fill="hold"/>
                                        <p:tgtEl>
                                          <p:spTgt spid="182275">
                                            <p:txEl>
                                              <p:pRg st="10" end="1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61" dur="500" fill="hold"/>
                                        <p:tgtEl>
                                          <p:spTgt spid="182275">
                                            <p:txEl>
                                              <p:pRg st="10" end="1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62" dur="500" fill="hold"/>
                                        <p:tgtEl>
                                          <p:spTgt spid="182275">
                                            <p:txEl>
                                              <p:pRg st="10" end="10"/>
                                            </p:txEl>
                                          </p:spTgt>
                                        </p:tgtEl>
                                        <p:attrNameLst>
                                          <p:attrName>ppt_x</p:attrName>
                                        </p:attrNameLst>
                                      </p:cBhvr>
                                      <p:tavLst>
                                        <p:tav tm="0">
                                          <p:val>
                                            <p:strVal val="ppt_x"/>
                                          </p:val>
                                        </p:tav>
                                        <p:tav tm="50000">
                                          <p:val>
                                            <p:strVal val="ppt_x"/>
                                          </p:val>
                                        </p:tav>
                                        <p:tav tm="100000">
                                          <p:val>
                                            <p:strVal val="ppt_x-.3"/>
                                          </p:val>
                                        </p:tav>
                                      </p:tavLst>
                                    </p:anim>
                                    <p:anim calcmode="lin" valueType="num">
                                      <p:cBhvr>
                                        <p:cTn id="163" dur="500" fill="hold"/>
                                        <p:tgtEl>
                                          <p:spTgt spid="182275">
                                            <p:txEl>
                                              <p:pRg st="10" end="10"/>
                                            </p:txEl>
                                          </p:spTgt>
                                        </p:tgtEl>
                                        <p:attrNameLst>
                                          <p:attrName>ppt_y</p:attrName>
                                        </p:attrNameLst>
                                      </p:cBhvr>
                                      <p:tavLst>
                                        <p:tav tm="0">
                                          <p:val>
                                            <p:strVal val="ppt_y"/>
                                          </p:val>
                                        </p:tav>
                                        <p:tav tm="100000">
                                          <p:val>
                                            <p:strVal val="ppt_y"/>
                                          </p:val>
                                        </p:tav>
                                      </p:tavLst>
                                    </p:anim>
                                    <p:set>
                                      <p:cBhvr>
                                        <p:cTn id="164" dur="1" fill="hold">
                                          <p:stCondLst>
                                            <p:cond delay="499"/>
                                          </p:stCondLst>
                                        </p:cTn>
                                        <p:tgtEl>
                                          <p:spTgt spid="182275">
                                            <p:txEl>
                                              <p:pRg st="10" end="10"/>
                                            </p:txEl>
                                          </p:spTgt>
                                        </p:tgtEl>
                                        <p:attrNameLst>
                                          <p:attrName>style.visibility</p:attrName>
                                        </p:attrNameLst>
                                      </p:cBhvr>
                                      <p:to>
                                        <p:strVal val="hidden"/>
                                      </p:to>
                                    </p:set>
                                  </p:childTnLst>
                                </p:cTn>
                              </p:par>
                              <p:par>
                                <p:cTn id="165" presetID="39" presetClass="exit" presetSubtype="0" decel="100000" fill="hold" grpId="1" nodeType="withEffect">
                                  <p:stCondLst>
                                    <p:cond delay="0"/>
                                  </p:stCondLst>
                                  <p:childTnLst>
                                    <p:anim calcmode="lin" valueType="num">
                                      <p:cBhvr>
                                        <p:cTn id="166" dur="500" fill="hold"/>
                                        <p:tgtEl>
                                          <p:spTgt spid="182275">
                                            <p:txEl>
                                              <p:pRg st="11" end="1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67" dur="500" fill="hold"/>
                                        <p:tgtEl>
                                          <p:spTgt spid="182275">
                                            <p:txEl>
                                              <p:pRg st="11" end="1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68" dur="500" fill="hold"/>
                                        <p:tgtEl>
                                          <p:spTgt spid="182275">
                                            <p:txEl>
                                              <p:pRg st="11" end="11"/>
                                            </p:txEl>
                                          </p:spTgt>
                                        </p:tgtEl>
                                        <p:attrNameLst>
                                          <p:attrName>ppt_x</p:attrName>
                                        </p:attrNameLst>
                                      </p:cBhvr>
                                      <p:tavLst>
                                        <p:tav tm="0">
                                          <p:val>
                                            <p:strVal val="ppt_x"/>
                                          </p:val>
                                        </p:tav>
                                        <p:tav tm="50000">
                                          <p:val>
                                            <p:strVal val="ppt_x"/>
                                          </p:val>
                                        </p:tav>
                                        <p:tav tm="100000">
                                          <p:val>
                                            <p:strVal val="ppt_x-.3"/>
                                          </p:val>
                                        </p:tav>
                                      </p:tavLst>
                                    </p:anim>
                                    <p:anim calcmode="lin" valueType="num">
                                      <p:cBhvr>
                                        <p:cTn id="169" dur="500" fill="hold"/>
                                        <p:tgtEl>
                                          <p:spTgt spid="182275">
                                            <p:txEl>
                                              <p:pRg st="11" end="11"/>
                                            </p:txEl>
                                          </p:spTgt>
                                        </p:tgtEl>
                                        <p:attrNameLst>
                                          <p:attrName>ppt_y</p:attrName>
                                        </p:attrNameLst>
                                      </p:cBhvr>
                                      <p:tavLst>
                                        <p:tav tm="0">
                                          <p:val>
                                            <p:strVal val="ppt_y"/>
                                          </p:val>
                                        </p:tav>
                                        <p:tav tm="100000">
                                          <p:val>
                                            <p:strVal val="ppt_y"/>
                                          </p:val>
                                        </p:tav>
                                      </p:tavLst>
                                    </p:anim>
                                    <p:set>
                                      <p:cBhvr>
                                        <p:cTn id="170" dur="1" fill="hold">
                                          <p:stCondLst>
                                            <p:cond delay="499"/>
                                          </p:stCondLst>
                                        </p:cTn>
                                        <p:tgtEl>
                                          <p:spTgt spid="182275">
                                            <p:txEl>
                                              <p:pRg st="11" end="1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build="p"/>
      <p:bldP spid="182275" grpId="1" build="allAtOnce"/>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normAutofit/>
          </a:bodyPr>
          <a:lstStyle/>
          <a:p>
            <a:pPr algn="r" rtl="1" eaLnBrk="1" hangingPunct="1">
              <a:defRPr/>
            </a:pPr>
            <a:r>
              <a:rPr lang="ar-SA" sz="3200" b="1" dirty="0" smtClean="0">
                <a:solidFill>
                  <a:schemeClr val="tx1"/>
                </a:solidFill>
                <a:cs typeface="B Titr" pitchFamily="2" charset="-78"/>
              </a:rPr>
              <a:t>پشتوانه‌ انتشاراتي‌</a:t>
            </a:r>
            <a:endParaRPr lang="en-US" sz="3200" b="1" dirty="0" smtClean="0">
              <a:solidFill>
                <a:schemeClr val="tx1"/>
              </a:solidFill>
              <a:cs typeface="B Titr" pitchFamily="2" charset="-78"/>
            </a:endParaRPr>
          </a:p>
        </p:txBody>
      </p:sp>
      <p:sp>
        <p:nvSpPr>
          <p:cNvPr id="97283" name="Rectangle 3"/>
          <p:cNvSpPr>
            <a:spLocks noGrp="1" noChangeArrowheads="1"/>
          </p:cNvSpPr>
          <p:nvPr>
            <p:ph type="body" idx="1"/>
          </p:nvPr>
        </p:nvSpPr>
        <p:spPr/>
        <p:txBody>
          <a:bodyPr/>
          <a:lstStyle/>
          <a:p>
            <a:pPr marL="742950" indent="-742950" rtl="1" eaLnBrk="1" hangingPunct="1">
              <a:lnSpc>
                <a:spcPct val="90000"/>
              </a:lnSpc>
              <a:buFont typeface="Wingdings" pitchFamily="2" charset="2"/>
              <a:buNone/>
              <a:defRPr/>
            </a:pPr>
            <a:endParaRPr lang="en-US" sz="4400" dirty="0" smtClean="0">
              <a:cs typeface="B Nazanin" pitchFamily="2" charset="-78"/>
            </a:endParaRPr>
          </a:p>
          <a:p>
            <a:pPr marL="742950" indent="-742950" rtl="1" eaLnBrk="1" hangingPunct="1">
              <a:lnSpc>
                <a:spcPct val="90000"/>
              </a:lnSpc>
              <a:buFont typeface="Wingdings" pitchFamily="2" charset="2"/>
              <a:buNone/>
              <a:defRPr/>
            </a:pPr>
            <a:r>
              <a:rPr lang="ar-SA" sz="4400" dirty="0" smtClean="0">
                <a:cs typeface="B Nazanin" pitchFamily="2" charset="-78"/>
              </a:rPr>
              <a:t>‌ </a:t>
            </a:r>
            <a:r>
              <a:rPr lang="ar-SA" sz="4000" dirty="0" smtClean="0">
                <a:cs typeface="B Nazanin" pitchFamily="2" charset="-78"/>
              </a:rPr>
              <a:t>جمعاً 992 سرعنوان‌ از كتابخانه‌هاي‌ پزشكي‌ جمع‌ شد و 500 سرعنوان‌ از پيش‌ گرفته‌ شد. جمع‌ كل‌: 1492 سرعنوان‌</a:t>
            </a:r>
            <a:endParaRPr lang="en-US" sz="4400" dirty="0" smtClean="0">
              <a:cs typeface="B Nazanin" pitchFamily="2" charset="-78"/>
            </a:endParaRPr>
          </a:p>
          <a:p>
            <a:pPr marL="742950" indent="-742950" rtl="1" eaLnBrk="1" hangingPunct="1">
              <a:lnSpc>
                <a:spcPct val="90000"/>
              </a:lnSpc>
              <a:buFont typeface="Wingdings" pitchFamily="2" charset="2"/>
              <a:buNone/>
              <a:defRPr/>
            </a:pPr>
            <a:endParaRPr lang="en-US" sz="4400" dirty="0" smtClean="0">
              <a:cs typeface="B Nazanin" pitchFamily="2" charset="-78"/>
            </a:endParaRP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3933991"/>
      </p:ext>
    </p:extLst>
  </p:cSld>
  <p:clrMapOvr>
    <a:masterClrMapping/>
  </p:clrMapOvr>
  <p:transition spd="med">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97282"/>
                                        </p:tgtEl>
                                        <p:attrNameLst>
                                          <p:attrName>style.visibility</p:attrName>
                                        </p:attrNameLst>
                                      </p:cBhvr>
                                      <p:to>
                                        <p:strVal val="visible"/>
                                      </p:to>
                                    </p:set>
                                    <p:anim calcmode="lin" valueType="num">
                                      <p:cBhvr>
                                        <p:cTn id="7" dur="500" fill="hold"/>
                                        <p:tgtEl>
                                          <p:spTgt spid="97282"/>
                                        </p:tgtEl>
                                        <p:attrNameLst>
                                          <p:attrName>ppt_w</p:attrName>
                                        </p:attrNameLst>
                                      </p:cBhvr>
                                      <p:tavLst>
                                        <p:tav tm="0">
                                          <p:val>
                                            <p:fltVal val="0"/>
                                          </p:val>
                                        </p:tav>
                                        <p:tav tm="100000">
                                          <p:val>
                                            <p:strVal val="#ppt_w"/>
                                          </p:val>
                                        </p:tav>
                                      </p:tavLst>
                                    </p:anim>
                                    <p:anim calcmode="lin" valueType="num">
                                      <p:cBhvr>
                                        <p:cTn id="8" dur="500" fill="hold"/>
                                        <p:tgtEl>
                                          <p:spTgt spid="97282"/>
                                        </p:tgtEl>
                                        <p:attrNameLst>
                                          <p:attrName>ppt_h</p:attrName>
                                        </p:attrNameLst>
                                      </p:cBhvr>
                                      <p:tavLst>
                                        <p:tav tm="0">
                                          <p:val>
                                            <p:fltVal val="0"/>
                                          </p:val>
                                        </p:tav>
                                        <p:tav tm="100000">
                                          <p:val>
                                            <p:strVal val="#ppt_h"/>
                                          </p:val>
                                        </p:tav>
                                      </p:tavLst>
                                    </p:anim>
                                    <p:anim calcmode="lin" valueType="num">
                                      <p:cBhvr>
                                        <p:cTn id="9" dur="500" fill="hold"/>
                                        <p:tgtEl>
                                          <p:spTgt spid="97282"/>
                                        </p:tgtEl>
                                        <p:attrNameLst>
                                          <p:attrName>style.rotation</p:attrName>
                                        </p:attrNameLst>
                                      </p:cBhvr>
                                      <p:tavLst>
                                        <p:tav tm="0">
                                          <p:val>
                                            <p:fltVal val="360"/>
                                          </p:val>
                                        </p:tav>
                                        <p:tav tm="100000">
                                          <p:val>
                                            <p:fltVal val="0"/>
                                          </p:val>
                                        </p:tav>
                                      </p:tavLst>
                                    </p:anim>
                                    <p:animEffect transition="in" filter="fade">
                                      <p:cBhvr>
                                        <p:cTn id="10" dur="500"/>
                                        <p:tgtEl>
                                          <p:spTgt spid="9728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97283">
                                            <p:txEl>
                                              <p:pRg st="1" end="1"/>
                                            </p:txEl>
                                          </p:spTgt>
                                        </p:tgtEl>
                                        <p:attrNameLst>
                                          <p:attrName>style.visibility</p:attrName>
                                        </p:attrNameLst>
                                      </p:cBhvr>
                                      <p:to>
                                        <p:strVal val="visible"/>
                                      </p:to>
                                    </p:set>
                                    <p:anim calcmode="lin" valueType="num">
                                      <p:cBhvr>
                                        <p:cTn id="15" dur="500" fill="hold"/>
                                        <p:tgtEl>
                                          <p:spTgt spid="9728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9728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9728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972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P spid="97283"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4435" name="Rectangle 3"/>
          <p:cNvSpPr>
            <a:spLocks noGrp="1" noChangeArrowheads="1"/>
          </p:cNvSpPr>
          <p:nvPr>
            <p:ph type="body" idx="1"/>
          </p:nvPr>
        </p:nvSpPr>
        <p:spPr/>
        <p:txBody>
          <a:bodyPr>
            <a:noAutofit/>
          </a:bodyPr>
          <a:lstStyle/>
          <a:p>
            <a:pPr marL="0" indent="0" algn="justLow" rtl="1" eaLnBrk="1" hangingPunct="1">
              <a:lnSpc>
                <a:spcPct val="80000"/>
              </a:lnSpc>
              <a:buNone/>
              <a:defRPr/>
            </a:pPr>
            <a:r>
              <a:rPr lang="fa-IR" sz="2400" b="1" dirty="0" smtClean="0">
                <a:cs typeface="B Titr" pitchFamily="2" charset="-78"/>
              </a:rPr>
              <a:t>تاریخچه</a:t>
            </a:r>
          </a:p>
          <a:p>
            <a:pPr lvl="1" algn="justLow" rtl="1" eaLnBrk="1" hangingPunct="1">
              <a:lnSpc>
                <a:spcPct val="80000"/>
              </a:lnSpc>
              <a:defRPr/>
            </a:pPr>
            <a:r>
              <a:rPr lang="ar-SA" dirty="0" smtClean="0">
                <a:cs typeface="B Mitra" pitchFamily="2" charset="-78"/>
              </a:rPr>
              <a:t> پيدايش</a:t>
            </a:r>
            <a:r>
              <a:rPr lang="ar-SA" dirty="0" smtClean="0">
                <a:cs typeface="Arial" charset="0"/>
              </a:rPr>
              <a:t>‌</a:t>
            </a:r>
            <a:r>
              <a:rPr lang="ar-SA" dirty="0" smtClean="0">
                <a:cs typeface="B Mitra" pitchFamily="2" charset="-78"/>
              </a:rPr>
              <a:t> اوليه</a:t>
            </a:r>
            <a:r>
              <a:rPr lang="ar-SA" dirty="0" smtClean="0">
                <a:cs typeface="Arial" charset="0"/>
              </a:rPr>
              <a:t>‌</a:t>
            </a:r>
            <a:r>
              <a:rPr lang="ar-SA" dirty="0" smtClean="0">
                <a:cs typeface="B Mitra" pitchFamily="2" charset="-78"/>
              </a:rPr>
              <a:t> طرح</a:t>
            </a:r>
            <a:r>
              <a:rPr lang="ar-SA" dirty="0" smtClean="0">
                <a:cs typeface="Arial" charset="0"/>
              </a:rPr>
              <a:t>‌</a:t>
            </a:r>
            <a:r>
              <a:rPr lang="ar-SA" dirty="0" smtClean="0">
                <a:cs typeface="B Mitra" pitchFamily="2" charset="-78"/>
              </a:rPr>
              <a:t> به</a:t>
            </a:r>
            <a:r>
              <a:rPr lang="ar-SA" dirty="0" smtClean="0">
                <a:cs typeface="Arial" charset="0"/>
              </a:rPr>
              <a:t>‌</a:t>
            </a:r>
            <a:r>
              <a:rPr lang="ar-SA" dirty="0" smtClean="0">
                <a:cs typeface="B Mitra" pitchFamily="2" charset="-78"/>
              </a:rPr>
              <a:t> يك</a:t>
            </a:r>
            <a:r>
              <a:rPr lang="ar-SA" dirty="0" smtClean="0">
                <a:cs typeface="Arial" charset="0"/>
              </a:rPr>
              <a:t>‌</a:t>
            </a:r>
            <a:r>
              <a:rPr lang="ar-SA" dirty="0" smtClean="0">
                <a:cs typeface="B Mitra" pitchFamily="2" charset="-78"/>
              </a:rPr>
              <a:t> گزارش</a:t>
            </a:r>
            <a:r>
              <a:rPr lang="ar-SA" dirty="0" smtClean="0">
                <a:cs typeface="Arial" charset="0"/>
              </a:rPr>
              <a:t>‌</a:t>
            </a:r>
            <a:r>
              <a:rPr lang="ar-SA" dirty="0" smtClean="0">
                <a:cs typeface="B Mitra" pitchFamily="2" charset="-78"/>
              </a:rPr>
              <a:t> در كتابخانه</a:t>
            </a:r>
            <a:r>
              <a:rPr lang="ar-SA" dirty="0" smtClean="0">
                <a:cs typeface="Arial" charset="0"/>
              </a:rPr>
              <a:t>‌</a:t>
            </a:r>
            <a:r>
              <a:rPr lang="ar-SA" dirty="0" smtClean="0">
                <a:cs typeface="B Mitra" pitchFamily="2" charset="-78"/>
              </a:rPr>
              <a:t> پزشكي</a:t>
            </a:r>
            <a:r>
              <a:rPr lang="ar-SA" dirty="0" smtClean="0">
                <a:cs typeface="Arial" charset="0"/>
              </a:rPr>
              <a:t>‌</a:t>
            </a:r>
            <a:r>
              <a:rPr lang="ar-SA" dirty="0" smtClean="0">
                <a:cs typeface="B Mitra" pitchFamily="2" charset="-78"/>
              </a:rPr>
              <a:t> ارتش</a:t>
            </a:r>
            <a:r>
              <a:rPr lang="ar-SA" dirty="0" smtClean="0">
                <a:cs typeface="Arial" charset="0"/>
              </a:rPr>
              <a:t>‌</a:t>
            </a:r>
            <a:r>
              <a:rPr lang="ar-SA" dirty="0" smtClean="0">
                <a:cs typeface="B Mitra" pitchFamily="2" charset="-78"/>
              </a:rPr>
              <a:t> امريكا در سال</a:t>
            </a:r>
            <a:r>
              <a:rPr lang="ar-SA" dirty="0" smtClean="0">
                <a:cs typeface="Arial" charset="0"/>
              </a:rPr>
              <a:t>‌</a:t>
            </a:r>
            <a:r>
              <a:rPr lang="ar-SA" dirty="0" smtClean="0">
                <a:cs typeface="B Mitra" pitchFamily="2" charset="-78"/>
              </a:rPr>
              <a:t> 1944 برمي</a:t>
            </a:r>
            <a:r>
              <a:rPr lang="ar-SA" dirty="0" smtClean="0">
                <a:cs typeface="Arial" charset="0"/>
              </a:rPr>
              <a:t>‌</a:t>
            </a:r>
            <a:r>
              <a:rPr lang="ar-SA" dirty="0" smtClean="0">
                <a:cs typeface="B Mitra" pitchFamily="2" charset="-78"/>
              </a:rPr>
              <a:t>گردد.</a:t>
            </a:r>
          </a:p>
          <a:p>
            <a:pPr lvl="1" algn="justLow" rtl="1" eaLnBrk="1" hangingPunct="1">
              <a:lnSpc>
                <a:spcPct val="80000"/>
              </a:lnSpc>
              <a:defRPr/>
            </a:pPr>
            <a:r>
              <a:rPr lang="ar-SA" dirty="0" smtClean="0">
                <a:cs typeface="B Mitra" pitchFamily="2" charset="-78"/>
              </a:rPr>
              <a:t>اين</a:t>
            </a:r>
            <a:r>
              <a:rPr lang="ar-SA" dirty="0" smtClean="0">
                <a:cs typeface="Arial" charset="0"/>
              </a:rPr>
              <a:t>‌</a:t>
            </a:r>
            <a:r>
              <a:rPr lang="ar-SA" dirty="0" smtClean="0">
                <a:cs typeface="B Mitra" pitchFamily="2" charset="-78"/>
              </a:rPr>
              <a:t> گزارش</a:t>
            </a:r>
            <a:r>
              <a:rPr lang="ar-SA" dirty="0" smtClean="0">
                <a:cs typeface="Arial" charset="0"/>
              </a:rPr>
              <a:t>‌</a:t>
            </a:r>
            <a:r>
              <a:rPr lang="ar-SA" dirty="0" smtClean="0">
                <a:cs typeface="B Mitra" pitchFamily="2" charset="-78"/>
              </a:rPr>
              <a:t> اشاره</a:t>
            </a:r>
            <a:r>
              <a:rPr lang="ar-SA" dirty="0" smtClean="0">
                <a:cs typeface="Arial" charset="0"/>
              </a:rPr>
              <a:t>‌</a:t>
            </a:r>
            <a:r>
              <a:rPr lang="ar-SA" dirty="0" smtClean="0">
                <a:cs typeface="B Mitra" pitchFamily="2" charset="-78"/>
              </a:rPr>
              <a:t> كرده</a:t>
            </a:r>
            <a:r>
              <a:rPr lang="ar-SA" dirty="0" smtClean="0">
                <a:cs typeface="Arial" charset="0"/>
              </a:rPr>
              <a:t>‌</a:t>
            </a:r>
            <a:r>
              <a:rPr lang="ar-SA" dirty="0" smtClean="0">
                <a:cs typeface="B Mitra" pitchFamily="2" charset="-78"/>
              </a:rPr>
              <a:t> بود كه</a:t>
            </a:r>
            <a:r>
              <a:rPr lang="ar-SA" dirty="0" smtClean="0">
                <a:cs typeface="Arial" charset="0"/>
              </a:rPr>
              <a:t>‌</a:t>
            </a:r>
            <a:r>
              <a:rPr lang="ar-SA" dirty="0" smtClean="0">
                <a:cs typeface="B Mitra" pitchFamily="2" charset="-78"/>
              </a:rPr>
              <a:t> كتابخانه</a:t>
            </a:r>
            <a:r>
              <a:rPr lang="ar-SA" dirty="0" smtClean="0">
                <a:cs typeface="Arial" charset="0"/>
              </a:rPr>
              <a:t>‌</a:t>
            </a:r>
            <a:r>
              <a:rPr lang="ar-SA" dirty="0" smtClean="0">
                <a:cs typeface="B Mitra" pitchFamily="2" charset="-78"/>
              </a:rPr>
              <a:t> بايد مانند كتابخانه</a:t>
            </a:r>
            <a:r>
              <a:rPr lang="ar-SA" dirty="0" smtClean="0">
                <a:cs typeface="Arial" charset="0"/>
              </a:rPr>
              <a:t>‌</a:t>
            </a:r>
            <a:r>
              <a:rPr lang="ar-SA" dirty="0" smtClean="0">
                <a:cs typeface="B Mitra" pitchFamily="2" charset="-78"/>
              </a:rPr>
              <a:t> كنگره</a:t>
            </a:r>
            <a:r>
              <a:rPr lang="ar-SA" dirty="0" smtClean="0">
                <a:cs typeface="Arial" charset="0"/>
              </a:rPr>
              <a:t>‌</a:t>
            </a:r>
            <a:r>
              <a:rPr lang="ar-SA" dirty="0" smtClean="0">
                <a:cs typeface="B Mitra" pitchFamily="2" charset="-78"/>
              </a:rPr>
              <a:t> يك</a:t>
            </a:r>
            <a:r>
              <a:rPr lang="ar-SA" dirty="0" smtClean="0">
                <a:cs typeface="Arial" charset="0"/>
              </a:rPr>
              <a:t>‌</a:t>
            </a:r>
            <a:r>
              <a:rPr lang="ar-SA" dirty="0" smtClean="0">
                <a:cs typeface="B Mitra" pitchFamily="2" charset="-78"/>
              </a:rPr>
              <a:t> طرح</a:t>
            </a:r>
            <a:r>
              <a:rPr lang="ar-SA" dirty="0" smtClean="0">
                <a:cs typeface="Arial" charset="0"/>
              </a:rPr>
              <a:t>‌</a:t>
            </a:r>
            <a:r>
              <a:rPr lang="ar-SA" dirty="0" smtClean="0">
                <a:cs typeface="B Mitra" pitchFamily="2" charset="-78"/>
              </a:rPr>
              <a:t> رده</a:t>
            </a:r>
            <a:r>
              <a:rPr lang="ar-SA" dirty="0" smtClean="0">
                <a:cs typeface="Arial" charset="0"/>
              </a:rPr>
              <a:t>‌</a:t>
            </a:r>
            <a:r>
              <a:rPr lang="ar-SA" dirty="0" smtClean="0">
                <a:cs typeface="B Mitra" pitchFamily="2" charset="-78"/>
              </a:rPr>
              <a:t>بندي</a:t>
            </a:r>
            <a:r>
              <a:rPr lang="ar-SA" dirty="0" smtClean="0">
                <a:cs typeface="Arial" charset="0"/>
              </a:rPr>
              <a:t>‌</a:t>
            </a:r>
            <a:r>
              <a:rPr lang="ar-SA" dirty="0" smtClean="0">
                <a:cs typeface="B Mitra" pitchFamily="2" charset="-78"/>
              </a:rPr>
              <a:t> مدرن</a:t>
            </a:r>
            <a:r>
              <a:rPr lang="ar-SA" dirty="0" smtClean="0">
                <a:cs typeface="Arial" charset="0"/>
              </a:rPr>
              <a:t>‌</a:t>
            </a:r>
            <a:r>
              <a:rPr lang="fa-IR" dirty="0" smtClean="0">
                <a:cs typeface="B Mitra" pitchFamily="2" charset="-78"/>
              </a:rPr>
              <a:t> </a:t>
            </a:r>
            <a:r>
              <a:rPr lang="ar-SA" dirty="0" smtClean="0">
                <a:cs typeface="B Mitra" pitchFamily="2" charset="-78"/>
              </a:rPr>
              <a:t>داشته</a:t>
            </a:r>
            <a:r>
              <a:rPr lang="ar-SA" dirty="0" smtClean="0">
                <a:cs typeface="Arial" charset="0"/>
              </a:rPr>
              <a:t>‌</a:t>
            </a:r>
            <a:r>
              <a:rPr lang="ar-SA" dirty="0" smtClean="0">
                <a:cs typeface="B Mitra" pitchFamily="2" charset="-78"/>
              </a:rPr>
              <a:t> باشد كه</a:t>
            </a:r>
            <a:r>
              <a:rPr lang="ar-SA" dirty="0" smtClean="0">
                <a:cs typeface="Arial" charset="0"/>
              </a:rPr>
              <a:t>‌</a:t>
            </a:r>
            <a:r>
              <a:rPr lang="ar-SA" dirty="0" smtClean="0">
                <a:cs typeface="B Mitra" pitchFamily="2" charset="-78"/>
              </a:rPr>
              <a:t> حرف</a:t>
            </a:r>
            <a:r>
              <a:rPr lang="ar-SA" dirty="0" smtClean="0">
                <a:cs typeface="Arial" charset="0"/>
              </a:rPr>
              <a:t>‌</a:t>
            </a:r>
            <a:r>
              <a:rPr lang="ar-SA" dirty="0" smtClean="0">
                <a:cs typeface="B Mitra" pitchFamily="2" charset="-78"/>
              </a:rPr>
              <a:t> و عدد در</a:t>
            </a:r>
            <a:r>
              <a:rPr lang="fa-IR" dirty="0" smtClean="0">
                <a:cs typeface="B Mitra" pitchFamily="2" charset="-78"/>
              </a:rPr>
              <a:t> </a:t>
            </a:r>
            <a:r>
              <a:rPr lang="ar-SA" dirty="0" smtClean="0">
                <a:cs typeface="B Mitra" pitchFamily="2" charset="-78"/>
              </a:rPr>
              <a:t>آن</a:t>
            </a:r>
            <a:r>
              <a:rPr lang="ar-SA" dirty="0" smtClean="0">
                <a:cs typeface="Arial" charset="0"/>
              </a:rPr>
              <a:t>‌</a:t>
            </a:r>
            <a:r>
              <a:rPr lang="ar-SA" dirty="0" smtClean="0">
                <a:cs typeface="B Mitra" pitchFamily="2" charset="-78"/>
              </a:rPr>
              <a:t> بكار رفته</a:t>
            </a:r>
            <a:r>
              <a:rPr lang="ar-SA" dirty="0" smtClean="0">
                <a:cs typeface="Arial" charset="0"/>
              </a:rPr>
              <a:t>‌</a:t>
            </a:r>
            <a:r>
              <a:rPr lang="ar-SA" dirty="0" smtClean="0">
                <a:cs typeface="B Mitra" pitchFamily="2" charset="-78"/>
              </a:rPr>
              <a:t> باشد.</a:t>
            </a:r>
          </a:p>
          <a:p>
            <a:pPr lvl="1" algn="justLow" rtl="1" eaLnBrk="1" hangingPunct="1">
              <a:lnSpc>
                <a:spcPct val="80000"/>
              </a:lnSpc>
              <a:defRPr/>
            </a:pPr>
            <a:r>
              <a:rPr lang="ar-SA" dirty="0" smtClean="0">
                <a:cs typeface="B Mitra" pitchFamily="2" charset="-78"/>
              </a:rPr>
              <a:t>بر همين</a:t>
            </a:r>
            <a:r>
              <a:rPr lang="ar-SA" dirty="0" smtClean="0">
                <a:cs typeface="Arial" charset="0"/>
              </a:rPr>
              <a:t>‌</a:t>
            </a:r>
            <a:r>
              <a:rPr lang="ar-SA" dirty="0" smtClean="0">
                <a:cs typeface="B Mitra" pitchFamily="2" charset="-78"/>
              </a:rPr>
              <a:t> اساس</a:t>
            </a:r>
            <a:r>
              <a:rPr lang="ar-SA" dirty="0" smtClean="0">
                <a:cs typeface="Arial" charset="0"/>
              </a:rPr>
              <a:t>‌</a:t>
            </a:r>
            <a:r>
              <a:rPr lang="ar-SA" dirty="0" smtClean="0">
                <a:cs typeface="B Mitra" pitchFamily="2" charset="-78"/>
              </a:rPr>
              <a:t> يك</a:t>
            </a:r>
            <a:r>
              <a:rPr lang="ar-SA" dirty="0" smtClean="0">
                <a:cs typeface="Arial" charset="0"/>
              </a:rPr>
              <a:t>‌</a:t>
            </a:r>
            <a:r>
              <a:rPr lang="ar-SA" dirty="0" smtClean="0">
                <a:cs typeface="B Mitra" pitchFamily="2" charset="-78"/>
              </a:rPr>
              <a:t> كميته</a:t>
            </a:r>
            <a:r>
              <a:rPr lang="ar-SA" dirty="0" smtClean="0">
                <a:cs typeface="Arial" charset="0"/>
              </a:rPr>
              <a:t>‌</a:t>
            </a:r>
            <a:r>
              <a:rPr lang="ar-SA" dirty="0" smtClean="0">
                <a:cs typeface="B Mitra" pitchFamily="2" charset="-78"/>
              </a:rPr>
              <a:t> تخصصي</a:t>
            </a:r>
            <a:r>
              <a:rPr lang="ar-SA" dirty="0" smtClean="0">
                <a:cs typeface="Arial" charset="0"/>
              </a:rPr>
              <a:t>‌</a:t>
            </a:r>
            <a:r>
              <a:rPr lang="ar-SA" dirty="0" smtClean="0">
                <a:cs typeface="B Mitra" pitchFamily="2" charset="-78"/>
              </a:rPr>
              <a:t> براي</a:t>
            </a:r>
            <a:r>
              <a:rPr lang="ar-SA" dirty="0" smtClean="0">
                <a:cs typeface="Arial" charset="0"/>
              </a:rPr>
              <a:t>‌</a:t>
            </a:r>
            <a:r>
              <a:rPr lang="ar-SA" dirty="0" smtClean="0">
                <a:cs typeface="B Mitra" pitchFamily="2" charset="-78"/>
              </a:rPr>
              <a:t> ايجاد طرح</a:t>
            </a:r>
            <a:r>
              <a:rPr lang="ar-SA" dirty="0" smtClean="0">
                <a:cs typeface="Arial" charset="0"/>
              </a:rPr>
              <a:t>‌</a:t>
            </a:r>
            <a:r>
              <a:rPr lang="ar-SA" dirty="0" smtClean="0">
                <a:cs typeface="B Mitra" pitchFamily="2" charset="-78"/>
              </a:rPr>
              <a:t> تشكيل</a:t>
            </a:r>
            <a:r>
              <a:rPr lang="ar-SA" dirty="0" smtClean="0">
                <a:cs typeface="Arial" charset="0"/>
              </a:rPr>
              <a:t>‌</a:t>
            </a:r>
            <a:r>
              <a:rPr lang="ar-SA" dirty="0" smtClean="0">
                <a:cs typeface="B Mitra" pitchFamily="2" charset="-78"/>
              </a:rPr>
              <a:t> شد.</a:t>
            </a:r>
          </a:p>
          <a:p>
            <a:pPr lvl="1" algn="justLow" rtl="1" eaLnBrk="1" hangingPunct="1">
              <a:lnSpc>
                <a:spcPct val="80000"/>
              </a:lnSpc>
              <a:defRPr/>
            </a:pPr>
            <a:r>
              <a:rPr lang="ar-SA" dirty="0" smtClean="0">
                <a:cs typeface="B Mitra" pitchFamily="2" charset="-78"/>
              </a:rPr>
              <a:t>سرانجام</a:t>
            </a:r>
            <a:r>
              <a:rPr lang="ar-SA" dirty="0" smtClean="0">
                <a:cs typeface="Arial" charset="0"/>
              </a:rPr>
              <a:t>‌</a:t>
            </a:r>
            <a:r>
              <a:rPr lang="ar-SA" dirty="0" smtClean="0">
                <a:cs typeface="B Mitra" pitchFamily="2" charset="-78"/>
              </a:rPr>
              <a:t> در سال</a:t>
            </a:r>
            <a:r>
              <a:rPr lang="ar-SA" dirty="0" smtClean="0">
                <a:cs typeface="Arial" charset="0"/>
              </a:rPr>
              <a:t>‌</a:t>
            </a:r>
            <a:r>
              <a:rPr lang="ar-SA" dirty="0" smtClean="0">
                <a:cs typeface="B Mitra" pitchFamily="2" charset="-78"/>
              </a:rPr>
              <a:t> 1948 خانم</a:t>
            </a:r>
            <a:r>
              <a:rPr lang="ar-SA" dirty="0" smtClean="0">
                <a:cs typeface="Arial" charset="0"/>
              </a:rPr>
              <a:t>‌</a:t>
            </a:r>
            <a:r>
              <a:rPr lang="ar-SA" dirty="0" smtClean="0">
                <a:cs typeface="B Mitra" pitchFamily="2" charset="-78"/>
              </a:rPr>
              <a:t> ماري</a:t>
            </a:r>
            <a:r>
              <a:rPr lang="ar-SA" dirty="0" smtClean="0">
                <a:cs typeface="Arial" charset="0"/>
              </a:rPr>
              <a:t>‌</a:t>
            </a:r>
            <a:r>
              <a:rPr lang="ar-SA" dirty="0" smtClean="0">
                <a:cs typeface="B Mitra" pitchFamily="2" charset="-78"/>
              </a:rPr>
              <a:t> لوئيس</a:t>
            </a:r>
            <a:r>
              <a:rPr lang="ar-SA" dirty="0" smtClean="0">
                <a:cs typeface="Arial" charset="0"/>
              </a:rPr>
              <a:t>‌</a:t>
            </a:r>
            <a:r>
              <a:rPr lang="ar-SA" dirty="0" smtClean="0">
                <a:cs typeface="B Mitra" pitchFamily="2" charset="-78"/>
              </a:rPr>
              <a:t> مارشال</a:t>
            </a:r>
            <a:r>
              <a:rPr lang="ar-SA" dirty="0" smtClean="0">
                <a:cs typeface="Arial" charset="0"/>
              </a:rPr>
              <a:t>‌</a:t>
            </a:r>
            <a:r>
              <a:rPr lang="ar-SA" dirty="0" smtClean="0">
                <a:cs typeface="B Mitra" pitchFamily="2" charset="-78"/>
              </a:rPr>
              <a:t> طرح</a:t>
            </a:r>
            <a:r>
              <a:rPr lang="ar-SA" dirty="0" smtClean="0">
                <a:cs typeface="Arial" charset="0"/>
              </a:rPr>
              <a:t>‌</a:t>
            </a:r>
            <a:r>
              <a:rPr lang="ar-SA" dirty="0" smtClean="0">
                <a:cs typeface="B Mitra" pitchFamily="2" charset="-78"/>
              </a:rPr>
              <a:t> اوليه</a:t>
            </a:r>
            <a:r>
              <a:rPr lang="ar-SA" dirty="0" smtClean="0">
                <a:cs typeface="Arial" charset="0"/>
              </a:rPr>
              <a:t>‌</a:t>
            </a:r>
            <a:r>
              <a:rPr lang="ar-SA" dirty="0" smtClean="0">
                <a:cs typeface="B Mitra" pitchFamily="2" charset="-78"/>
              </a:rPr>
              <a:t> را تهيه</a:t>
            </a:r>
            <a:r>
              <a:rPr lang="ar-SA" dirty="0" smtClean="0">
                <a:cs typeface="Arial" charset="0"/>
              </a:rPr>
              <a:t>‌</a:t>
            </a:r>
            <a:r>
              <a:rPr lang="ar-SA" dirty="0" smtClean="0">
                <a:cs typeface="B Mitra" pitchFamily="2" charset="-78"/>
              </a:rPr>
              <a:t> كرد.</a:t>
            </a:r>
          </a:p>
          <a:p>
            <a:pPr lvl="1" algn="justLow" rtl="1" eaLnBrk="1" hangingPunct="1">
              <a:lnSpc>
                <a:spcPct val="80000"/>
              </a:lnSpc>
              <a:defRPr/>
            </a:pPr>
            <a:r>
              <a:rPr lang="ar-SA" dirty="0" smtClean="0">
                <a:cs typeface="B Mitra" pitchFamily="2" charset="-78"/>
              </a:rPr>
              <a:t>در سال</a:t>
            </a:r>
            <a:r>
              <a:rPr lang="ar-SA" dirty="0" smtClean="0">
                <a:cs typeface="Arial" charset="0"/>
              </a:rPr>
              <a:t>‌</a:t>
            </a:r>
            <a:r>
              <a:rPr lang="ar-SA" dirty="0" smtClean="0">
                <a:cs typeface="B Mitra" pitchFamily="2" charset="-78"/>
              </a:rPr>
              <a:t> 1951 طرح</a:t>
            </a:r>
            <a:r>
              <a:rPr lang="ar-SA" dirty="0" smtClean="0">
                <a:cs typeface="Arial" charset="0"/>
              </a:rPr>
              <a:t>‌</a:t>
            </a:r>
            <a:r>
              <a:rPr lang="ar-SA" dirty="0" smtClean="0">
                <a:cs typeface="B Mitra" pitchFamily="2" charset="-78"/>
              </a:rPr>
              <a:t> اوليه</a:t>
            </a:r>
            <a:r>
              <a:rPr lang="ar-SA" dirty="0" smtClean="0">
                <a:cs typeface="Arial" charset="0"/>
              </a:rPr>
              <a:t>‌</a:t>
            </a:r>
            <a:r>
              <a:rPr lang="ar-SA" dirty="0" smtClean="0">
                <a:cs typeface="B Mitra" pitchFamily="2" charset="-78"/>
              </a:rPr>
              <a:t> توسط</a:t>
            </a:r>
            <a:r>
              <a:rPr lang="ar-SA" dirty="0" smtClean="0">
                <a:cs typeface="Arial" charset="0"/>
              </a:rPr>
              <a:t>‌</a:t>
            </a:r>
            <a:r>
              <a:rPr lang="ar-SA" dirty="0" smtClean="0">
                <a:cs typeface="B Mitra" pitchFamily="2" charset="-78"/>
              </a:rPr>
              <a:t> فرانك</a:t>
            </a:r>
            <a:r>
              <a:rPr lang="ar-SA" dirty="0" smtClean="0">
                <a:cs typeface="Arial" charset="0"/>
              </a:rPr>
              <a:t>‌</a:t>
            </a:r>
            <a:r>
              <a:rPr lang="ar-SA" dirty="0" smtClean="0">
                <a:cs typeface="B Mitra" pitchFamily="2" charset="-78"/>
              </a:rPr>
              <a:t> بي</a:t>
            </a:r>
            <a:r>
              <a:rPr lang="ar-SA" dirty="0" smtClean="0">
                <a:cs typeface="Arial" charset="0"/>
              </a:rPr>
              <a:t>‌</a:t>
            </a:r>
            <a:r>
              <a:rPr lang="ar-SA" dirty="0" smtClean="0">
                <a:cs typeface="B Mitra" pitchFamily="2" charset="-78"/>
              </a:rPr>
              <a:t>. راجرز </a:t>
            </a:r>
            <a:r>
              <a:rPr lang="ar-SA" sz="2000" dirty="0" smtClean="0">
                <a:cs typeface="B Mitra" pitchFamily="2" charset="-78"/>
              </a:rPr>
              <a:t>(</a:t>
            </a:r>
            <a:r>
              <a:rPr lang="en-US" sz="1800" dirty="0" smtClean="0">
                <a:cs typeface="B Mitra" pitchFamily="2" charset="-78"/>
              </a:rPr>
              <a:t>Frank B. </a:t>
            </a:r>
            <a:r>
              <a:rPr lang="en-US" sz="1800" dirty="0" err="1" smtClean="0">
                <a:cs typeface="B Mitra" pitchFamily="2" charset="-78"/>
              </a:rPr>
              <a:t>Ragers</a:t>
            </a:r>
            <a:r>
              <a:rPr lang="ar-SA" sz="1800" dirty="0" smtClean="0">
                <a:cs typeface="B Mitra" pitchFamily="2" charset="-78"/>
              </a:rPr>
              <a:t>)</a:t>
            </a:r>
            <a:r>
              <a:rPr lang="ar-SA" dirty="0" smtClean="0">
                <a:cs typeface="B Mitra" pitchFamily="2" charset="-78"/>
              </a:rPr>
              <a:t> ويرايش</a:t>
            </a:r>
            <a:r>
              <a:rPr lang="ar-SA" dirty="0" smtClean="0">
                <a:cs typeface="Arial" charset="0"/>
              </a:rPr>
              <a:t>‌</a:t>
            </a:r>
            <a:r>
              <a:rPr lang="ar-SA" dirty="0" smtClean="0">
                <a:cs typeface="B Mitra" pitchFamily="2" charset="-78"/>
              </a:rPr>
              <a:t> و منتشر شد.</a:t>
            </a:r>
          </a:p>
          <a:p>
            <a:pPr lvl="1" algn="justLow" rtl="1" eaLnBrk="1" hangingPunct="1">
              <a:lnSpc>
                <a:spcPct val="80000"/>
              </a:lnSpc>
              <a:defRPr/>
            </a:pPr>
            <a:r>
              <a:rPr lang="ar-SA" dirty="0" smtClean="0">
                <a:cs typeface="B Mitra" pitchFamily="2" charset="-78"/>
              </a:rPr>
              <a:t>نام</a:t>
            </a:r>
            <a:r>
              <a:rPr lang="ar-SA" dirty="0" smtClean="0">
                <a:cs typeface="Arial" charset="0"/>
              </a:rPr>
              <a:t>‌</a:t>
            </a:r>
            <a:r>
              <a:rPr lang="ar-SA" dirty="0" smtClean="0">
                <a:cs typeface="B Mitra" pitchFamily="2" charset="-78"/>
              </a:rPr>
              <a:t> طرح</a:t>
            </a:r>
            <a:r>
              <a:rPr lang="ar-SA" dirty="0" smtClean="0">
                <a:cs typeface="Arial" charset="0"/>
              </a:rPr>
              <a:t>‌</a:t>
            </a:r>
            <a:r>
              <a:rPr lang="ar-SA" dirty="0" smtClean="0">
                <a:cs typeface="B Mitra" pitchFamily="2" charset="-78"/>
              </a:rPr>
              <a:t> راجرز "طبقه</a:t>
            </a:r>
            <a:r>
              <a:rPr lang="ar-SA" dirty="0" smtClean="0">
                <a:cs typeface="Arial" charset="0"/>
              </a:rPr>
              <a:t>‌</a:t>
            </a:r>
            <a:r>
              <a:rPr lang="ar-SA" dirty="0" smtClean="0">
                <a:cs typeface="B Mitra" pitchFamily="2" charset="-78"/>
              </a:rPr>
              <a:t>بندي</a:t>
            </a:r>
            <a:r>
              <a:rPr lang="ar-SA" dirty="0" smtClean="0">
                <a:cs typeface="Arial" charset="0"/>
              </a:rPr>
              <a:t>‌</a:t>
            </a:r>
            <a:r>
              <a:rPr lang="ar-SA" dirty="0" smtClean="0">
                <a:cs typeface="B Mitra" pitchFamily="2" charset="-78"/>
              </a:rPr>
              <a:t> كتابخانه</a:t>
            </a:r>
            <a:r>
              <a:rPr lang="ar-SA" dirty="0" smtClean="0">
                <a:cs typeface="Arial" charset="0"/>
              </a:rPr>
              <a:t>‌</a:t>
            </a:r>
            <a:r>
              <a:rPr lang="ar-SA" dirty="0" smtClean="0">
                <a:cs typeface="B Mitra" pitchFamily="2" charset="-78"/>
              </a:rPr>
              <a:t> پزشكي</a:t>
            </a:r>
            <a:r>
              <a:rPr lang="ar-SA" dirty="0" smtClean="0">
                <a:cs typeface="Arial" charset="0"/>
              </a:rPr>
              <a:t>‌</a:t>
            </a:r>
            <a:r>
              <a:rPr lang="ar-SA" dirty="0" smtClean="0">
                <a:cs typeface="B Mitra" pitchFamily="2" charset="-78"/>
              </a:rPr>
              <a:t> ارتش</a:t>
            </a:r>
            <a:r>
              <a:rPr lang="ar-SA" dirty="0" smtClean="0">
                <a:cs typeface="Arial" charset="0"/>
              </a:rPr>
              <a:t>‌</a:t>
            </a:r>
            <a:r>
              <a:rPr lang="ar-SA" dirty="0" smtClean="0">
                <a:cs typeface="B Mitra" pitchFamily="2" charset="-78"/>
              </a:rPr>
              <a:t> امريكا" بود.</a:t>
            </a:r>
          </a:p>
          <a:p>
            <a:pPr lvl="1" algn="justLow" rtl="1" eaLnBrk="1" hangingPunct="1">
              <a:lnSpc>
                <a:spcPct val="80000"/>
              </a:lnSpc>
              <a:defRPr/>
            </a:pPr>
            <a:r>
              <a:rPr lang="ar-SA" dirty="0" smtClean="0">
                <a:cs typeface="B Mitra" pitchFamily="2" charset="-78"/>
              </a:rPr>
              <a:t>در طرح</a:t>
            </a:r>
            <a:r>
              <a:rPr lang="ar-SA" dirty="0" smtClean="0">
                <a:cs typeface="Arial" charset="0"/>
              </a:rPr>
              <a:t>‌</a:t>
            </a:r>
            <a:r>
              <a:rPr lang="ar-SA" dirty="0" smtClean="0">
                <a:cs typeface="B Mitra" pitchFamily="2" charset="-78"/>
              </a:rPr>
              <a:t> راجرز موضوع</a:t>
            </a:r>
            <a:r>
              <a:rPr lang="ar-SA" dirty="0" smtClean="0">
                <a:cs typeface="Arial" charset="0"/>
              </a:rPr>
              <a:t>‌</a:t>
            </a:r>
            <a:r>
              <a:rPr lang="ar-SA" dirty="0" smtClean="0">
                <a:cs typeface="B Mitra" pitchFamily="2" charset="-78"/>
              </a:rPr>
              <a:t>ها براساس</a:t>
            </a:r>
            <a:r>
              <a:rPr lang="ar-SA" dirty="0" smtClean="0">
                <a:cs typeface="Arial" charset="0"/>
              </a:rPr>
              <a:t>‌</a:t>
            </a:r>
            <a:r>
              <a:rPr lang="ar-SA" dirty="0" smtClean="0">
                <a:cs typeface="B Mitra" pitchFamily="2" charset="-78"/>
              </a:rPr>
              <a:t> انواع</a:t>
            </a:r>
            <a:r>
              <a:rPr lang="ar-SA" dirty="0" smtClean="0">
                <a:cs typeface="Arial" charset="0"/>
              </a:rPr>
              <a:t>‌</a:t>
            </a:r>
            <a:r>
              <a:rPr lang="ar-SA" dirty="0" smtClean="0">
                <a:cs typeface="B Mitra" pitchFamily="2" charset="-78"/>
              </a:rPr>
              <a:t> دستگاههاي</a:t>
            </a:r>
            <a:r>
              <a:rPr lang="ar-SA" dirty="0" smtClean="0">
                <a:cs typeface="Arial" charset="0"/>
              </a:rPr>
              <a:t>‌</a:t>
            </a:r>
            <a:r>
              <a:rPr lang="ar-SA" dirty="0" smtClean="0">
                <a:cs typeface="B Mitra" pitchFamily="2" charset="-78"/>
              </a:rPr>
              <a:t> بدن</a:t>
            </a:r>
            <a:r>
              <a:rPr lang="ar-SA" dirty="0" smtClean="0">
                <a:cs typeface="Arial" charset="0"/>
              </a:rPr>
              <a:t>‌</a:t>
            </a:r>
            <a:r>
              <a:rPr lang="ar-SA" dirty="0" smtClean="0">
                <a:cs typeface="B Mitra" pitchFamily="2" charset="-78"/>
              </a:rPr>
              <a:t>، انواع</a:t>
            </a:r>
            <a:r>
              <a:rPr lang="ar-SA" dirty="0" smtClean="0">
                <a:cs typeface="Arial" charset="0"/>
              </a:rPr>
              <a:t>‌</a:t>
            </a:r>
            <a:r>
              <a:rPr lang="ar-SA" dirty="0" smtClean="0">
                <a:cs typeface="B Mitra" pitchFamily="2" charset="-78"/>
              </a:rPr>
              <a:t> تخصص</a:t>
            </a:r>
            <a:r>
              <a:rPr lang="ar-SA" dirty="0" smtClean="0">
                <a:cs typeface="Arial" charset="0"/>
              </a:rPr>
              <a:t>‌</a:t>
            </a:r>
            <a:r>
              <a:rPr lang="ar-SA" dirty="0" smtClean="0">
                <a:cs typeface="B Mitra" pitchFamily="2" charset="-78"/>
              </a:rPr>
              <a:t>هاي</a:t>
            </a:r>
            <a:r>
              <a:rPr lang="ar-SA" dirty="0" smtClean="0">
                <a:cs typeface="Arial" charset="0"/>
              </a:rPr>
              <a:t>‌</a:t>
            </a:r>
            <a:r>
              <a:rPr lang="ar-SA" dirty="0" smtClean="0">
                <a:cs typeface="B Mitra" pitchFamily="2" charset="-78"/>
              </a:rPr>
              <a:t> علوم</a:t>
            </a:r>
            <a:r>
              <a:rPr lang="ar-SA" dirty="0" smtClean="0">
                <a:cs typeface="Arial" charset="0"/>
              </a:rPr>
              <a:t>‌</a:t>
            </a:r>
            <a:r>
              <a:rPr lang="ar-SA" dirty="0" smtClean="0">
                <a:cs typeface="B Mitra" pitchFamily="2" charset="-78"/>
              </a:rPr>
              <a:t> پزشكي</a:t>
            </a:r>
            <a:r>
              <a:rPr lang="ar-SA" dirty="0" smtClean="0">
                <a:cs typeface="Arial" charset="0"/>
              </a:rPr>
              <a:t>‌</a:t>
            </a:r>
            <a:r>
              <a:rPr lang="ar-SA" dirty="0" smtClean="0">
                <a:cs typeface="B Mitra" pitchFamily="2" charset="-78"/>
              </a:rPr>
              <a:t> و مقدمه</a:t>
            </a:r>
            <a:r>
              <a:rPr lang="ar-SA" dirty="0" smtClean="0">
                <a:cs typeface="Arial" charset="0"/>
              </a:rPr>
              <a:t>‌</a:t>
            </a:r>
            <a:r>
              <a:rPr lang="ar-SA" dirty="0" smtClean="0">
                <a:cs typeface="B Mitra" pitchFamily="2" charset="-78"/>
              </a:rPr>
              <a:t>هاي</a:t>
            </a:r>
            <a:r>
              <a:rPr lang="ar-SA" dirty="0" smtClean="0">
                <a:cs typeface="Arial" charset="0"/>
              </a:rPr>
              <a:t>‌</a:t>
            </a:r>
            <a:r>
              <a:rPr lang="ar-SA" dirty="0" smtClean="0">
                <a:cs typeface="B Mitra" pitchFamily="2" charset="-78"/>
              </a:rPr>
              <a:t> عام</a:t>
            </a:r>
            <a:r>
              <a:rPr lang="ar-SA" dirty="0" smtClean="0">
                <a:cs typeface="Arial" charset="0"/>
              </a:rPr>
              <a:t>‌</a:t>
            </a:r>
            <a:r>
              <a:rPr lang="ar-SA" dirty="0" smtClean="0">
                <a:cs typeface="B Mitra" pitchFamily="2" charset="-78"/>
              </a:rPr>
              <a:t> و پزشكي</a:t>
            </a:r>
            <a:r>
              <a:rPr lang="ar-SA" dirty="0" smtClean="0">
                <a:cs typeface="Arial" charset="0"/>
              </a:rPr>
              <a:t>‌</a:t>
            </a:r>
            <a:r>
              <a:rPr lang="fa-IR" dirty="0" smtClean="0">
                <a:cs typeface="B Mitra" pitchFamily="2" charset="-78"/>
              </a:rPr>
              <a:t> </a:t>
            </a:r>
            <a:r>
              <a:rPr lang="ar-SA" dirty="0" smtClean="0">
                <a:cs typeface="B Mitra" pitchFamily="2" charset="-78"/>
              </a:rPr>
              <a:t>تنظيم</a:t>
            </a:r>
            <a:r>
              <a:rPr lang="ar-SA" dirty="0" smtClean="0">
                <a:cs typeface="Arial" charset="0"/>
              </a:rPr>
              <a:t>‌</a:t>
            </a:r>
            <a:r>
              <a:rPr lang="ar-SA" dirty="0" smtClean="0">
                <a:cs typeface="B Mitra" pitchFamily="2" charset="-78"/>
              </a:rPr>
              <a:t> شده</a:t>
            </a:r>
            <a:r>
              <a:rPr lang="ar-SA" dirty="0" smtClean="0">
                <a:cs typeface="Arial" charset="0"/>
              </a:rPr>
              <a:t>‌</a:t>
            </a:r>
            <a:r>
              <a:rPr lang="ar-SA" dirty="0" smtClean="0">
                <a:cs typeface="B Mitra" pitchFamily="2" charset="-78"/>
              </a:rPr>
              <a:t>اند.</a:t>
            </a:r>
            <a:endParaRPr lang="fa-IR" dirty="0" smtClean="0">
              <a:cs typeface="B Mitra" pitchFamily="2" charset="-78"/>
            </a:endParaRP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326518"/>
      </p:ext>
    </p:extLst>
  </p:cSld>
  <p:clrMapOvr>
    <a:masterClrMapping/>
  </p:clrMapOvr>
  <p:transition spd="med">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74435">
                                            <p:txEl>
                                              <p:pRg st="0" end="0"/>
                                            </p:txEl>
                                          </p:spTgt>
                                        </p:tgtEl>
                                        <p:attrNameLst>
                                          <p:attrName>style.visibility</p:attrName>
                                        </p:attrNameLst>
                                      </p:cBhvr>
                                      <p:to>
                                        <p:strVal val="visible"/>
                                      </p:to>
                                    </p:set>
                                    <p:anim calcmode="lin" valueType="num">
                                      <p:cBhvr>
                                        <p:cTn id="7" dur="500" fill="hold"/>
                                        <p:tgtEl>
                                          <p:spTgt spid="27443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7443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7443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74435">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274435">
                                            <p:txEl>
                                              <p:pRg st="1" end="1"/>
                                            </p:txEl>
                                          </p:spTgt>
                                        </p:tgtEl>
                                        <p:attrNameLst>
                                          <p:attrName>style.visibility</p:attrName>
                                        </p:attrNameLst>
                                      </p:cBhvr>
                                      <p:to>
                                        <p:strVal val="visible"/>
                                      </p:to>
                                    </p:set>
                                    <p:anim calcmode="lin" valueType="num">
                                      <p:cBhvr>
                                        <p:cTn id="13" dur="500" fill="hold"/>
                                        <p:tgtEl>
                                          <p:spTgt spid="27443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27443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27443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274435">
                                            <p:txEl>
                                              <p:pRg st="1" end="1"/>
                                            </p:txEl>
                                          </p:spTgt>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0"/>
                                  </p:stCondLst>
                                  <p:childTnLst>
                                    <p:set>
                                      <p:cBhvr>
                                        <p:cTn id="18" dur="1" fill="hold">
                                          <p:stCondLst>
                                            <p:cond delay="0"/>
                                          </p:stCondLst>
                                        </p:cTn>
                                        <p:tgtEl>
                                          <p:spTgt spid="274435">
                                            <p:txEl>
                                              <p:pRg st="2" end="2"/>
                                            </p:txEl>
                                          </p:spTgt>
                                        </p:tgtEl>
                                        <p:attrNameLst>
                                          <p:attrName>style.visibility</p:attrName>
                                        </p:attrNameLst>
                                      </p:cBhvr>
                                      <p:to>
                                        <p:strVal val="visible"/>
                                      </p:to>
                                    </p:set>
                                    <p:anim calcmode="lin" valueType="num">
                                      <p:cBhvr>
                                        <p:cTn id="19" dur="500" fill="hold"/>
                                        <p:tgtEl>
                                          <p:spTgt spid="27443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27443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27443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274435">
                                            <p:txEl>
                                              <p:pRg st="2" end="2"/>
                                            </p:txEl>
                                          </p:spTgt>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0"/>
                                  </p:stCondLst>
                                  <p:childTnLst>
                                    <p:set>
                                      <p:cBhvr>
                                        <p:cTn id="24" dur="1" fill="hold">
                                          <p:stCondLst>
                                            <p:cond delay="0"/>
                                          </p:stCondLst>
                                        </p:cTn>
                                        <p:tgtEl>
                                          <p:spTgt spid="274435">
                                            <p:txEl>
                                              <p:pRg st="3" end="3"/>
                                            </p:txEl>
                                          </p:spTgt>
                                        </p:tgtEl>
                                        <p:attrNameLst>
                                          <p:attrName>style.visibility</p:attrName>
                                        </p:attrNameLst>
                                      </p:cBhvr>
                                      <p:to>
                                        <p:strVal val="visible"/>
                                      </p:to>
                                    </p:set>
                                    <p:anim calcmode="lin" valueType="num">
                                      <p:cBhvr>
                                        <p:cTn id="25" dur="500" fill="hold"/>
                                        <p:tgtEl>
                                          <p:spTgt spid="274435">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274435">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274435">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274435">
                                            <p:txEl>
                                              <p:pRg st="3" end="3"/>
                                            </p:txEl>
                                          </p:spTgt>
                                        </p:tgtEl>
                                        <p:attrNameLst>
                                          <p:attrName>ppt_y</p:attrName>
                                        </p:attrNameLst>
                                      </p:cBhvr>
                                      <p:tavLst>
                                        <p:tav tm="0">
                                          <p:val>
                                            <p:strVal val="#ppt_y"/>
                                          </p:val>
                                        </p:tav>
                                        <p:tav tm="100000">
                                          <p:val>
                                            <p:strVal val="#ppt_y"/>
                                          </p:val>
                                        </p:tav>
                                      </p:tavLst>
                                    </p:anim>
                                  </p:childTnLst>
                                </p:cTn>
                              </p:par>
                              <p:par>
                                <p:cTn id="29" presetID="39" presetClass="entr" presetSubtype="0" accel="100000" fill="hold" grpId="0" nodeType="withEffect">
                                  <p:stCondLst>
                                    <p:cond delay="0"/>
                                  </p:stCondLst>
                                  <p:childTnLst>
                                    <p:set>
                                      <p:cBhvr>
                                        <p:cTn id="30" dur="1" fill="hold">
                                          <p:stCondLst>
                                            <p:cond delay="0"/>
                                          </p:stCondLst>
                                        </p:cTn>
                                        <p:tgtEl>
                                          <p:spTgt spid="274435">
                                            <p:txEl>
                                              <p:pRg st="4" end="4"/>
                                            </p:txEl>
                                          </p:spTgt>
                                        </p:tgtEl>
                                        <p:attrNameLst>
                                          <p:attrName>style.visibility</p:attrName>
                                        </p:attrNameLst>
                                      </p:cBhvr>
                                      <p:to>
                                        <p:strVal val="visible"/>
                                      </p:to>
                                    </p:set>
                                    <p:anim calcmode="lin" valueType="num">
                                      <p:cBhvr>
                                        <p:cTn id="31" dur="500" fill="hold"/>
                                        <p:tgtEl>
                                          <p:spTgt spid="274435">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274435">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274435">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274435">
                                            <p:txEl>
                                              <p:pRg st="4" end="4"/>
                                            </p:txEl>
                                          </p:spTgt>
                                        </p:tgtEl>
                                        <p:attrNameLst>
                                          <p:attrName>ppt_y</p:attrName>
                                        </p:attrNameLst>
                                      </p:cBhvr>
                                      <p:tavLst>
                                        <p:tav tm="0">
                                          <p:val>
                                            <p:strVal val="#ppt_y"/>
                                          </p:val>
                                        </p:tav>
                                        <p:tav tm="100000">
                                          <p:val>
                                            <p:strVal val="#ppt_y"/>
                                          </p:val>
                                        </p:tav>
                                      </p:tavLst>
                                    </p:anim>
                                  </p:childTnLst>
                                </p:cTn>
                              </p:par>
                              <p:par>
                                <p:cTn id="35" presetID="39" presetClass="entr" presetSubtype="0" accel="100000" fill="hold" grpId="0" nodeType="withEffect">
                                  <p:stCondLst>
                                    <p:cond delay="0"/>
                                  </p:stCondLst>
                                  <p:childTnLst>
                                    <p:set>
                                      <p:cBhvr>
                                        <p:cTn id="36" dur="1" fill="hold">
                                          <p:stCondLst>
                                            <p:cond delay="0"/>
                                          </p:stCondLst>
                                        </p:cTn>
                                        <p:tgtEl>
                                          <p:spTgt spid="274435">
                                            <p:txEl>
                                              <p:pRg st="5" end="5"/>
                                            </p:txEl>
                                          </p:spTgt>
                                        </p:tgtEl>
                                        <p:attrNameLst>
                                          <p:attrName>style.visibility</p:attrName>
                                        </p:attrNameLst>
                                      </p:cBhvr>
                                      <p:to>
                                        <p:strVal val="visible"/>
                                      </p:to>
                                    </p:set>
                                    <p:anim calcmode="lin" valueType="num">
                                      <p:cBhvr>
                                        <p:cTn id="37" dur="500" fill="hold"/>
                                        <p:tgtEl>
                                          <p:spTgt spid="274435">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274435">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274435">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274435">
                                            <p:txEl>
                                              <p:pRg st="5" end="5"/>
                                            </p:txEl>
                                          </p:spTgt>
                                        </p:tgtEl>
                                        <p:attrNameLst>
                                          <p:attrName>ppt_y</p:attrName>
                                        </p:attrNameLst>
                                      </p:cBhvr>
                                      <p:tavLst>
                                        <p:tav tm="0">
                                          <p:val>
                                            <p:strVal val="#ppt_y"/>
                                          </p:val>
                                        </p:tav>
                                        <p:tav tm="100000">
                                          <p:val>
                                            <p:strVal val="#ppt_y"/>
                                          </p:val>
                                        </p:tav>
                                      </p:tavLst>
                                    </p:anim>
                                  </p:childTnLst>
                                </p:cTn>
                              </p:par>
                              <p:par>
                                <p:cTn id="41" presetID="39" presetClass="entr" presetSubtype="0" accel="100000" fill="hold" grpId="0" nodeType="withEffect">
                                  <p:stCondLst>
                                    <p:cond delay="0"/>
                                  </p:stCondLst>
                                  <p:childTnLst>
                                    <p:set>
                                      <p:cBhvr>
                                        <p:cTn id="42" dur="1" fill="hold">
                                          <p:stCondLst>
                                            <p:cond delay="0"/>
                                          </p:stCondLst>
                                        </p:cTn>
                                        <p:tgtEl>
                                          <p:spTgt spid="274435">
                                            <p:txEl>
                                              <p:pRg st="6" end="6"/>
                                            </p:txEl>
                                          </p:spTgt>
                                        </p:tgtEl>
                                        <p:attrNameLst>
                                          <p:attrName>style.visibility</p:attrName>
                                        </p:attrNameLst>
                                      </p:cBhvr>
                                      <p:to>
                                        <p:strVal val="visible"/>
                                      </p:to>
                                    </p:set>
                                    <p:anim calcmode="lin" valueType="num">
                                      <p:cBhvr>
                                        <p:cTn id="43" dur="500" fill="hold"/>
                                        <p:tgtEl>
                                          <p:spTgt spid="274435">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274435">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274435">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274435">
                                            <p:txEl>
                                              <p:pRg st="6" end="6"/>
                                            </p:txEl>
                                          </p:spTgt>
                                        </p:tgtEl>
                                        <p:attrNameLst>
                                          <p:attrName>ppt_y</p:attrName>
                                        </p:attrNameLst>
                                      </p:cBhvr>
                                      <p:tavLst>
                                        <p:tav tm="0">
                                          <p:val>
                                            <p:strVal val="#ppt_y"/>
                                          </p:val>
                                        </p:tav>
                                        <p:tav tm="100000">
                                          <p:val>
                                            <p:strVal val="#ppt_y"/>
                                          </p:val>
                                        </p:tav>
                                      </p:tavLst>
                                    </p:anim>
                                  </p:childTnLst>
                                </p:cTn>
                              </p:par>
                              <p:par>
                                <p:cTn id="47" presetID="39" presetClass="entr" presetSubtype="0" accel="100000" fill="hold" grpId="0" nodeType="withEffect">
                                  <p:stCondLst>
                                    <p:cond delay="0"/>
                                  </p:stCondLst>
                                  <p:childTnLst>
                                    <p:set>
                                      <p:cBhvr>
                                        <p:cTn id="48" dur="1" fill="hold">
                                          <p:stCondLst>
                                            <p:cond delay="0"/>
                                          </p:stCondLst>
                                        </p:cTn>
                                        <p:tgtEl>
                                          <p:spTgt spid="274435">
                                            <p:txEl>
                                              <p:pRg st="7" end="7"/>
                                            </p:txEl>
                                          </p:spTgt>
                                        </p:tgtEl>
                                        <p:attrNameLst>
                                          <p:attrName>style.visibility</p:attrName>
                                        </p:attrNameLst>
                                      </p:cBhvr>
                                      <p:to>
                                        <p:strVal val="visible"/>
                                      </p:to>
                                    </p:set>
                                    <p:anim calcmode="lin" valueType="num">
                                      <p:cBhvr>
                                        <p:cTn id="49" dur="500" fill="hold"/>
                                        <p:tgtEl>
                                          <p:spTgt spid="274435">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274435">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274435">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274435">
                                            <p:txEl>
                                              <p:pRg st="7" end="7"/>
                                            </p:txEl>
                                          </p:spTgt>
                                        </p:tgtEl>
                                        <p:attrNameLst>
                                          <p:attrName>ppt_y</p:attrName>
                                        </p:attrNameLst>
                                      </p:cBhvr>
                                      <p:tavLst>
                                        <p:tav tm="0">
                                          <p:val>
                                            <p:strVal val="#ppt_y"/>
                                          </p:val>
                                        </p:tav>
                                        <p:tav tm="100000">
                                          <p:val>
                                            <p:strVal val="#ppt_y"/>
                                          </p:val>
                                        </p:tav>
                                      </p:tavLst>
                                    </p:anim>
                                  </p:childTnLst>
                                </p:cTn>
                              </p:par>
                              <p:par>
                                <p:cTn id="53" presetID="39" presetClass="exit" presetSubtype="0" decel="100000" fill="hold" grpId="1" nodeType="withEffect">
                                  <p:stCondLst>
                                    <p:cond delay="0"/>
                                  </p:stCondLst>
                                  <p:childTnLst>
                                    <p:anim calcmode="lin" valueType="num">
                                      <p:cBhvr>
                                        <p:cTn id="54" dur="500" fill="hold"/>
                                        <p:tgtEl>
                                          <p:spTgt spid="274435">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5" dur="500" fill="hold"/>
                                        <p:tgtEl>
                                          <p:spTgt spid="274435">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56" dur="500" fill="hold"/>
                                        <p:tgtEl>
                                          <p:spTgt spid="274435">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57" dur="500" fill="hold"/>
                                        <p:tgtEl>
                                          <p:spTgt spid="274435">
                                            <p:txEl>
                                              <p:pRg st="0" end="0"/>
                                            </p:txEl>
                                          </p:spTgt>
                                        </p:tgtEl>
                                        <p:attrNameLst>
                                          <p:attrName>ppt_y</p:attrName>
                                        </p:attrNameLst>
                                      </p:cBhvr>
                                      <p:tavLst>
                                        <p:tav tm="0">
                                          <p:val>
                                            <p:strVal val="ppt_y"/>
                                          </p:val>
                                        </p:tav>
                                        <p:tav tm="100000">
                                          <p:val>
                                            <p:strVal val="ppt_y"/>
                                          </p:val>
                                        </p:tav>
                                      </p:tavLst>
                                    </p:anim>
                                    <p:set>
                                      <p:cBhvr>
                                        <p:cTn id="58" dur="1" fill="hold">
                                          <p:stCondLst>
                                            <p:cond delay="499"/>
                                          </p:stCondLst>
                                        </p:cTn>
                                        <p:tgtEl>
                                          <p:spTgt spid="274435">
                                            <p:txEl>
                                              <p:pRg st="0" end="0"/>
                                            </p:txEl>
                                          </p:spTgt>
                                        </p:tgtEl>
                                        <p:attrNameLst>
                                          <p:attrName>style.visibility</p:attrName>
                                        </p:attrNameLst>
                                      </p:cBhvr>
                                      <p:to>
                                        <p:strVal val="hidden"/>
                                      </p:to>
                                    </p:set>
                                  </p:childTnLst>
                                </p:cTn>
                              </p:par>
                              <p:par>
                                <p:cTn id="59" presetID="39" presetClass="exit" presetSubtype="0" decel="100000" fill="hold" grpId="1" nodeType="withEffect">
                                  <p:stCondLst>
                                    <p:cond delay="0"/>
                                  </p:stCondLst>
                                  <p:childTnLst>
                                    <p:anim calcmode="lin" valueType="num">
                                      <p:cBhvr>
                                        <p:cTn id="60" dur="500" fill="hold"/>
                                        <p:tgtEl>
                                          <p:spTgt spid="274435">
                                            <p:txEl>
                                              <p:pRg st="1" end="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61" dur="500" fill="hold"/>
                                        <p:tgtEl>
                                          <p:spTgt spid="274435">
                                            <p:txEl>
                                              <p:pRg st="1" end="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2" dur="500" fill="hold"/>
                                        <p:tgtEl>
                                          <p:spTgt spid="274435">
                                            <p:txEl>
                                              <p:pRg st="1" end="1"/>
                                            </p:txEl>
                                          </p:spTgt>
                                        </p:tgtEl>
                                        <p:attrNameLst>
                                          <p:attrName>ppt_x</p:attrName>
                                        </p:attrNameLst>
                                      </p:cBhvr>
                                      <p:tavLst>
                                        <p:tav tm="0">
                                          <p:val>
                                            <p:strVal val="ppt_x"/>
                                          </p:val>
                                        </p:tav>
                                        <p:tav tm="50000">
                                          <p:val>
                                            <p:strVal val="ppt_x"/>
                                          </p:val>
                                        </p:tav>
                                        <p:tav tm="100000">
                                          <p:val>
                                            <p:strVal val="ppt_x-.3"/>
                                          </p:val>
                                        </p:tav>
                                      </p:tavLst>
                                    </p:anim>
                                    <p:anim calcmode="lin" valueType="num">
                                      <p:cBhvr>
                                        <p:cTn id="63" dur="500" fill="hold"/>
                                        <p:tgtEl>
                                          <p:spTgt spid="274435">
                                            <p:txEl>
                                              <p:pRg st="1" end="1"/>
                                            </p:txEl>
                                          </p:spTgt>
                                        </p:tgtEl>
                                        <p:attrNameLst>
                                          <p:attrName>ppt_y</p:attrName>
                                        </p:attrNameLst>
                                      </p:cBhvr>
                                      <p:tavLst>
                                        <p:tav tm="0">
                                          <p:val>
                                            <p:strVal val="ppt_y"/>
                                          </p:val>
                                        </p:tav>
                                        <p:tav tm="100000">
                                          <p:val>
                                            <p:strVal val="ppt_y"/>
                                          </p:val>
                                        </p:tav>
                                      </p:tavLst>
                                    </p:anim>
                                    <p:set>
                                      <p:cBhvr>
                                        <p:cTn id="64" dur="1" fill="hold">
                                          <p:stCondLst>
                                            <p:cond delay="499"/>
                                          </p:stCondLst>
                                        </p:cTn>
                                        <p:tgtEl>
                                          <p:spTgt spid="274435">
                                            <p:txEl>
                                              <p:pRg st="1" end="1"/>
                                            </p:txEl>
                                          </p:spTgt>
                                        </p:tgtEl>
                                        <p:attrNameLst>
                                          <p:attrName>style.visibility</p:attrName>
                                        </p:attrNameLst>
                                      </p:cBhvr>
                                      <p:to>
                                        <p:strVal val="hidden"/>
                                      </p:to>
                                    </p:set>
                                  </p:childTnLst>
                                </p:cTn>
                              </p:par>
                              <p:par>
                                <p:cTn id="65" presetID="39" presetClass="exit" presetSubtype="0" decel="100000" fill="hold" grpId="1" nodeType="withEffect">
                                  <p:stCondLst>
                                    <p:cond delay="0"/>
                                  </p:stCondLst>
                                  <p:childTnLst>
                                    <p:anim calcmode="lin" valueType="num">
                                      <p:cBhvr>
                                        <p:cTn id="66" dur="500" fill="hold"/>
                                        <p:tgtEl>
                                          <p:spTgt spid="274435">
                                            <p:txEl>
                                              <p:pRg st="2" end="2"/>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67" dur="500" fill="hold"/>
                                        <p:tgtEl>
                                          <p:spTgt spid="274435">
                                            <p:txEl>
                                              <p:pRg st="2" end="2"/>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8" dur="500" fill="hold"/>
                                        <p:tgtEl>
                                          <p:spTgt spid="274435">
                                            <p:txEl>
                                              <p:pRg st="2" end="2"/>
                                            </p:txEl>
                                          </p:spTgt>
                                        </p:tgtEl>
                                        <p:attrNameLst>
                                          <p:attrName>ppt_x</p:attrName>
                                        </p:attrNameLst>
                                      </p:cBhvr>
                                      <p:tavLst>
                                        <p:tav tm="0">
                                          <p:val>
                                            <p:strVal val="ppt_x"/>
                                          </p:val>
                                        </p:tav>
                                        <p:tav tm="50000">
                                          <p:val>
                                            <p:strVal val="ppt_x"/>
                                          </p:val>
                                        </p:tav>
                                        <p:tav tm="100000">
                                          <p:val>
                                            <p:strVal val="ppt_x-.3"/>
                                          </p:val>
                                        </p:tav>
                                      </p:tavLst>
                                    </p:anim>
                                    <p:anim calcmode="lin" valueType="num">
                                      <p:cBhvr>
                                        <p:cTn id="69" dur="500" fill="hold"/>
                                        <p:tgtEl>
                                          <p:spTgt spid="274435">
                                            <p:txEl>
                                              <p:pRg st="2" end="2"/>
                                            </p:txEl>
                                          </p:spTgt>
                                        </p:tgtEl>
                                        <p:attrNameLst>
                                          <p:attrName>ppt_y</p:attrName>
                                        </p:attrNameLst>
                                      </p:cBhvr>
                                      <p:tavLst>
                                        <p:tav tm="0">
                                          <p:val>
                                            <p:strVal val="ppt_y"/>
                                          </p:val>
                                        </p:tav>
                                        <p:tav tm="100000">
                                          <p:val>
                                            <p:strVal val="ppt_y"/>
                                          </p:val>
                                        </p:tav>
                                      </p:tavLst>
                                    </p:anim>
                                    <p:set>
                                      <p:cBhvr>
                                        <p:cTn id="70" dur="1" fill="hold">
                                          <p:stCondLst>
                                            <p:cond delay="499"/>
                                          </p:stCondLst>
                                        </p:cTn>
                                        <p:tgtEl>
                                          <p:spTgt spid="274435">
                                            <p:txEl>
                                              <p:pRg st="2" end="2"/>
                                            </p:txEl>
                                          </p:spTgt>
                                        </p:tgtEl>
                                        <p:attrNameLst>
                                          <p:attrName>style.visibility</p:attrName>
                                        </p:attrNameLst>
                                      </p:cBhvr>
                                      <p:to>
                                        <p:strVal val="hidden"/>
                                      </p:to>
                                    </p:set>
                                  </p:childTnLst>
                                </p:cTn>
                              </p:par>
                              <p:par>
                                <p:cTn id="71" presetID="39" presetClass="exit" presetSubtype="0" decel="100000" fill="hold" grpId="1" nodeType="withEffect">
                                  <p:stCondLst>
                                    <p:cond delay="0"/>
                                  </p:stCondLst>
                                  <p:childTnLst>
                                    <p:anim calcmode="lin" valueType="num">
                                      <p:cBhvr>
                                        <p:cTn id="72" dur="500" fill="hold"/>
                                        <p:tgtEl>
                                          <p:spTgt spid="274435">
                                            <p:txEl>
                                              <p:pRg st="3" end="3"/>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3" dur="500" fill="hold"/>
                                        <p:tgtEl>
                                          <p:spTgt spid="274435">
                                            <p:txEl>
                                              <p:pRg st="3" end="3"/>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4" dur="500" fill="hold"/>
                                        <p:tgtEl>
                                          <p:spTgt spid="274435">
                                            <p:txEl>
                                              <p:pRg st="3" end="3"/>
                                            </p:txEl>
                                          </p:spTgt>
                                        </p:tgtEl>
                                        <p:attrNameLst>
                                          <p:attrName>ppt_x</p:attrName>
                                        </p:attrNameLst>
                                      </p:cBhvr>
                                      <p:tavLst>
                                        <p:tav tm="0">
                                          <p:val>
                                            <p:strVal val="ppt_x"/>
                                          </p:val>
                                        </p:tav>
                                        <p:tav tm="50000">
                                          <p:val>
                                            <p:strVal val="ppt_x"/>
                                          </p:val>
                                        </p:tav>
                                        <p:tav tm="100000">
                                          <p:val>
                                            <p:strVal val="ppt_x-.3"/>
                                          </p:val>
                                        </p:tav>
                                      </p:tavLst>
                                    </p:anim>
                                    <p:anim calcmode="lin" valueType="num">
                                      <p:cBhvr>
                                        <p:cTn id="75" dur="500" fill="hold"/>
                                        <p:tgtEl>
                                          <p:spTgt spid="274435">
                                            <p:txEl>
                                              <p:pRg st="3" end="3"/>
                                            </p:txEl>
                                          </p:spTgt>
                                        </p:tgtEl>
                                        <p:attrNameLst>
                                          <p:attrName>ppt_y</p:attrName>
                                        </p:attrNameLst>
                                      </p:cBhvr>
                                      <p:tavLst>
                                        <p:tav tm="0">
                                          <p:val>
                                            <p:strVal val="ppt_y"/>
                                          </p:val>
                                        </p:tav>
                                        <p:tav tm="100000">
                                          <p:val>
                                            <p:strVal val="ppt_y"/>
                                          </p:val>
                                        </p:tav>
                                      </p:tavLst>
                                    </p:anim>
                                    <p:set>
                                      <p:cBhvr>
                                        <p:cTn id="76" dur="1" fill="hold">
                                          <p:stCondLst>
                                            <p:cond delay="499"/>
                                          </p:stCondLst>
                                        </p:cTn>
                                        <p:tgtEl>
                                          <p:spTgt spid="274435">
                                            <p:txEl>
                                              <p:pRg st="3" end="3"/>
                                            </p:txEl>
                                          </p:spTgt>
                                        </p:tgtEl>
                                        <p:attrNameLst>
                                          <p:attrName>style.visibility</p:attrName>
                                        </p:attrNameLst>
                                      </p:cBhvr>
                                      <p:to>
                                        <p:strVal val="hidden"/>
                                      </p:to>
                                    </p:set>
                                  </p:childTnLst>
                                </p:cTn>
                              </p:par>
                              <p:par>
                                <p:cTn id="77" presetID="39" presetClass="exit" presetSubtype="0" decel="100000" fill="hold" grpId="1" nodeType="withEffect">
                                  <p:stCondLst>
                                    <p:cond delay="0"/>
                                  </p:stCondLst>
                                  <p:childTnLst>
                                    <p:anim calcmode="lin" valueType="num">
                                      <p:cBhvr>
                                        <p:cTn id="78" dur="500" fill="hold"/>
                                        <p:tgtEl>
                                          <p:spTgt spid="274435">
                                            <p:txEl>
                                              <p:pRg st="4" end="4"/>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9" dur="500" fill="hold"/>
                                        <p:tgtEl>
                                          <p:spTgt spid="274435">
                                            <p:txEl>
                                              <p:pRg st="4" end="4"/>
                                            </p:txEl>
                                          </p:spTgt>
                                        </p:tgtEl>
                                        <p:attrNameLst>
                                          <p:attrName>ppt_w</p:attrName>
                                        </p:attrNameLst>
                                      </p:cBhvr>
                                      <p:tavLst>
                                        <p:tav tm="0">
                                          <p:val>
                                            <p:strVal val="ppt_w"/>
                                          </p:val>
                                        </p:tav>
                                        <p:tav tm="50000">
                                          <p:val>
                                            <p:strVal val="ppt_w+.3"/>
                                          </p:val>
                                        </p:tav>
                                        <p:tav tm="100000">
                                          <p:val>
                                            <p:strVal val="ppt_w+.3"/>
                                          </p:val>
                                        </p:tav>
                                      </p:tavLst>
                                    </p:anim>
                                    <p:anim calcmode="lin" valueType="num">
                                      <p:cBhvr>
                                        <p:cTn id="80" dur="500" fill="hold"/>
                                        <p:tgtEl>
                                          <p:spTgt spid="274435">
                                            <p:txEl>
                                              <p:pRg st="4" end="4"/>
                                            </p:txEl>
                                          </p:spTgt>
                                        </p:tgtEl>
                                        <p:attrNameLst>
                                          <p:attrName>ppt_x</p:attrName>
                                        </p:attrNameLst>
                                      </p:cBhvr>
                                      <p:tavLst>
                                        <p:tav tm="0">
                                          <p:val>
                                            <p:strVal val="ppt_x"/>
                                          </p:val>
                                        </p:tav>
                                        <p:tav tm="50000">
                                          <p:val>
                                            <p:strVal val="ppt_x"/>
                                          </p:val>
                                        </p:tav>
                                        <p:tav tm="100000">
                                          <p:val>
                                            <p:strVal val="ppt_x-.3"/>
                                          </p:val>
                                        </p:tav>
                                      </p:tavLst>
                                    </p:anim>
                                    <p:anim calcmode="lin" valueType="num">
                                      <p:cBhvr>
                                        <p:cTn id="81" dur="500" fill="hold"/>
                                        <p:tgtEl>
                                          <p:spTgt spid="274435">
                                            <p:txEl>
                                              <p:pRg st="4" end="4"/>
                                            </p:txEl>
                                          </p:spTgt>
                                        </p:tgtEl>
                                        <p:attrNameLst>
                                          <p:attrName>ppt_y</p:attrName>
                                        </p:attrNameLst>
                                      </p:cBhvr>
                                      <p:tavLst>
                                        <p:tav tm="0">
                                          <p:val>
                                            <p:strVal val="ppt_y"/>
                                          </p:val>
                                        </p:tav>
                                        <p:tav tm="100000">
                                          <p:val>
                                            <p:strVal val="ppt_y"/>
                                          </p:val>
                                        </p:tav>
                                      </p:tavLst>
                                    </p:anim>
                                    <p:set>
                                      <p:cBhvr>
                                        <p:cTn id="82" dur="1" fill="hold">
                                          <p:stCondLst>
                                            <p:cond delay="499"/>
                                          </p:stCondLst>
                                        </p:cTn>
                                        <p:tgtEl>
                                          <p:spTgt spid="274435">
                                            <p:txEl>
                                              <p:pRg st="4" end="4"/>
                                            </p:txEl>
                                          </p:spTgt>
                                        </p:tgtEl>
                                        <p:attrNameLst>
                                          <p:attrName>style.visibility</p:attrName>
                                        </p:attrNameLst>
                                      </p:cBhvr>
                                      <p:to>
                                        <p:strVal val="hidden"/>
                                      </p:to>
                                    </p:set>
                                  </p:childTnLst>
                                </p:cTn>
                              </p:par>
                              <p:par>
                                <p:cTn id="83" presetID="39" presetClass="exit" presetSubtype="0" decel="100000" fill="hold" grpId="1" nodeType="withEffect">
                                  <p:stCondLst>
                                    <p:cond delay="0"/>
                                  </p:stCondLst>
                                  <p:childTnLst>
                                    <p:anim calcmode="lin" valueType="num">
                                      <p:cBhvr>
                                        <p:cTn id="84" dur="500" fill="hold"/>
                                        <p:tgtEl>
                                          <p:spTgt spid="274435">
                                            <p:txEl>
                                              <p:pRg st="5" end="5"/>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85" dur="500" fill="hold"/>
                                        <p:tgtEl>
                                          <p:spTgt spid="274435">
                                            <p:txEl>
                                              <p:pRg st="5" end="5"/>
                                            </p:txEl>
                                          </p:spTgt>
                                        </p:tgtEl>
                                        <p:attrNameLst>
                                          <p:attrName>ppt_w</p:attrName>
                                        </p:attrNameLst>
                                      </p:cBhvr>
                                      <p:tavLst>
                                        <p:tav tm="0">
                                          <p:val>
                                            <p:strVal val="ppt_w"/>
                                          </p:val>
                                        </p:tav>
                                        <p:tav tm="50000">
                                          <p:val>
                                            <p:strVal val="ppt_w+.3"/>
                                          </p:val>
                                        </p:tav>
                                        <p:tav tm="100000">
                                          <p:val>
                                            <p:strVal val="ppt_w+.3"/>
                                          </p:val>
                                        </p:tav>
                                      </p:tavLst>
                                    </p:anim>
                                    <p:anim calcmode="lin" valueType="num">
                                      <p:cBhvr>
                                        <p:cTn id="86" dur="500" fill="hold"/>
                                        <p:tgtEl>
                                          <p:spTgt spid="274435">
                                            <p:txEl>
                                              <p:pRg st="5" end="5"/>
                                            </p:txEl>
                                          </p:spTgt>
                                        </p:tgtEl>
                                        <p:attrNameLst>
                                          <p:attrName>ppt_x</p:attrName>
                                        </p:attrNameLst>
                                      </p:cBhvr>
                                      <p:tavLst>
                                        <p:tav tm="0">
                                          <p:val>
                                            <p:strVal val="ppt_x"/>
                                          </p:val>
                                        </p:tav>
                                        <p:tav tm="50000">
                                          <p:val>
                                            <p:strVal val="ppt_x"/>
                                          </p:val>
                                        </p:tav>
                                        <p:tav tm="100000">
                                          <p:val>
                                            <p:strVal val="ppt_x-.3"/>
                                          </p:val>
                                        </p:tav>
                                      </p:tavLst>
                                    </p:anim>
                                    <p:anim calcmode="lin" valueType="num">
                                      <p:cBhvr>
                                        <p:cTn id="87" dur="500" fill="hold"/>
                                        <p:tgtEl>
                                          <p:spTgt spid="274435">
                                            <p:txEl>
                                              <p:pRg st="5" end="5"/>
                                            </p:txEl>
                                          </p:spTgt>
                                        </p:tgtEl>
                                        <p:attrNameLst>
                                          <p:attrName>ppt_y</p:attrName>
                                        </p:attrNameLst>
                                      </p:cBhvr>
                                      <p:tavLst>
                                        <p:tav tm="0">
                                          <p:val>
                                            <p:strVal val="ppt_y"/>
                                          </p:val>
                                        </p:tav>
                                        <p:tav tm="100000">
                                          <p:val>
                                            <p:strVal val="ppt_y"/>
                                          </p:val>
                                        </p:tav>
                                      </p:tavLst>
                                    </p:anim>
                                    <p:set>
                                      <p:cBhvr>
                                        <p:cTn id="88" dur="1" fill="hold">
                                          <p:stCondLst>
                                            <p:cond delay="499"/>
                                          </p:stCondLst>
                                        </p:cTn>
                                        <p:tgtEl>
                                          <p:spTgt spid="274435">
                                            <p:txEl>
                                              <p:pRg st="5" end="5"/>
                                            </p:txEl>
                                          </p:spTgt>
                                        </p:tgtEl>
                                        <p:attrNameLst>
                                          <p:attrName>style.visibility</p:attrName>
                                        </p:attrNameLst>
                                      </p:cBhvr>
                                      <p:to>
                                        <p:strVal val="hidden"/>
                                      </p:to>
                                    </p:set>
                                  </p:childTnLst>
                                </p:cTn>
                              </p:par>
                              <p:par>
                                <p:cTn id="89" presetID="39" presetClass="exit" presetSubtype="0" decel="100000" fill="hold" grpId="1" nodeType="withEffect">
                                  <p:stCondLst>
                                    <p:cond delay="0"/>
                                  </p:stCondLst>
                                  <p:childTnLst>
                                    <p:anim calcmode="lin" valueType="num">
                                      <p:cBhvr>
                                        <p:cTn id="90" dur="500" fill="hold"/>
                                        <p:tgtEl>
                                          <p:spTgt spid="274435">
                                            <p:txEl>
                                              <p:pRg st="6" end="6"/>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91" dur="500" fill="hold"/>
                                        <p:tgtEl>
                                          <p:spTgt spid="274435">
                                            <p:txEl>
                                              <p:pRg st="6" end="6"/>
                                            </p:txEl>
                                          </p:spTgt>
                                        </p:tgtEl>
                                        <p:attrNameLst>
                                          <p:attrName>ppt_w</p:attrName>
                                        </p:attrNameLst>
                                      </p:cBhvr>
                                      <p:tavLst>
                                        <p:tav tm="0">
                                          <p:val>
                                            <p:strVal val="ppt_w"/>
                                          </p:val>
                                        </p:tav>
                                        <p:tav tm="50000">
                                          <p:val>
                                            <p:strVal val="ppt_w+.3"/>
                                          </p:val>
                                        </p:tav>
                                        <p:tav tm="100000">
                                          <p:val>
                                            <p:strVal val="ppt_w+.3"/>
                                          </p:val>
                                        </p:tav>
                                      </p:tavLst>
                                    </p:anim>
                                    <p:anim calcmode="lin" valueType="num">
                                      <p:cBhvr>
                                        <p:cTn id="92" dur="500" fill="hold"/>
                                        <p:tgtEl>
                                          <p:spTgt spid="274435">
                                            <p:txEl>
                                              <p:pRg st="6" end="6"/>
                                            </p:txEl>
                                          </p:spTgt>
                                        </p:tgtEl>
                                        <p:attrNameLst>
                                          <p:attrName>ppt_x</p:attrName>
                                        </p:attrNameLst>
                                      </p:cBhvr>
                                      <p:tavLst>
                                        <p:tav tm="0">
                                          <p:val>
                                            <p:strVal val="ppt_x"/>
                                          </p:val>
                                        </p:tav>
                                        <p:tav tm="50000">
                                          <p:val>
                                            <p:strVal val="ppt_x"/>
                                          </p:val>
                                        </p:tav>
                                        <p:tav tm="100000">
                                          <p:val>
                                            <p:strVal val="ppt_x-.3"/>
                                          </p:val>
                                        </p:tav>
                                      </p:tavLst>
                                    </p:anim>
                                    <p:anim calcmode="lin" valueType="num">
                                      <p:cBhvr>
                                        <p:cTn id="93" dur="500" fill="hold"/>
                                        <p:tgtEl>
                                          <p:spTgt spid="274435">
                                            <p:txEl>
                                              <p:pRg st="6" end="6"/>
                                            </p:txEl>
                                          </p:spTgt>
                                        </p:tgtEl>
                                        <p:attrNameLst>
                                          <p:attrName>ppt_y</p:attrName>
                                        </p:attrNameLst>
                                      </p:cBhvr>
                                      <p:tavLst>
                                        <p:tav tm="0">
                                          <p:val>
                                            <p:strVal val="ppt_y"/>
                                          </p:val>
                                        </p:tav>
                                        <p:tav tm="100000">
                                          <p:val>
                                            <p:strVal val="ppt_y"/>
                                          </p:val>
                                        </p:tav>
                                      </p:tavLst>
                                    </p:anim>
                                    <p:set>
                                      <p:cBhvr>
                                        <p:cTn id="94" dur="1" fill="hold">
                                          <p:stCondLst>
                                            <p:cond delay="499"/>
                                          </p:stCondLst>
                                        </p:cTn>
                                        <p:tgtEl>
                                          <p:spTgt spid="274435">
                                            <p:txEl>
                                              <p:pRg st="6" end="6"/>
                                            </p:txEl>
                                          </p:spTgt>
                                        </p:tgtEl>
                                        <p:attrNameLst>
                                          <p:attrName>style.visibility</p:attrName>
                                        </p:attrNameLst>
                                      </p:cBhvr>
                                      <p:to>
                                        <p:strVal val="hidden"/>
                                      </p:to>
                                    </p:set>
                                  </p:childTnLst>
                                </p:cTn>
                              </p:par>
                              <p:par>
                                <p:cTn id="95" presetID="39" presetClass="exit" presetSubtype="0" decel="100000" fill="hold" grpId="1" nodeType="withEffect">
                                  <p:stCondLst>
                                    <p:cond delay="0"/>
                                  </p:stCondLst>
                                  <p:childTnLst>
                                    <p:anim calcmode="lin" valueType="num">
                                      <p:cBhvr>
                                        <p:cTn id="96" dur="500" fill="hold"/>
                                        <p:tgtEl>
                                          <p:spTgt spid="274435">
                                            <p:txEl>
                                              <p:pRg st="7" end="7"/>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97" dur="500" fill="hold"/>
                                        <p:tgtEl>
                                          <p:spTgt spid="274435">
                                            <p:txEl>
                                              <p:pRg st="7" end="7"/>
                                            </p:txEl>
                                          </p:spTgt>
                                        </p:tgtEl>
                                        <p:attrNameLst>
                                          <p:attrName>ppt_w</p:attrName>
                                        </p:attrNameLst>
                                      </p:cBhvr>
                                      <p:tavLst>
                                        <p:tav tm="0">
                                          <p:val>
                                            <p:strVal val="ppt_w"/>
                                          </p:val>
                                        </p:tav>
                                        <p:tav tm="50000">
                                          <p:val>
                                            <p:strVal val="ppt_w+.3"/>
                                          </p:val>
                                        </p:tav>
                                        <p:tav tm="100000">
                                          <p:val>
                                            <p:strVal val="ppt_w+.3"/>
                                          </p:val>
                                        </p:tav>
                                      </p:tavLst>
                                    </p:anim>
                                    <p:anim calcmode="lin" valueType="num">
                                      <p:cBhvr>
                                        <p:cTn id="98" dur="500" fill="hold"/>
                                        <p:tgtEl>
                                          <p:spTgt spid="274435">
                                            <p:txEl>
                                              <p:pRg st="7" end="7"/>
                                            </p:txEl>
                                          </p:spTgt>
                                        </p:tgtEl>
                                        <p:attrNameLst>
                                          <p:attrName>ppt_x</p:attrName>
                                        </p:attrNameLst>
                                      </p:cBhvr>
                                      <p:tavLst>
                                        <p:tav tm="0">
                                          <p:val>
                                            <p:strVal val="ppt_x"/>
                                          </p:val>
                                        </p:tav>
                                        <p:tav tm="50000">
                                          <p:val>
                                            <p:strVal val="ppt_x"/>
                                          </p:val>
                                        </p:tav>
                                        <p:tav tm="100000">
                                          <p:val>
                                            <p:strVal val="ppt_x-.3"/>
                                          </p:val>
                                        </p:tav>
                                      </p:tavLst>
                                    </p:anim>
                                    <p:anim calcmode="lin" valueType="num">
                                      <p:cBhvr>
                                        <p:cTn id="99" dur="500" fill="hold"/>
                                        <p:tgtEl>
                                          <p:spTgt spid="274435">
                                            <p:txEl>
                                              <p:pRg st="7" end="7"/>
                                            </p:txEl>
                                          </p:spTgt>
                                        </p:tgtEl>
                                        <p:attrNameLst>
                                          <p:attrName>ppt_y</p:attrName>
                                        </p:attrNameLst>
                                      </p:cBhvr>
                                      <p:tavLst>
                                        <p:tav tm="0">
                                          <p:val>
                                            <p:strVal val="ppt_y"/>
                                          </p:val>
                                        </p:tav>
                                        <p:tav tm="100000">
                                          <p:val>
                                            <p:strVal val="ppt_y"/>
                                          </p:val>
                                        </p:tav>
                                      </p:tavLst>
                                    </p:anim>
                                    <p:set>
                                      <p:cBhvr>
                                        <p:cTn id="100" dur="1" fill="hold">
                                          <p:stCondLst>
                                            <p:cond delay="499"/>
                                          </p:stCondLst>
                                        </p:cTn>
                                        <p:tgtEl>
                                          <p:spTgt spid="274435">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5" grpId="0" build="p"/>
      <p:bldP spid="274435" grpId="1" build="allAtOnce"/>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5459" name="Rectangle 3"/>
          <p:cNvSpPr>
            <a:spLocks noGrp="1" noChangeArrowheads="1"/>
          </p:cNvSpPr>
          <p:nvPr>
            <p:ph type="body" idx="1"/>
          </p:nvPr>
        </p:nvSpPr>
        <p:spPr>
          <a:xfrm>
            <a:off x="457200" y="1556792"/>
            <a:ext cx="8229600" cy="4767808"/>
          </a:xfrm>
        </p:spPr>
        <p:txBody>
          <a:bodyPr>
            <a:normAutofit lnSpcReduction="10000"/>
          </a:bodyPr>
          <a:lstStyle/>
          <a:p>
            <a:pPr marL="0" indent="0" algn="justLow" rtl="1" eaLnBrk="1" hangingPunct="1">
              <a:lnSpc>
                <a:spcPct val="90000"/>
              </a:lnSpc>
              <a:buNone/>
              <a:defRPr/>
            </a:pPr>
            <a:r>
              <a:rPr lang="fa-IR" sz="2400" b="1" dirty="0" smtClean="0">
                <a:cs typeface="B Titr" pitchFamily="2" charset="-78"/>
              </a:rPr>
              <a:t>قوانین پایه در رده بندی</a:t>
            </a:r>
            <a:r>
              <a:rPr lang="fa-IR" sz="2400" dirty="0" smtClean="0">
                <a:cs typeface="B Titr" pitchFamily="2" charset="-78"/>
              </a:rPr>
              <a:t> </a:t>
            </a:r>
          </a:p>
          <a:p>
            <a:pPr lvl="1" algn="justLow" rtl="1" eaLnBrk="1" hangingPunct="1">
              <a:lnSpc>
                <a:spcPct val="90000"/>
              </a:lnSpc>
              <a:defRPr/>
            </a:pPr>
            <a:r>
              <a:rPr lang="ar-SA" sz="2400" dirty="0" smtClean="0">
                <a:cs typeface="B Nazanin" pitchFamily="2" charset="-78"/>
              </a:rPr>
              <a:t>شماره‌ يك‌ اثر براساس‌ موضوع‌ اصلي‌ اثر تعيين‌ مي‌شود.</a:t>
            </a:r>
          </a:p>
          <a:p>
            <a:pPr lvl="1" algn="justLow" rtl="1" eaLnBrk="1" hangingPunct="1">
              <a:lnSpc>
                <a:spcPct val="90000"/>
              </a:lnSpc>
              <a:defRPr/>
            </a:pPr>
            <a:r>
              <a:rPr lang="ar-SA" sz="2400" dirty="0" smtClean="0">
                <a:cs typeface="B Nazanin" pitchFamily="2" charset="-78"/>
              </a:rPr>
              <a:t>اثري‌ كه‌ به‌ چند موضوع‌ مختلف‌ پرداخته‌ و ممكن‌ است‌ در چند جاي‌ رده‌بندي‌ جاي‌ گيرد، براساس‌ موضوعي‌ كه‌ بيشتر مورد</a:t>
            </a:r>
            <a:r>
              <a:rPr lang="fa-IR" sz="2400" dirty="0" smtClean="0">
                <a:cs typeface="B Nazanin" pitchFamily="2" charset="-78"/>
              </a:rPr>
              <a:t> </a:t>
            </a:r>
            <a:r>
              <a:rPr lang="ar-SA" sz="2400" dirty="0" smtClean="0">
                <a:cs typeface="B Nazanin" pitchFamily="2" charset="-78"/>
              </a:rPr>
              <a:t>توجه‌ بوده‌ و تم‌ اصلي‌ اثر است‌ رده‌بندي‌ شود.</a:t>
            </a:r>
          </a:p>
          <a:p>
            <a:pPr lvl="1" algn="justLow" rtl="1" eaLnBrk="1" hangingPunct="1">
              <a:lnSpc>
                <a:spcPct val="90000"/>
              </a:lnSpc>
              <a:defRPr/>
            </a:pPr>
            <a:r>
              <a:rPr lang="ar-SA" sz="2400" dirty="0" smtClean="0">
                <a:cs typeface="B Nazanin" pitchFamily="2" charset="-78"/>
              </a:rPr>
              <a:t>اگر توجه‌ خاص‌ يا يك‌ تم‌ اصلي‌ وجود نداشته‌ باشد، شماره‌ به‌ اولين‌ موضوع‌ ارائه‌شده‌ در اثر تعلق‌ مي‌گيرد.</a:t>
            </a:r>
          </a:p>
          <a:p>
            <a:pPr lvl="1" algn="justLow" rtl="1" eaLnBrk="1" hangingPunct="1">
              <a:lnSpc>
                <a:spcPct val="90000"/>
              </a:lnSpc>
              <a:defRPr/>
            </a:pPr>
            <a:r>
              <a:rPr lang="ar-SA" sz="2400" dirty="0" smtClean="0">
                <a:cs typeface="B Nazanin" pitchFamily="2" charset="-78"/>
              </a:rPr>
              <a:t>در </a:t>
            </a:r>
            <a:r>
              <a:rPr lang="en-US" sz="1800" dirty="0" smtClean="0">
                <a:cs typeface="B Nazanin" pitchFamily="2" charset="-78"/>
              </a:rPr>
              <a:t>NLM</a:t>
            </a:r>
            <a:r>
              <a:rPr lang="ar-SA" sz="2400" dirty="0" smtClean="0">
                <a:cs typeface="B Nazanin" pitchFamily="2" charset="-78"/>
              </a:rPr>
              <a:t> جنبه‌هاي‌ مختلف‌ مربوط‌ به‌ يك‌ عضو در زير عضو آورده‌ مي‌شوند نه‌ اينكه‌ با توجه‌ به‌ موضوع‌ خود تقسيم‌بندي‌</a:t>
            </a:r>
            <a:r>
              <a:rPr lang="fa-IR" sz="2400" dirty="0" smtClean="0">
                <a:cs typeface="B Nazanin" pitchFamily="2" charset="-78"/>
              </a:rPr>
              <a:t> </a:t>
            </a:r>
            <a:r>
              <a:rPr lang="ar-SA" sz="2400" dirty="0" smtClean="0">
                <a:cs typeface="B Nazanin" pitchFamily="2" charset="-78"/>
              </a:rPr>
              <a:t>شوند. مثلاً همه‌ جنبه‌هاي‌ مربوط‌ به‌ دستگاه‌ تنفس‌ شامل‌: كالبدشناسي‌، فيزيولوژي‌، آسيب‌شناسي‌، تشخيص‌، درمان‌ و غيره‌</a:t>
            </a:r>
            <a:r>
              <a:rPr lang="fa-IR" sz="2400" dirty="0" smtClean="0">
                <a:cs typeface="B Nazanin" pitchFamily="2" charset="-78"/>
              </a:rPr>
              <a:t> </a:t>
            </a:r>
            <a:r>
              <a:rPr lang="ar-SA" sz="2400" dirty="0" smtClean="0">
                <a:cs typeface="B Nazanin" pitchFamily="2" charset="-78"/>
              </a:rPr>
              <a:t>در ردة‌ </a:t>
            </a:r>
            <a:r>
              <a:rPr lang="en-US" sz="2000" dirty="0" smtClean="0">
                <a:cs typeface="B Nazanin" pitchFamily="2" charset="-78"/>
              </a:rPr>
              <a:t>WF</a:t>
            </a:r>
            <a:r>
              <a:rPr lang="ar-SA" sz="2400" dirty="0" smtClean="0">
                <a:cs typeface="B Nazanin" pitchFamily="2" charset="-78"/>
              </a:rPr>
              <a:t> رده‌بندي‌ مي‌شوند.</a:t>
            </a:r>
          </a:p>
          <a:p>
            <a:pPr lvl="1" algn="justLow" rtl="1" eaLnBrk="1" hangingPunct="1">
              <a:lnSpc>
                <a:spcPct val="90000"/>
              </a:lnSpc>
              <a:defRPr/>
            </a:pPr>
            <a:r>
              <a:rPr lang="ar-SA" sz="2400" dirty="0" smtClean="0">
                <a:cs typeface="B Nazanin" pitchFamily="2" charset="-78"/>
              </a:rPr>
              <a:t>اما در رده‌بندي‌ كنگره‌ هريك‌ از اينها در موضوع‌ خاص‌ خود خودش‌ قرار مي‌گرفت‌: مثلاً كالبدشناسي‌ دستگاه‌ تنفس‌ در رده‌ </a:t>
            </a:r>
            <a:r>
              <a:rPr lang="en-US" sz="2000" dirty="0" smtClean="0">
                <a:cs typeface="B Nazanin" pitchFamily="2" charset="-78"/>
              </a:rPr>
              <a:t>QM</a:t>
            </a:r>
            <a:r>
              <a:rPr lang="fa-IR" sz="2400" dirty="0" smtClean="0">
                <a:cs typeface="B Nazanin" pitchFamily="2" charset="-78"/>
              </a:rPr>
              <a:t> </a:t>
            </a:r>
            <a:r>
              <a:rPr lang="ar-SA" sz="2400" dirty="0" smtClean="0">
                <a:cs typeface="B Nazanin" pitchFamily="2" charset="-78"/>
              </a:rPr>
              <a:t>و فيزيولوژي‌ آن‌ در رده‌ </a:t>
            </a:r>
            <a:r>
              <a:rPr lang="en-US" sz="2000" dirty="0" smtClean="0">
                <a:cs typeface="B Nazanin" pitchFamily="2" charset="-78"/>
              </a:rPr>
              <a:t>QP</a:t>
            </a:r>
            <a:endParaRPr lang="fa-IR" sz="2000" dirty="0" smtClean="0">
              <a:cs typeface="B Nazanin" pitchFamily="2" charset="-78"/>
            </a:endParaRP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0661040"/>
      </p:ext>
    </p:extLst>
  </p:cSld>
  <p:clrMapOvr>
    <a:masterClrMapping/>
  </p:clrMapOvr>
  <p:transition spd="med">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75459">
                                            <p:txEl>
                                              <p:pRg st="0" end="0"/>
                                            </p:txEl>
                                          </p:spTgt>
                                        </p:tgtEl>
                                        <p:attrNameLst>
                                          <p:attrName>style.visibility</p:attrName>
                                        </p:attrNameLst>
                                      </p:cBhvr>
                                      <p:to>
                                        <p:strVal val="visible"/>
                                      </p:to>
                                    </p:set>
                                    <p:anim calcmode="lin" valueType="num">
                                      <p:cBhvr>
                                        <p:cTn id="7" dur="500" fill="hold"/>
                                        <p:tgtEl>
                                          <p:spTgt spid="27545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7545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7545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75459">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275459">
                                            <p:txEl>
                                              <p:pRg st="1" end="1"/>
                                            </p:txEl>
                                          </p:spTgt>
                                        </p:tgtEl>
                                        <p:attrNameLst>
                                          <p:attrName>style.visibility</p:attrName>
                                        </p:attrNameLst>
                                      </p:cBhvr>
                                      <p:to>
                                        <p:strVal val="visible"/>
                                      </p:to>
                                    </p:set>
                                    <p:anim calcmode="lin" valueType="num">
                                      <p:cBhvr>
                                        <p:cTn id="13" dur="500" fill="hold"/>
                                        <p:tgtEl>
                                          <p:spTgt spid="27545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27545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27545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275459">
                                            <p:txEl>
                                              <p:pRg st="1" end="1"/>
                                            </p:txEl>
                                          </p:spTgt>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0"/>
                                  </p:stCondLst>
                                  <p:childTnLst>
                                    <p:set>
                                      <p:cBhvr>
                                        <p:cTn id="18" dur="1" fill="hold">
                                          <p:stCondLst>
                                            <p:cond delay="0"/>
                                          </p:stCondLst>
                                        </p:cTn>
                                        <p:tgtEl>
                                          <p:spTgt spid="275459">
                                            <p:txEl>
                                              <p:pRg st="2" end="2"/>
                                            </p:txEl>
                                          </p:spTgt>
                                        </p:tgtEl>
                                        <p:attrNameLst>
                                          <p:attrName>style.visibility</p:attrName>
                                        </p:attrNameLst>
                                      </p:cBhvr>
                                      <p:to>
                                        <p:strVal val="visible"/>
                                      </p:to>
                                    </p:set>
                                    <p:anim calcmode="lin" valueType="num">
                                      <p:cBhvr>
                                        <p:cTn id="19" dur="500" fill="hold"/>
                                        <p:tgtEl>
                                          <p:spTgt spid="27545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27545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27545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275459">
                                            <p:txEl>
                                              <p:pRg st="2" end="2"/>
                                            </p:txEl>
                                          </p:spTgt>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0"/>
                                  </p:stCondLst>
                                  <p:childTnLst>
                                    <p:set>
                                      <p:cBhvr>
                                        <p:cTn id="24" dur="1" fill="hold">
                                          <p:stCondLst>
                                            <p:cond delay="0"/>
                                          </p:stCondLst>
                                        </p:cTn>
                                        <p:tgtEl>
                                          <p:spTgt spid="275459">
                                            <p:txEl>
                                              <p:pRg st="3" end="3"/>
                                            </p:txEl>
                                          </p:spTgt>
                                        </p:tgtEl>
                                        <p:attrNameLst>
                                          <p:attrName>style.visibility</p:attrName>
                                        </p:attrNameLst>
                                      </p:cBhvr>
                                      <p:to>
                                        <p:strVal val="visible"/>
                                      </p:to>
                                    </p:set>
                                    <p:anim calcmode="lin" valueType="num">
                                      <p:cBhvr>
                                        <p:cTn id="25" dur="500" fill="hold"/>
                                        <p:tgtEl>
                                          <p:spTgt spid="275459">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275459">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275459">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275459">
                                            <p:txEl>
                                              <p:pRg st="3" end="3"/>
                                            </p:txEl>
                                          </p:spTgt>
                                        </p:tgtEl>
                                        <p:attrNameLst>
                                          <p:attrName>ppt_y</p:attrName>
                                        </p:attrNameLst>
                                      </p:cBhvr>
                                      <p:tavLst>
                                        <p:tav tm="0">
                                          <p:val>
                                            <p:strVal val="#ppt_y"/>
                                          </p:val>
                                        </p:tav>
                                        <p:tav tm="100000">
                                          <p:val>
                                            <p:strVal val="#ppt_y"/>
                                          </p:val>
                                        </p:tav>
                                      </p:tavLst>
                                    </p:anim>
                                  </p:childTnLst>
                                </p:cTn>
                              </p:par>
                              <p:par>
                                <p:cTn id="29" presetID="39" presetClass="entr" presetSubtype="0" accel="100000" fill="hold" grpId="0" nodeType="withEffect">
                                  <p:stCondLst>
                                    <p:cond delay="0"/>
                                  </p:stCondLst>
                                  <p:childTnLst>
                                    <p:set>
                                      <p:cBhvr>
                                        <p:cTn id="30" dur="1" fill="hold">
                                          <p:stCondLst>
                                            <p:cond delay="0"/>
                                          </p:stCondLst>
                                        </p:cTn>
                                        <p:tgtEl>
                                          <p:spTgt spid="275459">
                                            <p:txEl>
                                              <p:pRg st="4" end="4"/>
                                            </p:txEl>
                                          </p:spTgt>
                                        </p:tgtEl>
                                        <p:attrNameLst>
                                          <p:attrName>style.visibility</p:attrName>
                                        </p:attrNameLst>
                                      </p:cBhvr>
                                      <p:to>
                                        <p:strVal val="visible"/>
                                      </p:to>
                                    </p:set>
                                    <p:anim calcmode="lin" valueType="num">
                                      <p:cBhvr>
                                        <p:cTn id="31" dur="500" fill="hold"/>
                                        <p:tgtEl>
                                          <p:spTgt spid="275459">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275459">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275459">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275459">
                                            <p:txEl>
                                              <p:pRg st="4" end="4"/>
                                            </p:txEl>
                                          </p:spTgt>
                                        </p:tgtEl>
                                        <p:attrNameLst>
                                          <p:attrName>ppt_y</p:attrName>
                                        </p:attrNameLst>
                                      </p:cBhvr>
                                      <p:tavLst>
                                        <p:tav tm="0">
                                          <p:val>
                                            <p:strVal val="#ppt_y"/>
                                          </p:val>
                                        </p:tav>
                                        <p:tav tm="100000">
                                          <p:val>
                                            <p:strVal val="#ppt_y"/>
                                          </p:val>
                                        </p:tav>
                                      </p:tavLst>
                                    </p:anim>
                                  </p:childTnLst>
                                </p:cTn>
                              </p:par>
                              <p:par>
                                <p:cTn id="35" presetID="39" presetClass="entr" presetSubtype="0" accel="100000" fill="hold" grpId="0" nodeType="withEffect">
                                  <p:stCondLst>
                                    <p:cond delay="0"/>
                                  </p:stCondLst>
                                  <p:childTnLst>
                                    <p:set>
                                      <p:cBhvr>
                                        <p:cTn id="36" dur="1" fill="hold">
                                          <p:stCondLst>
                                            <p:cond delay="0"/>
                                          </p:stCondLst>
                                        </p:cTn>
                                        <p:tgtEl>
                                          <p:spTgt spid="275459">
                                            <p:txEl>
                                              <p:pRg st="5" end="5"/>
                                            </p:txEl>
                                          </p:spTgt>
                                        </p:tgtEl>
                                        <p:attrNameLst>
                                          <p:attrName>style.visibility</p:attrName>
                                        </p:attrNameLst>
                                      </p:cBhvr>
                                      <p:to>
                                        <p:strVal val="visible"/>
                                      </p:to>
                                    </p:set>
                                    <p:anim calcmode="lin" valueType="num">
                                      <p:cBhvr>
                                        <p:cTn id="37" dur="500" fill="hold"/>
                                        <p:tgtEl>
                                          <p:spTgt spid="275459">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275459">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275459">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275459">
                                            <p:txEl>
                                              <p:pRg st="5" end="5"/>
                                            </p:txEl>
                                          </p:spTgt>
                                        </p:tgtEl>
                                        <p:attrNameLst>
                                          <p:attrName>ppt_y</p:attrName>
                                        </p:attrNameLst>
                                      </p:cBhvr>
                                      <p:tavLst>
                                        <p:tav tm="0">
                                          <p:val>
                                            <p:strVal val="#ppt_y"/>
                                          </p:val>
                                        </p:tav>
                                        <p:tav tm="100000">
                                          <p:val>
                                            <p:strVal val="#ppt_y"/>
                                          </p:val>
                                        </p:tav>
                                      </p:tavLst>
                                    </p:anim>
                                  </p:childTnLst>
                                </p:cTn>
                              </p:par>
                              <p:par>
                                <p:cTn id="41" presetID="39" presetClass="exit" presetSubtype="0" decel="100000" fill="hold" grpId="1" nodeType="withEffect">
                                  <p:stCondLst>
                                    <p:cond delay="0"/>
                                  </p:stCondLst>
                                  <p:childTnLst>
                                    <p:anim calcmode="lin" valueType="num">
                                      <p:cBhvr>
                                        <p:cTn id="42" dur="500" fill="hold"/>
                                        <p:tgtEl>
                                          <p:spTgt spid="275459">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43" dur="500" fill="hold"/>
                                        <p:tgtEl>
                                          <p:spTgt spid="275459">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44" dur="500" fill="hold"/>
                                        <p:tgtEl>
                                          <p:spTgt spid="275459">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45" dur="500" fill="hold"/>
                                        <p:tgtEl>
                                          <p:spTgt spid="275459">
                                            <p:txEl>
                                              <p:pRg st="0" end="0"/>
                                            </p:txEl>
                                          </p:spTgt>
                                        </p:tgtEl>
                                        <p:attrNameLst>
                                          <p:attrName>ppt_y</p:attrName>
                                        </p:attrNameLst>
                                      </p:cBhvr>
                                      <p:tavLst>
                                        <p:tav tm="0">
                                          <p:val>
                                            <p:strVal val="ppt_y"/>
                                          </p:val>
                                        </p:tav>
                                        <p:tav tm="100000">
                                          <p:val>
                                            <p:strVal val="ppt_y"/>
                                          </p:val>
                                        </p:tav>
                                      </p:tavLst>
                                    </p:anim>
                                    <p:set>
                                      <p:cBhvr>
                                        <p:cTn id="46" dur="1" fill="hold">
                                          <p:stCondLst>
                                            <p:cond delay="499"/>
                                          </p:stCondLst>
                                        </p:cTn>
                                        <p:tgtEl>
                                          <p:spTgt spid="275459">
                                            <p:txEl>
                                              <p:pRg st="0" end="0"/>
                                            </p:txEl>
                                          </p:spTgt>
                                        </p:tgtEl>
                                        <p:attrNameLst>
                                          <p:attrName>style.visibility</p:attrName>
                                        </p:attrNameLst>
                                      </p:cBhvr>
                                      <p:to>
                                        <p:strVal val="hidden"/>
                                      </p:to>
                                    </p:set>
                                  </p:childTnLst>
                                </p:cTn>
                              </p:par>
                              <p:par>
                                <p:cTn id="47" presetID="39" presetClass="exit" presetSubtype="0" decel="100000" fill="hold" grpId="1" nodeType="withEffect">
                                  <p:stCondLst>
                                    <p:cond delay="0"/>
                                  </p:stCondLst>
                                  <p:childTnLst>
                                    <p:anim calcmode="lin" valueType="num">
                                      <p:cBhvr>
                                        <p:cTn id="48" dur="500" fill="hold"/>
                                        <p:tgtEl>
                                          <p:spTgt spid="275459">
                                            <p:txEl>
                                              <p:pRg st="1" end="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49" dur="500" fill="hold"/>
                                        <p:tgtEl>
                                          <p:spTgt spid="275459">
                                            <p:txEl>
                                              <p:pRg st="1" end="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50" dur="500" fill="hold"/>
                                        <p:tgtEl>
                                          <p:spTgt spid="275459">
                                            <p:txEl>
                                              <p:pRg st="1" end="1"/>
                                            </p:txEl>
                                          </p:spTgt>
                                        </p:tgtEl>
                                        <p:attrNameLst>
                                          <p:attrName>ppt_x</p:attrName>
                                        </p:attrNameLst>
                                      </p:cBhvr>
                                      <p:tavLst>
                                        <p:tav tm="0">
                                          <p:val>
                                            <p:strVal val="ppt_x"/>
                                          </p:val>
                                        </p:tav>
                                        <p:tav tm="50000">
                                          <p:val>
                                            <p:strVal val="ppt_x"/>
                                          </p:val>
                                        </p:tav>
                                        <p:tav tm="100000">
                                          <p:val>
                                            <p:strVal val="ppt_x-.3"/>
                                          </p:val>
                                        </p:tav>
                                      </p:tavLst>
                                    </p:anim>
                                    <p:anim calcmode="lin" valueType="num">
                                      <p:cBhvr>
                                        <p:cTn id="51" dur="500" fill="hold"/>
                                        <p:tgtEl>
                                          <p:spTgt spid="275459">
                                            <p:txEl>
                                              <p:pRg st="1" end="1"/>
                                            </p:txEl>
                                          </p:spTgt>
                                        </p:tgtEl>
                                        <p:attrNameLst>
                                          <p:attrName>ppt_y</p:attrName>
                                        </p:attrNameLst>
                                      </p:cBhvr>
                                      <p:tavLst>
                                        <p:tav tm="0">
                                          <p:val>
                                            <p:strVal val="ppt_y"/>
                                          </p:val>
                                        </p:tav>
                                        <p:tav tm="100000">
                                          <p:val>
                                            <p:strVal val="ppt_y"/>
                                          </p:val>
                                        </p:tav>
                                      </p:tavLst>
                                    </p:anim>
                                    <p:set>
                                      <p:cBhvr>
                                        <p:cTn id="52" dur="1" fill="hold">
                                          <p:stCondLst>
                                            <p:cond delay="499"/>
                                          </p:stCondLst>
                                        </p:cTn>
                                        <p:tgtEl>
                                          <p:spTgt spid="275459">
                                            <p:txEl>
                                              <p:pRg st="1" end="1"/>
                                            </p:txEl>
                                          </p:spTgt>
                                        </p:tgtEl>
                                        <p:attrNameLst>
                                          <p:attrName>style.visibility</p:attrName>
                                        </p:attrNameLst>
                                      </p:cBhvr>
                                      <p:to>
                                        <p:strVal val="hidden"/>
                                      </p:to>
                                    </p:set>
                                  </p:childTnLst>
                                </p:cTn>
                              </p:par>
                              <p:par>
                                <p:cTn id="53" presetID="39" presetClass="exit" presetSubtype="0" decel="100000" fill="hold" grpId="1" nodeType="withEffect">
                                  <p:stCondLst>
                                    <p:cond delay="0"/>
                                  </p:stCondLst>
                                  <p:childTnLst>
                                    <p:anim calcmode="lin" valueType="num">
                                      <p:cBhvr>
                                        <p:cTn id="54" dur="500" fill="hold"/>
                                        <p:tgtEl>
                                          <p:spTgt spid="275459">
                                            <p:txEl>
                                              <p:pRg st="2" end="2"/>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5" dur="500" fill="hold"/>
                                        <p:tgtEl>
                                          <p:spTgt spid="275459">
                                            <p:txEl>
                                              <p:pRg st="2" end="2"/>
                                            </p:txEl>
                                          </p:spTgt>
                                        </p:tgtEl>
                                        <p:attrNameLst>
                                          <p:attrName>ppt_w</p:attrName>
                                        </p:attrNameLst>
                                      </p:cBhvr>
                                      <p:tavLst>
                                        <p:tav tm="0">
                                          <p:val>
                                            <p:strVal val="ppt_w"/>
                                          </p:val>
                                        </p:tav>
                                        <p:tav tm="50000">
                                          <p:val>
                                            <p:strVal val="ppt_w+.3"/>
                                          </p:val>
                                        </p:tav>
                                        <p:tav tm="100000">
                                          <p:val>
                                            <p:strVal val="ppt_w+.3"/>
                                          </p:val>
                                        </p:tav>
                                      </p:tavLst>
                                    </p:anim>
                                    <p:anim calcmode="lin" valueType="num">
                                      <p:cBhvr>
                                        <p:cTn id="56" dur="500" fill="hold"/>
                                        <p:tgtEl>
                                          <p:spTgt spid="275459">
                                            <p:txEl>
                                              <p:pRg st="2" end="2"/>
                                            </p:txEl>
                                          </p:spTgt>
                                        </p:tgtEl>
                                        <p:attrNameLst>
                                          <p:attrName>ppt_x</p:attrName>
                                        </p:attrNameLst>
                                      </p:cBhvr>
                                      <p:tavLst>
                                        <p:tav tm="0">
                                          <p:val>
                                            <p:strVal val="ppt_x"/>
                                          </p:val>
                                        </p:tav>
                                        <p:tav tm="50000">
                                          <p:val>
                                            <p:strVal val="ppt_x"/>
                                          </p:val>
                                        </p:tav>
                                        <p:tav tm="100000">
                                          <p:val>
                                            <p:strVal val="ppt_x-.3"/>
                                          </p:val>
                                        </p:tav>
                                      </p:tavLst>
                                    </p:anim>
                                    <p:anim calcmode="lin" valueType="num">
                                      <p:cBhvr>
                                        <p:cTn id="57" dur="500" fill="hold"/>
                                        <p:tgtEl>
                                          <p:spTgt spid="275459">
                                            <p:txEl>
                                              <p:pRg st="2" end="2"/>
                                            </p:txEl>
                                          </p:spTgt>
                                        </p:tgtEl>
                                        <p:attrNameLst>
                                          <p:attrName>ppt_y</p:attrName>
                                        </p:attrNameLst>
                                      </p:cBhvr>
                                      <p:tavLst>
                                        <p:tav tm="0">
                                          <p:val>
                                            <p:strVal val="ppt_y"/>
                                          </p:val>
                                        </p:tav>
                                        <p:tav tm="100000">
                                          <p:val>
                                            <p:strVal val="ppt_y"/>
                                          </p:val>
                                        </p:tav>
                                      </p:tavLst>
                                    </p:anim>
                                    <p:set>
                                      <p:cBhvr>
                                        <p:cTn id="58" dur="1" fill="hold">
                                          <p:stCondLst>
                                            <p:cond delay="499"/>
                                          </p:stCondLst>
                                        </p:cTn>
                                        <p:tgtEl>
                                          <p:spTgt spid="275459">
                                            <p:txEl>
                                              <p:pRg st="2" end="2"/>
                                            </p:txEl>
                                          </p:spTgt>
                                        </p:tgtEl>
                                        <p:attrNameLst>
                                          <p:attrName>style.visibility</p:attrName>
                                        </p:attrNameLst>
                                      </p:cBhvr>
                                      <p:to>
                                        <p:strVal val="hidden"/>
                                      </p:to>
                                    </p:set>
                                  </p:childTnLst>
                                </p:cTn>
                              </p:par>
                              <p:par>
                                <p:cTn id="59" presetID="39" presetClass="exit" presetSubtype="0" decel="100000" fill="hold" grpId="1" nodeType="withEffect">
                                  <p:stCondLst>
                                    <p:cond delay="0"/>
                                  </p:stCondLst>
                                  <p:childTnLst>
                                    <p:anim calcmode="lin" valueType="num">
                                      <p:cBhvr>
                                        <p:cTn id="60" dur="500" fill="hold"/>
                                        <p:tgtEl>
                                          <p:spTgt spid="275459">
                                            <p:txEl>
                                              <p:pRg st="3" end="3"/>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61" dur="500" fill="hold"/>
                                        <p:tgtEl>
                                          <p:spTgt spid="275459">
                                            <p:txEl>
                                              <p:pRg st="3" end="3"/>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2" dur="500" fill="hold"/>
                                        <p:tgtEl>
                                          <p:spTgt spid="275459">
                                            <p:txEl>
                                              <p:pRg st="3" end="3"/>
                                            </p:txEl>
                                          </p:spTgt>
                                        </p:tgtEl>
                                        <p:attrNameLst>
                                          <p:attrName>ppt_x</p:attrName>
                                        </p:attrNameLst>
                                      </p:cBhvr>
                                      <p:tavLst>
                                        <p:tav tm="0">
                                          <p:val>
                                            <p:strVal val="ppt_x"/>
                                          </p:val>
                                        </p:tav>
                                        <p:tav tm="50000">
                                          <p:val>
                                            <p:strVal val="ppt_x"/>
                                          </p:val>
                                        </p:tav>
                                        <p:tav tm="100000">
                                          <p:val>
                                            <p:strVal val="ppt_x-.3"/>
                                          </p:val>
                                        </p:tav>
                                      </p:tavLst>
                                    </p:anim>
                                    <p:anim calcmode="lin" valueType="num">
                                      <p:cBhvr>
                                        <p:cTn id="63" dur="500" fill="hold"/>
                                        <p:tgtEl>
                                          <p:spTgt spid="275459">
                                            <p:txEl>
                                              <p:pRg st="3" end="3"/>
                                            </p:txEl>
                                          </p:spTgt>
                                        </p:tgtEl>
                                        <p:attrNameLst>
                                          <p:attrName>ppt_y</p:attrName>
                                        </p:attrNameLst>
                                      </p:cBhvr>
                                      <p:tavLst>
                                        <p:tav tm="0">
                                          <p:val>
                                            <p:strVal val="ppt_y"/>
                                          </p:val>
                                        </p:tav>
                                        <p:tav tm="100000">
                                          <p:val>
                                            <p:strVal val="ppt_y"/>
                                          </p:val>
                                        </p:tav>
                                      </p:tavLst>
                                    </p:anim>
                                    <p:set>
                                      <p:cBhvr>
                                        <p:cTn id="64" dur="1" fill="hold">
                                          <p:stCondLst>
                                            <p:cond delay="499"/>
                                          </p:stCondLst>
                                        </p:cTn>
                                        <p:tgtEl>
                                          <p:spTgt spid="275459">
                                            <p:txEl>
                                              <p:pRg st="3" end="3"/>
                                            </p:txEl>
                                          </p:spTgt>
                                        </p:tgtEl>
                                        <p:attrNameLst>
                                          <p:attrName>style.visibility</p:attrName>
                                        </p:attrNameLst>
                                      </p:cBhvr>
                                      <p:to>
                                        <p:strVal val="hidden"/>
                                      </p:to>
                                    </p:set>
                                  </p:childTnLst>
                                </p:cTn>
                              </p:par>
                              <p:par>
                                <p:cTn id="65" presetID="39" presetClass="exit" presetSubtype="0" decel="100000" fill="hold" grpId="1" nodeType="withEffect">
                                  <p:stCondLst>
                                    <p:cond delay="0"/>
                                  </p:stCondLst>
                                  <p:childTnLst>
                                    <p:anim calcmode="lin" valueType="num">
                                      <p:cBhvr>
                                        <p:cTn id="66" dur="500" fill="hold"/>
                                        <p:tgtEl>
                                          <p:spTgt spid="275459">
                                            <p:txEl>
                                              <p:pRg st="4" end="4"/>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67" dur="500" fill="hold"/>
                                        <p:tgtEl>
                                          <p:spTgt spid="275459">
                                            <p:txEl>
                                              <p:pRg st="4" end="4"/>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8" dur="500" fill="hold"/>
                                        <p:tgtEl>
                                          <p:spTgt spid="275459">
                                            <p:txEl>
                                              <p:pRg st="4" end="4"/>
                                            </p:txEl>
                                          </p:spTgt>
                                        </p:tgtEl>
                                        <p:attrNameLst>
                                          <p:attrName>ppt_x</p:attrName>
                                        </p:attrNameLst>
                                      </p:cBhvr>
                                      <p:tavLst>
                                        <p:tav tm="0">
                                          <p:val>
                                            <p:strVal val="ppt_x"/>
                                          </p:val>
                                        </p:tav>
                                        <p:tav tm="50000">
                                          <p:val>
                                            <p:strVal val="ppt_x"/>
                                          </p:val>
                                        </p:tav>
                                        <p:tav tm="100000">
                                          <p:val>
                                            <p:strVal val="ppt_x-.3"/>
                                          </p:val>
                                        </p:tav>
                                      </p:tavLst>
                                    </p:anim>
                                    <p:anim calcmode="lin" valueType="num">
                                      <p:cBhvr>
                                        <p:cTn id="69" dur="500" fill="hold"/>
                                        <p:tgtEl>
                                          <p:spTgt spid="275459">
                                            <p:txEl>
                                              <p:pRg st="4" end="4"/>
                                            </p:txEl>
                                          </p:spTgt>
                                        </p:tgtEl>
                                        <p:attrNameLst>
                                          <p:attrName>ppt_y</p:attrName>
                                        </p:attrNameLst>
                                      </p:cBhvr>
                                      <p:tavLst>
                                        <p:tav tm="0">
                                          <p:val>
                                            <p:strVal val="ppt_y"/>
                                          </p:val>
                                        </p:tav>
                                        <p:tav tm="100000">
                                          <p:val>
                                            <p:strVal val="ppt_y"/>
                                          </p:val>
                                        </p:tav>
                                      </p:tavLst>
                                    </p:anim>
                                    <p:set>
                                      <p:cBhvr>
                                        <p:cTn id="70" dur="1" fill="hold">
                                          <p:stCondLst>
                                            <p:cond delay="499"/>
                                          </p:stCondLst>
                                        </p:cTn>
                                        <p:tgtEl>
                                          <p:spTgt spid="275459">
                                            <p:txEl>
                                              <p:pRg st="4" end="4"/>
                                            </p:txEl>
                                          </p:spTgt>
                                        </p:tgtEl>
                                        <p:attrNameLst>
                                          <p:attrName>style.visibility</p:attrName>
                                        </p:attrNameLst>
                                      </p:cBhvr>
                                      <p:to>
                                        <p:strVal val="hidden"/>
                                      </p:to>
                                    </p:set>
                                  </p:childTnLst>
                                </p:cTn>
                              </p:par>
                              <p:par>
                                <p:cTn id="71" presetID="39" presetClass="exit" presetSubtype="0" decel="100000" fill="hold" grpId="1" nodeType="withEffect">
                                  <p:stCondLst>
                                    <p:cond delay="0"/>
                                  </p:stCondLst>
                                  <p:childTnLst>
                                    <p:anim calcmode="lin" valueType="num">
                                      <p:cBhvr>
                                        <p:cTn id="72" dur="500" fill="hold"/>
                                        <p:tgtEl>
                                          <p:spTgt spid="275459">
                                            <p:txEl>
                                              <p:pRg st="5" end="5"/>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3" dur="500" fill="hold"/>
                                        <p:tgtEl>
                                          <p:spTgt spid="275459">
                                            <p:txEl>
                                              <p:pRg st="5" end="5"/>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4" dur="500" fill="hold"/>
                                        <p:tgtEl>
                                          <p:spTgt spid="275459">
                                            <p:txEl>
                                              <p:pRg st="5" end="5"/>
                                            </p:txEl>
                                          </p:spTgt>
                                        </p:tgtEl>
                                        <p:attrNameLst>
                                          <p:attrName>ppt_x</p:attrName>
                                        </p:attrNameLst>
                                      </p:cBhvr>
                                      <p:tavLst>
                                        <p:tav tm="0">
                                          <p:val>
                                            <p:strVal val="ppt_x"/>
                                          </p:val>
                                        </p:tav>
                                        <p:tav tm="50000">
                                          <p:val>
                                            <p:strVal val="ppt_x"/>
                                          </p:val>
                                        </p:tav>
                                        <p:tav tm="100000">
                                          <p:val>
                                            <p:strVal val="ppt_x-.3"/>
                                          </p:val>
                                        </p:tav>
                                      </p:tavLst>
                                    </p:anim>
                                    <p:anim calcmode="lin" valueType="num">
                                      <p:cBhvr>
                                        <p:cTn id="75" dur="500" fill="hold"/>
                                        <p:tgtEl>
                                          <p:spTgt spid="275459">
                                            <p:txEl>
                                              <p:pRg st="5" end="5"/>
                                            </p:txEl>
                                          </p:spTgt>
                                        </p:tgtEl>
                                        <p:attrNameLst>
                                          <p:attrName>ppt_y</p:attrName>
                                        </p:attrNameLst>
                                      </p:cBhvr>
                                      <p:tavLst>
                                        <p:tav tm="0">
                                          <p:val>
                                            <p:strVal val="ppt_y"/>
                                          </p:val>
                                        </p:tav>
                                        <p:tav tm="100000">
                                          <p:val>
                                            <p:strVal val="ppt_y"/>
                                          </p:val>
                                        </p:tav>
                                      </p:tavLst>
                                    </p:anim>
                                    <p:set>
                                      <p:cBhvr>
                                        <p:cTn id="76" dur="1" fill="hold">
                                          <p:stCondLst>
                                            <p:cond delay="499"/>
                                          </p:stCondLst>
                                        </p:cTn>
                                        <p:tgtEl>
                                          <p:spTgt spid="275459">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9" grpId="0" build="p"/>
      <p:bldP spid="275459" grpId="1" build="allAtOnce"/>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83" name="Rectangle 3"/>
          <p:cNvSpPr>
            <a:spLocks noGrp="1" noChangeArrowheads="1"/>
          </p:cNvSpPr>
          <p:nvPr>
            <p:ph type="body" idx="1"/>
          </p:nvPr>
        </p:nvSpPr>
        <p:spPr>
          <a:xfrm>
            <a:off x="457200" y="1700808"/>
            <a:ext cx="8229600" cy="4623792"/>
          </a:xfrm>
        </p:spPr>
        <p:txBody>
          <a:bodyPr/>
          <a:lstStyle/>
          <a:p>
            <a:pPr marL="0" indent="0" algn="justLow" rtl="1" eaLnBrk="1" hangingPunct="1">
              <a:lnSpc>
                <a:spcPct val="90000"/>
              </a:lnSpc>
              <a:buNone/>
              <a:defRPr/>
            </a:pPr>
            <a:r>
              <a:rPr lang="fa-IR" sz="2400" b="1" dirty="0" smtClean="0">
                <a:cs typeface="B Titr" pitchFamily="2" charset="-78"/>
              </a:rPr>
              <a:t>ساختار طرح</a:t>
            </a:r>
          </a:p>
          <a:p>
            <a:pPr lvl="1" algn="justLow" rtl="1" eaLnBrk="1" hangingPunct="1">
              <a:lnSpc>
                <a:spcPct val="90000"/>
              </a:lnSpc>
              <a:defRPr/>
            </a:pPr>
            <a:r>
              <a:rPr lang="ar-SA" sz="2000" dirty="0" smtClean="0">
                <a:cs typeface="B Nazanin" pitchFamily="2" charset="-78"/>
              </a:rPr>
              <a:t>در اين‌ طرح‌ از تركيب‌ حروف‌ الفباي‌ انگليسي‌ و اعداد براي‌ تشكيل‌ شماره‌ها استفاده‌ شده‌ است‌.</a:t>
            </a:r>
          </a:p>
          <a:p>
            <a:pPr lvl="1" algn="justLow" rtl="1" eaLnBrk="1" hangingPunct="1">
              <a:lnSpc>
                <a:spcPct val="90000"/>
              </a:lnSpc>
              <a:defRPr/>
            </a:pPr>
            <a:r>
              <a:rPr lang="ar-SA" sz="2000" dirty="0" smtClean="0">
                <a:cs typeface="B Nazanin" pitchFamily="2" charset="-78"/>
              </a:rPr>
              <a:t>حروف‌ </a:t>
            </a:r>
            <a:r>
              <a:rPr lang="en-US" sz="2000" dirty="0" smtClean="0">
                <a:cs typeface="B Nazanin" pitchFamily="2" charset="-78"/>
              </a:rPr>
              <a:t>QS-QZ</a:t>
            </a:r>
            <a:r>
              <a:rPr lang="ar-SA" sz="2000" dirty="0" smtClean="0">
                <a:cs typeface="B Nazanin" pitchFamily="2" charset="-78"/>
              </a:rPr>
              <a:t> و </a:t>
            </a:r>
            <a:r>
              <a:rPr lang="en-US" sz="2000" dirty="0" smtClean="0">
                <a:cs typeface="B Nazanin" pitchFamily="2" charset="-78"/>
              </a:rPr>
              <a:t>W-WZ</a:t>
            </a:r>
            <a:r>
              <a:rPr lang="ar-SA" sz="2000" dirty="0" smtClean="0">
                <a:cs typeface="B Nazanin" pitchFamily="2" charset="-78"/>
              </a:rPr>
              <a:t> كه‌ در طرح‌ كتابخانه‌ كنگره‌ استفاده‌ نشده‌اند در اين‌ طرح‌ مورد استفاده‌ قرار گرفته‌اند.</a:t>
            </a:r>
          </a:p>
          <a:p>
            <a:pPr lvl="1" algn="justLow" rtl="1" eaLnBrk="1" hangingPunct="1">
              <a:lnSpc>
                <a:spcPct val="90000"/>
              </a:lnSpc>
              <a:defRPr/>
            </a:pPr>
            <a:r>
              <a:rPr lang="ar-SA" sz="2000" dirty="0" smtClean="0">
                <a:cs typeface="B Nazanin" pitchFamily="2" charset="-78"/>
              </a:rPr>
              <a:t>براي‌ مجموعه‌هاي‌ غيرپزشكي‌ از طرح‌ كنگره‌ استفاده‌ مي‌شود.</a:t>
            </a:r>
          </a:p>
          <a:p>
            <a:pPr lvl="1" algn="justLow" rtl="1" eaLnBrk="1" hangingPunct="1">
              <a:lnSpc>
                <a:spcPct val="90000"/>
              </a:lnSpc>
              <a:defRPr/>
            </a:pPr>
            <a:r>
              <a:rPr lang="ar-SA" sz="2000" dirty="0" smtClean="0">
                <a:cs typeface="B Nazanin" pitchFamily="2" charset="-78"/>
              </a:rPr>
              <a:t>سه‌ ردة‌ </a:t>
            </a:r>
            <a:r>
              <a:rPr lang="en-US" sz="2000" dirty="0" smtClean="0">
                <a:cs typeface="B Nazanin" pitchFamily="2" charset="-78"/>
              </a:rPr>
              <a:t>QM</a:t>
            </a:r>
            <a:r>
              <a:rPr lang="ar-SA" sz="2000" dirty="0" smtClean="0">
                <a:cs typeface="B Nazanin" pitchFamily="2" charset="-78"/>
              </a:rPr>
              <a:t> (كالبدشناسي‌ انسان‌) </a:t>
            </a:r>
            <a:r>
              <a:rPr lang="en-US" sz="2000" dirty="0" smtClean="0">
                <a:cs typeface="B Nazanin" pitchFamily="2" charset="-78"/>
              </a:rPr>
              <a:t>QR</a:t>
            </a:r>
            <a:r>
              <a:rPr lang="ar-SA" sz="2000" dirty="0" smtClean="0">
                <a:cs typeface="B Nazanin" pitchFamily="2" charset="-78"/>
              </a:rPr>
              <a:t> (ميكروب‌شناسي‌) </a:t>
            </a:r>
            <a:r>
              <a:rPr lang="en-US" sz="2000" dirty="0" smtClean="0">
                <a:cs typeface="B Nazanin" pitchFamily="2" charset="-78"/>
              </a:rPr>
              <a:t>QP</a:t>
            </a:r>
            <a:r>
              <a:rPr lang="fa-IR" sz="2000" dirty="0" smtClean="0">
                <a:cs typeface="B Nazanin" pitchFamily="2" charset="-78"/>
              </a:rPr>
              <a:t> (فيزيولوژي) </a:t>
            </a:r>
            <a:r>
              <a:rPr lang="ar-SA" sz="2000" dirty="0" smtClean="0">
                <a:cs typeface="B Nazanin" pitchFamily="2" charset="-78"/>
              </a:rPr>
              <a:t>و </a:t>
            </a:r>
            <a:r>
              <a:rPr lang="en-US" sz="2000" dirty="0" smtClean="0">
                <a:cs typeface="B Nazanin" pitchFamily="2" charset="-78"/>
              </a:rPr>
              <a:t>R</a:t>
            </a:r>
            <a:r>
              <a:rPr lang="ar-SA" sz="2000" dirty="0" smtClean="0">
                <a:cs typeface="B Nazanin" pitchFamily="2" charset="-78"/>
              </a:rPr>
              <a:t> (پزشكي‌) طرح‌ كنگره‌ به‌ هيچ‌وجه‌ استفاده‌ نمي‌شوند چون‌</a:t>
            </a:r>
            <a:r>
              <a:rPr lang="fa-IR" sz="2000" dirty="0" smtClean="0">
                <a:cs typeface="B Nazanin" pitchFamily="2" charset="-78"/>
              </a:rPr>
              <a:t> </a:t>
            </a:r>
            <a:r>
              <a:rPr lang="ar-SA" sz="2000" dirty="0" smtClean="0">
                <a:cs typeface="B Nazanin" pitchFamily="2" charset="-78"/>
              </a:rPr>
              <a:t>هم‌پوشاني‌ دارند.</a:t>
            </a:r>
          </a:p>
          <a:p>
            <a:pPr lvl="1" algn="justLow" rtl="1" eaLnBrk="1" hangingPunct="1">
              <a:lnSpc>
                <a:spcPct val="90000"/>
              </a:lnSpc>
              <a:defRPr/>
            </a:pPr>
            <a:r>
              <a:rPr lang="ar-SA" sz="2000" dirty="0" smtClean="0">
                <a:cs typeface="B Nazanin" pitchFamily="2" charset="-78"/>
              </a:rPr>
              <a:t>رده‌ </a:t>
            </a:r>
            <a:r>
              <a:rPr lang="en-US" sz="2000" dirty="0" smtClean="0">
                <a:cs typeface="B Nazanin" pitchFamily="2" charset="-78"/>
              </a:rPr>
              <a:t>NLM</a:t>
            </a:r>
            <a:r>
              <a:rPr lang="ar-SA" sz="2000" dirty="0" smtClean="0">
                <a:cs typeface="B Nazanin" pitchFamily="2" charset="-78"/>
              </a:rPr>
              <a:t>، بسيار بندرت‌ رده‌ </a:t>
            </a:r>
            <a:r>
              <a:rPr lang="en-US" sz="2000" dirty="0" smtClean="0">
                <a:cs typeface="B Nazanin" pitchFamily="2" charset="-78"/>
              </a:rPr>
              <a:t>K</a:t>
            </a:r>
            <a:r>
              <a:rPr lang="ar-SA" sz="2000" dirty="0" smtClean="0">
                <a:cs typeface="B Nazanin" pitchFamily="2" charset="-78"/>
              </a:rPr>
              <a:t> را براي‌ مسائل‌ حقوقي‌ بكار مي‌گيرد (مگر در مورد آثار كلي‌ و عمومي‌) ـ موضوعات‌ حقوقي‌مربوط‌ به‌ پزشكي‌ در موضوع‌ خودشان‌ قرار مي‌گيرند</a:t>
            </a:r>
            <a:r>
              <a:rPr lang="en-US" sz="2000" dirty="0" smtClean="0">
                <a:cs typeface="B Nazanin" pitchFamily="2" charset="-78"/>
              </a:rPr>
              <a:t> </a:t>
            </a:r>
            <a:endParaRPr lang="fa-IR" sz="2000" dirty="0" smtClean="0">
              <a:cs typeface="B Nazanin" pitchFamily="2" charset="-78"/>
            </a:endParaRP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8071726"/>
      </p:ext>
    </p:extLst>
  </p:cSld>
  <p:clrMapOvr>
    <a:masterClrMapping/>
  </p:clrMapOvr>
  <p:transition spd="med">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76483">
                                            <p:txEl>
                                              <p:pRg st="0" end="0"/>
                                            </p:txEl>
                                          </p:spTgt>
                                        </p:tgtEl>
                                        <p:attrNameLst>
                                          <p:attrName>style.visibility</p:attrName>
                                        </p:attrNameLst>
                                      </p:cBhvr>
                                      <p:to>
                                        <p:strVal val="visible"/>
                                      </p:to>
                                    </p:set>
                                    <p:anim calcmode="lin" valueType="num">
                                      <p:cBhvr>
                                        <p:cTn id="7" dur="500" fill="hold"/>
                                        <p:tgtEl>
                                          <p:spTgt spid="27648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7648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7648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76483">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276483">
                                            <p:txEl>
                                              <p:pRg st="1" end="1"/>
                                            </p:txEl>
                                          </p:spTgt>
                                        </p:tgtEl>
                                        <p:attrNameLst>
                                          <p:attrName>style.visibility</p:attrName>
                                        </p:attrNameLst>
                                      </p:cBhvr>
                                      <p:to>
                                        <p:strVal val="visible"/>
                                      </p:to>
                                    </p:set>
                                    <p:anim calcmode="lin" valueType="num">
                                      <p:cBhvr>
                                        <p:cTn id="13" dur="500" fill="hold"/>
                                        <p:tgtEl>
                                          <p:spTgt spid="27648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27648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27648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276483">
                                            <p:txEl>
                                              <p:pRg st="1" end="1"/>
                                            </p:txEl>
                                          </p:spTgt>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0"/>
                                  </p:stCondLst>
                                  <p:childTnLst>
                                    <p:set>
                                      <p:cBhvr>
                                        <p:cTn id="18" dur="1" fill="hold">
                                          <p:stCondLst>
                                            <p:cond delay="0"/>
                                          </p:stCondLst>
                                        </p:cTn>
                                        <p:tgtEl>
                                          <p:spTgt spid="276483">
                                            <p:txEl>
                                              <p:pRg st="2" end="2"/>
                                            </p:txEl>
                                          </p:spTgt>
                                        </p:tgtEl>
                                        <p:attrNameLst>
                                          <p:attrName>style.visibility</p:attrName>
                                        </p:attrNameLst>
                                      </p:cBhvr>
                                      <p:to>
                                        <p:strVal val="visible"/>
                                      </p:to>
                                    </p:set>
                                    <p:anim calcmode="lin" valueType="num">
                                      <p:cBhvr>
                                        <p:cTn id="19" dur="500" fill="hold"/>
                                        <p:tgtEl>
                                          <p:spTgt spid="27648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27648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27648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276483">
                                            <p:txEl>
                                              <p:pRg st="2" end="2"/>
                                            </p:txEl>
                                          </p:spTgt>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0"/>
                                  </p:stCondLst>
                                  <p:childTnLst>
                                    <p:set>
                                      <p:cBhvr>
                                        <p:cTn id="24" dur="1" fill="hold">
                                          <p:stCondLst>
                                            <p:cond delay="0"/>
                                          </p:stCondLst>
                                        </p:cTn>
                                        <p:tgtEl>
                                          <p:spTgt spid="276483">
                                            <p:txEl>
                                              <p:pRg st="3" end="3"/>
                                            </p:txEl>
                                          </p:spTgt>
                                        </p:tgtEl>
                                        <p:attrNameLst>
                                          <p:attrName>style.visibility</p:attrName>
                                        </p:attrNameLst>
                                      </p:cBhvr>
                                      <p:to>
                                        <p:strVal val="visible"/>
                                      </p:to>
                                    </p:set>
                                    <p:anim calcmode="lin" valueType="num">
                                      <p:cBhvr>
                                        <p:cTn id="25" dur="500" fill="hold"/>
                                        <p:tgtEl>
                                          <p:spTgt spid="27648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27648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27648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276483">
                                            <p:txEl>
                                              <p:pRg st="3" end="3"/>
                                            </p:txEl>
                                          </p:spTgt>
                                        </p:tgtEl>
                                        <p:attrNameLst>
                                          <p:attrName>ppt_y</p:attrName>
                                        </p:attrNameLst>
                                      </p:cBhvr>
                                      <p:tavLst>
                                        <p:tav tm="0">
                                          <p:val>
                                            <p:strVal val="#ppt_y"/>
                                          </p:val>
                                        </p:tav>
                                        <p:tav tm="100000">
                                          <p:val>
                                            <p:strVal val="#ppt_y"/>
                                          </p:val>
                                        </p:tav>
                                      </p:tavLst>
                                    </p:anim>
                                  </p:childTnLst>
                                </p:cTn>
                              </p:par>
                              <p:par>
                                <p:cTn id="29" presetID="39" presetClass="entr" presetSubtype="0" accel="100000" fill="hold" grpId="0" nodeType="withEffect">
                                  <p:stCondLst>
                                    <p:cond delay="0"/>
                                  </p:stCondLst>
                                  <p:childTnLst>
                                    <p:set>
                                      <p:cBhvr>
                                        <p:cTn id="30" dur="1" fill="hold">
                                          <p:stCondLst>
                                            <p:cond delay="0"/>
                                          </p:stCondLst>
                                        </p:cTn>
                                        <p:tgtEl>
                                          <p:spTgt spid="276483">
                                            <p:txEl>
                                              <p:pRg st="4" end="4"/>
                                            </p:txEl>
                                          </p:spTgt>
                                        </p:tgtEl>
                                        <p:attrNameLst>
                                          <p:attrName>style.visibility</p:attrName>
                                        </p:attrNameLst>
                                      </p:cBhvr>
                                      <p:to>
                                        <p:strVal val="visible"/>
                                      </p:to>
                                    </p:set>
                                    <p:anim calcmode="lin" valueType="num">
                                      <p:cBhvr>
                                        <p:cTn id="31" dur="500" fill="hold"/>
                                        <p:tgtEl>
                                          <p:spTgt spid="27648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27648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27648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276483">
                                            <p:txEl>
                                              <p:pRg st="4" end="4"/>
                                            </p:txEl>
                                          </p:spTgt>
                                        </p:tgtEl>
                                        <p:attrNameLst>
                                          <p:attrName>ppt_y</p:attrName>
                                        </p:attrNameLst>
                                      </p:cBhvr>
                                      <p:tavLst>
                                        <p:tav tm="0">
                                          <p:val>
                                            <p:strVal val="#ppt_y"/>
                                          </p:val>
                                        </p:tav>
                                        <p:tav tm="100000">
                                          <p:val>
                                            <p:strVal val="#ppt_y"/>
                                          </p:val>
                                        </p:tav>
                                      </p:tavLst>
                                    </p:anim>
                                  </p:childTnLst>
                                </p:cTn>
                              </p:par>
                              <p:par>
                                <p:cTn id="35" presetID="39" presetClass="entr" presetSubtype="0" accel="100000" fill="hold" grpId="0" nodeType="withEffect">
                                  <p:stCondLst>
                                    <p:cond delay="0"/>
                                  </p:stCondLst>
                                  <p:childTnLst>
                                    <p:set>
                                      <p:cBhvr>
                                        <p:cTn id="36" dur="1" fill="hold">
                                          <p:stCondLst>
                                            <p:cond delay="0"/>
                                          </p:stCondLst>
                                        </p:cTn>
                                        <p:tgtEl>
                                          <p:spTgt spid="276483">
                                            <p:txEl>
                                              <p:pRg st="5" end="5"/>
                                            </p:txEl>
                                          </p:spTgt>
                                        </p:tgtEl>
                                        <p:attrNameLst>
                                          <p:attrName>style.visibility</p:attrName>
                                        </p:attrNameLst>
                                      </p:cBhvr>
                                      <p:to>
                                        <p:strVal val="visible"/>
                                      </p:to>
                                    </p:set>
                                    <p:anim calcmode="lin" valueType="num">
                                      <p:cBhvr>
                                        <p:cTn id="37" dur="500" fill="hold"/>
                                        <p:tgtEl>
                                          <p:spTgt spid="27648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27648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27648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276483">
                                            <p:txEl>
                                              <p:pRg st="5" end="5"/>
                                            </p:txEl>
                                          </p:spTgt>
                                        </p:tgtEl>
                                        <p:attrNameLst>
                                          <p:attrName>ppt_y</p:attrName>
                                        </p:attrNameLst>
                                      </p:cBhvr>
                                      <p:tavLst>
                                        <p:tav tm="0">
                                          <p:val>
                                            <p:strVal val="#ppt_y"/>
                                          </p:val>
                                        </p:tav>
                                        <p:tav tm="100000">
                                          <p:val>
                                            <p:strVal val="#ppt_y"/>
                                          </p:val>
                                        </p:tav>
                                      </p:tavLst>
                                    </p:anim>
                                  </p:childTnLst>
                                </p:cTn>
                              </p:par>
                              <p:par>
                                <p:cTn id="41" presetID="39" presetClass="exit" presetSubtype="0" decel="100000" fill="hold" grpId="1" nodeType="withEffect">
                                  <p:stCondLst>
                                    <p:cond delay="0"/>
                                  </p:stCondLst>
                                  <p:childTnLst>
                                    <p:anim calcmode="lin" valueType="num">
                                      <p:cBhvr>
                                        <p:cTn id="42" dur="500" fill="hold"/>
                                        <p:tgtEl>
                                          <p:spTgt spid="276483">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43" dur="500" fill="hold"/>
                                        <p:tgtEl>
                                          <p:spTgt spid="276483">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44" dur="500" fill="hold"/>
                                        <p:tgtEl>
                                          <p:spTgt spid="276483">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45" dur="500" fill="hold"/>
                                        <p:tgtEl>
                                          <p:spTgt spid="276483">
                                            <p:txEl>
                                              <p:pRg st="0" end="0"/>
                                            </p:txEl>
                                          </p:spTgt>
                                        </p:tgtEl>
                                        <p:attrNameLst>
                                          <p:attrName>ppt_y</p:attrName>
                                        </p:attrNameLst>
                                      </p:cBhvr>
                                      <p:tavLst>
                                        <p:tav tm="0">
                                          <p:val>
                                            <p:strVal val="ppt_y"/>
                                          </p:val>
                                        </p:tav>
                                        <p:tav tm="100000">
                                          <p:val>
                                            <p:strVal val="ppt_y"/>
                                          </p:val>
                                        </p:tav>
                                      </p:tavLst>
                                    </p:anim>
                                    <p:set>
                                      <p:cBhvr>
                                        <p:cTn id="46" dur="1" fill="hold">
                                          <p:stCondLst>
                                            <p:cond delay="499"/>
                                          </p:stCondLst>
                                        </p:cTn>
                                        <p:tgtEl>
                                          <p:spTgt spid="276483">
                                            <p:txEl>
                                              <p:pRg st="0" end="0"/>
                                            </p:txEl>
                                          </p:spTgt>
                                        </p:tgtEl>
                                        <p:attrNameLst>
                                          <p:attrName>style.visibility</p:attrName>
                                        </p:attrNameLst>
                                      </p:cBhvr>
                                      <p:to>
                                        <p:strVal val="hidden"/>
                                      </p:to>
                                    </p:set>
                                  </p:childTnLst>
                                </p:cTn>
                              </p:par>
                              <p:par>
                                <p:cTn id="47" presetID="39" presetClass="exit" presetSubtype="0" decel="100000" fill="hold" grpId="1" nodeType="withEffect">
                                  <p:stCondLst>
                                    <p:cond delay="0"/>
                                  </p:stCondLst>
                                  <p:childTnLst>
                                    <p:anim calcmode="lin" valueType="num">
                                      <p:cBhvr>
                                        <p:cTn id="48" dur="500" fill="hold"/>
                                        <p:tgtEl>
                                          <p:spTgt spid="276483">
                                            <p:txEl>
                                              <p:pRg st="1" end="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49" dur="500" fill="hold"/>
                                        <p:tgtEl>
                                          <p:spTgt spid="276483">
                                            <p:txEl>
                                              <p:pRg st="1" end="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50" dur="500" fill="hold"/>
                                        <p:tgtEl>
                                          <p:spTgt spid="276483">
                                            <p:txEl>
                                              <p:pRg st="1" end="1"/>
                                            </p:txEl>
                                          </p:spTgt>
                                        </p:tgtEl>
                                        <p:attrNameLst>
                                          <p:attrName>ppt_x</p:attrName>
                                        </p:attrNameLst>
                                      </p:cBhvr>
                                      <p:tavLst>
                                        <p:tav tm="0">
                                          <p:val>
                                            <p:strVal val="ppt_x"/>
                                          </p:val>
                                        </p:tav>
                                        <p:tav tm="50000">
                                          <p:val>
                                            <p:strVal val="ppt_x"/>
                                          </p:val>
                                        </p:tav>
                                        <p:tav tm="100000">
                                          <p:val>
                                            <p:strVal val="ppt_x-.3"/>
                                          </p:val>
                                        </p:tav>
                                      </p:tavLst>
                                    </p:anim>
                                    <p:anim calcmode="lin" valueType="num">
                                      <p:cBhvr>
                                        <p:cTn id="51" dur="500" fill="hold"/>
                                        <p:tgtEl>
                                          <p:spTgt spid="276483">
                                            <p:txEl>
                                              <p:pRg st="1" end="1"/>
                                            </p:txEl>
                                          </p:spTgt>
                                        </p:tgtEl>
                                        <p:attrNameLst>
                                          <p:attrName>ppt_y</p:attrName>
                                        </p:attrNameLst>
                                      </p:cBhvr>
                                      <p:tavLst>
                                        <p:tav tm="0">
                                          <p:val>
                                            <p:strVal val="ppt_y"/>
                                          </p:val>
                                        </p:tav>
                                        <p:tav tm="100000">
                                          <p:val>
                                            <p:strVal val="ppt_y"/>
                                          </p:val>
                                        </p:tav>
                                      </p:tavLst>
                                    </p:anim>
                                    <p:set>
                                      <p:cBhvr>
                                        <p:cTn id="52" dur="1" fill="hold">
                                          <p:stCondLst>
                                            <p:cond delay="499"/>
                                          </p:stCondLst>
                                        </p:cTn>
                                        <p:tgtEl>
                                          <p:spTgt spid="276483">
                                            <p:txEl>
                                              <p:pRg st="1" end="1"/>
                                            </p:txEl>
                                          </p:spTgt>
                                        </p:tgtEl>
                                        <p:attrNameLst>
                                          <p:attrName>style.visibility</p:attrName>
                                        </p:attrNameLst>
                                      </p:cBhvr>
                                      <p:to>
                                        <p:strVal val="hidden"/>
                                      </p:to>
                                    </p:set>
                                  </p:childTnLst>
                                </p:cTn>
                              </p:par>
                              <p:par>
                                <p:cTn id="53" presetID="39" presetClass="exit" presetSubtype="0" decel="100000" fill="hold" grpId="1" nodeType="withEffect">
                                  <p:stCondLst>
                                    <p:cond delay="0"/>
                                  </p:stCondLst>
                                  <p:childTnLst>
                                    <p:anim calcmode="lin" valueType="num">
                                      <p:cBhvr>
                                        <p:cTn id="54" dur="500" fill="hold"/>
                                        <p:tgtEl>
                                          <p:spTgt spid="276483">
                                            <p:txEl>
                                              <p:pRg st="2" end="2"/>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5" dur="500" fill="hold"/>
                                        <p:tgtEl>
                                          <p:spTgt spid="276483">
                                            <p:txEl>
                                              <p:pRg st="2" end="2"/>
                                            </p:txEl>
                                          </p:spTgt>
                                        </p:tgtEl>
                                        <p:attrNameLst>
                                          <p:attrName>ppt_w</p:attrName>
                                        </p:attrNameLst>
                                      </p:cBhvr>
                                      <p:tavLst>
                                        <p:tav tm="0">
                                          <p:val>
                                            <p:strVal val="ppt_w"/>
                                          </p:val>
                                        </p:tav>
                                        <p:tav tm="50000">
                                          <p:val>
                                            <p:strVal val="ppt_w+.3"/>
                                          </p:val>
                                        </p:tav>
                                        <p:tav tm="100000">
                                          <p:val>
                                            <p:strVal val="ppt_w+.3"/>
                                          </p:val>
                                        </p:tav>
                                      </p:tavLst>
                                    </p:anim>
                                    <p:anim calcmode="lin" valueType="num">
                                      <p:cBhvr>
                                        <p:cTn id="56" dur="500" fill="hold"/>
                                        <p:tgtEl>
                                          <p:spTgt spid="276483">
                                            <p:txEl>
                                              <p:pRg st="2" end="2"/>
                                            </p:txEl>
                                          </p:spTgt>
                                        </p:tgtEl>
                                        <p:attrNameLst>
                                          <p:attrName>ppt_x</p:attrName>
                                        </p:attrNameLst>
                                      </p:cBhvr>
                                      <p:tavLst>
                                        <p:tav tm="0">
                                          <p:val>
                                            <p:strVal val="ppt_x"/>
                                          </p:val>
                                        </p:tav>
                                        <p:tav tm="50000">
                                          <p:val>
                                            <p:strVal val="ppt_x"/>
                                          </p:val>
                                        </p:tav>
                                        <p:tav tm="100000">
                                          <p:val>
                                            <p:strVal val="ppt_x-.3"/>
                                          </p:val>
                                        </p:tav>
                                      </p:tavLst>
                                    </p:anim>
                                    <p:anim calcmode="lin" valueType="num">
                                      <p:cBhvr>
                                        <p:cTn id="57" dur="500" fill="hold"/>
                                        <p:tgtEl>
                                          <p:spTgt spid="276483">
                                            <p:txEl>
                                              <p:pRg st="2" end="2"/>
                                            </p:txEl>
                                          </p:spTgt>
                                        </p:tgtEl>
                                        <p:attrNameLst>
                                          <p:attrName>ppt_y</p:attrName>
                                        </p:attrNameLst>
                                      </p:cBhvr>
                                      <p:tavLst>
                                        <p:tav tm="0">
                                          <p:val>
                                            <p:strVal val="ppt_y"/>
                                          </p:val>
                                        </p:tav>
                                        <p:tav tm="100000">
                                          <p:val>
                                            <p:strVal val="ppt_y"/>
                                          </p:val>
                                        </p:tav>
                                      </p:tavLst>
                                    </p:anim>
                                    <p:set>
                                      <p:cBhvr>
                                        <p:cTn id="58" dur="1" fill="hold">
                                          <p:stCondLst>
                                            <p:cond delay="499"/>
                                          </p:stCondLst>
                                        </p:cTn>
                                        <p:tgtEl>
                                          <p:spTgt spid="276483">
                                            <p:txEl>
                                              <p:pRg st="2" end="2"/>
                                            </p:txEl>
                                          </p:spTgt>
                                        </p:tgtEl>
                                        <p:attrNameLst>
                                          <p:attrName>style.visibility</p:attrName>
                                        </p:attrNameLst>
                                      </p:cBhvr>
                                      <p:to>
                                        <p:strVal val="hidden"/>
                                      </p:to>
                                    </p:set>
                                  </p:childTnLst>
                                </p:cTn>
                              </p:par>
                              <p:par>
                                <p:cTn id="59" presetID="39" presetClass="exit" presetSubtype="0" decel="100000" fill="hold" grpId="1" nodeType="withEffect">
                                  <p:stCondLst>
                                    <p:cond delay="0"/>
                                  </p:stCondLst>
                                  <p:childTnLst>
                                    <p:anim calcmode="lin" valueType="num">
                                      <p:cBhvr>
                                        <p:cTn id="60" dur="500" fill="hold"/>
                                        <p:tgtEl>
                                          <p:spTgt spid="276483">
                                            <p:txEl>
                                              <p:pRg st="3" end="3"/>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61" dur="500" fill="hold"/>
                                        <p:tgtEl>
                                          <p:spTgt spid="276483">
                                            <p:txEl>
                                              <p:pRg st="3" end="3"/>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2" dur="500" fill="hold"/>
                                        <p:tgtEl>
                                          <p:spTgt spid="276483">
                                            <p:txEl>
                                              <p:pRg st="3" end="3"/>
                                            </p:txEl>
                                          </p:spTgt>
                                        </p:tgtEl>
                                        <p:attrNameLst>
                                          <p:attrName>ppt_x</p:attrName>
                                        </p:attrNameLst>
                                      </p:cBhvr>
                                      <p:tavLst>
                                        <p:tav tm="0">
                                          <p:val>
                                            <p:strVal val="ppt_x"/>
                                          </p:val>
                                        </p:tav>
                                        <p:tav tm="50000">
                                          <p:val>
                                            <p:strVal val="ppt_x"/>
                                          </p:val>
                                        </p:tav>
                                        <p:tav tm="100000">
                                          <p:val>
                                            <p:strVal val="ppt_x-.3"/>
                                          </p:val>
                                        </p:tav>
                                      </p:tavLst>
                                    </p:anim>
                                    <p:anim calcmode="lin" valueType="num">
                                      <p:cBhvr>
                                        <p:cTn id="63" dur="500" fill="hold"/>
                                        <p:tgtEl>
                                          <p:spTgt spid="276483">
                                            <p:txEl>
                                              <p:pRg st="3" end="3"/>
                                            </p:txEl>
                                          </p:spTgt>
                                        </p:tgtEl>
                                        <p:attrNameLst>
                                          <p:attrName>ppt_y</p:attrName>
                                        </p:attrNameLst>
                                      </p:cBhvr>
                                      <p:tavLst>
                                        <p:tav tm="0">
                                          <p:val>
                                            <p:strVal val="ppt_y"/>
                                          </p:val>
                                        </p:tav>
                                        <p:tav tm="100000">
                                          <p:val>
                                            <p:strVal val="ppt_y"/>
                                          </p:val>
                                        </p:tav>
                                      </p:tavLst>
                                    </p:anim>
                                    <p:set>
                                      <p:cBhvr>
                                        <p:cTn id="64" dur="1" fill="hold">
                                          <p:stCondLst>
                                            <p:cond delay="499"/>
                                          </p:stCondLst>
                                        </p:cTn>
                                        <p:tgtEl>
                                          <p:spTgt spid="276483">
                                            <p:txEl>
                                              <p:pRg st="3" end="3"/>
                                            </p:txEl>
                                          </p:spTgt>
                                        </p:tgtEl>
                                        <p:attrNameLst>
                                          <p:attrName>style.visibility</p:attrName>
                                        </p:attrNameLst>
                                      </p:cBhvr>
                                      <p:to>
                                        <p:strVal val="hidden"/>
                                      </p:to>
                                    </p:set>
                                  </p:childTnLst>
                                </p:cTn>
                              </p:par>
                              <p:par>
                                <p:cTn id="65" presetID="39" presetClass="exit" presetSubtype="0" decel="100000" fill="hold" grpId="1" nodeType="withEffect">
                                  <p:stCondLst>
                                    <p:cond delay="0"/>
                                  </p:stCondLst>
                                  <p:childTnLst>
                                    <p:anim calcmode="lin" valueType="num">
                                      <p:cBhvr>
                                        <p:cTn id="66" dur="500" fill="hold"/>
                                        <p:tgtEl>
                                          <p:spTgt spid="276483">
                                            <p:txEl>
                                              <p:pRg st="4" end="4"/>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67" dur="500" fill="hold"/>
                                        <p:tgtEl>
                                          <p:spTgt spid="276483">
                                            <p:txEl>
                                              <p:pRg st="4" end="4"/>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8" dur="500" fill="hold"/>
                                        <p:tgtEl>
                                          <p:spTgt spid="276483">
                                            <p:txEl>
                                              <p:pRg st="4" end="4"/>
                                            </p:txEl>
                                          </p:spTgt>
                                        </p:tgtEl>
                                        <p:attrNameLst>
                                          <p:attrName>ppt_x</p:attrName>
                                        </p:attrNameLst>
                                      </p:cBhvr>
                                      <p:tavLst>
                                        <p:tav tm="0">
                                          <p:val>
                                            <p:strVal val="ppt_x"/>
                                          </p:val>
                                        </p:tav>
                                        <p:tav tm="50000">
                                          <p:val>
                                            <p:strVal val="ppt_x"/>
                                          </p:val>
                                        </p:tav>
                                        <p:tav tm="100000">
                                          <p:val>
                                            <p:strVal val="ppt_x-.3"/>
                                          </p:val>
                                        </p:tav>
                                      </p:tavLst>
                                    </p:anim>
                                    <p:anim calcmode="lin" valueType="num">
                                      <p:cBhvr>
                                        <p:cTn id="69" dur="500" fill="hold"/>
                                        <p:tgtEl>
                                          <p:spTgt spid="276483">
                                            <p:txEl>
                                              <p:pRg st="4" end="4"/>
                                            </p:txEl>
                                          </p:spTgt>
                                        </p:tgtEl>
                                        <p:attrNameLst>
                                          <p:attrName>ppt_y</p:attrName>
                                        </p:attrNameLst>
                                      </p:cBhvr>
                                      <p:tavLst>
                                        <p:tav tm="0">
                                          <p:val>
                                            <p:strVal val="ppt_y"/>
                                          </p:val>
                                        </p:tav>
                                        <p:tav tm="100000">
                                          <p:val>
                                            <p:strVal val="ppt_y"/>
                                          </p:val>
                                        </p:tav>
                                      </p:tavLst>
                                    </p:anim>
                                    <p:set>
                                      <p:cBhvr>
                                        <p:cTn id="70" dur="1" fill="hold">
                                          <p:stCondLst>
                                            <p:cond delay="499"/>
                                          </p:stCondLst>
                                        </p:cTn>
                                        <p:tgtEl>
                                          <p:spTgt spid="276483">
                                            <p:txEl>
                                              <p:pRg st="4" end="4"/>
                                            </p:txEl>
                                          </p:spTgt>
                                        </p:tgtEl>
                                        <p:attrNameLst>
                                          <p:attrName>style.visibility</p:attrName>
                                        </p:attrNameLst>
                                      </p:cBhvr>
                                      <p:to>
                                        <p:strVal val="hidden"/>
                                      </p:to>
                                    </p:set>
                                  </p:childTnLst>
                                </p:cTn>
                              </p:par>
                              <p:par>
                                <p:cTn id="71" presetID="39" presetClass="exit" presetSubtype="0" decel="100000" fill="hold" grpId="1" nodeType="withEffect">
                                  <p:stCondLst>
                                    <p:cond delay="0"/>
                                  </p:stCondLst>
                                  <p:childTnLst>
                                    <p:anim calcmode="lin" valueType="num">
                                      <p:cBhvr>
                                        <p:cTn id="72" dur="500" fill="hold"/>
                                        <p:tgtEl>
                                          <p:spTgt spid="276483">
                                            <p:txEl>
                                              <p:pRg st="5" end="5"/>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3" dur="500" fill="hold"/>
                                        <p:tgtEl>
                                          <p:spTgt spid="276483">
                                            <p:txEl>
                                              <p:pRg st="5" end="5"/>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4" dur="500" fill="hold"/>
                                        <p:tgtEl>
                                          <p:spTgt spid="276483">
                                            <p:txEl>
                                              <p:pRg st="5" end="5"/>
                                            </p:txEl>
                                          </p:spTgt>
                                        </p:tgtEl>
                                        <p:attrNameLst>
                                          <p:attrName>ppt_x</p:attrName>
                                        </p:attrNameLst>
                                      </p:cBhvr>
                                      <p:tavLst>
                                        <p:tav tm="0">
                                          <p:val>
                                            <p:strVal val="ppt_x"/>
                                          </p:val>
                                        </p:tav>
                                        <p:tav tm="50000">
                                          <p:val>
                                            <p:strVal val="ppt_x"/>
                                          </p:val>
                                        </p:tav>
                                        <p:tav tm="100000">
                                          <p:val>
                                            <p:strVal val="ppt_x-.3"/>
                                          </p:val>
                                        </p:tav>
                                      </p:tavLst>
                                    </p:anim>
                                    <p:anim calcmode="lin" valueType="num">
                                      <p:cBhvr>
                                        <p:cTn id="75" dur="500" fill="hold"/>
                                        <p:tgtEl>
                                          <p:spTgt spid="276483">
                                            <p:txEl>
                                              <p:pRg st="5" end="5"/>
                                            </p:txEl>
                                          </p:spTgt>
                                        </p:tgtEl>
                                        <p:attrNameLst>
                                          <p:attrName>ppt_y</p:attrName>
                                        </p:attrNameLst>
                                      </p:cBhvr>
                                      <p:tavLst>
                                        <p:tav tm="0">
                                          <p:val>
                                            <p:strVal val="ppt_y"/>
                                          </p:val>
                                        </p:tav>
                                        <p:tav tm="100000">
                                          <p:val>
                                            <p:strVal val="ppt_y"/>
                                          </p:val>
                                        </p:tav>
                                      </p:tavLst>
                                    </p:anim>
                                    <p:set>
                                      <p:cBhvr>
                                        <p:cTn id="76" dur="1" fill="hold">
                                          <p:stCondLst>
                                            <p:cond delay="499"/>
                                          </p:stCondLst>
                                        </p:cTn>
                                        <p:tgtEl>
                                          <p:spTgt spid="27648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3" grpId="0" build="p"/>
      <p:bldP spid="276483" grpId="1" build="allAtOnce"/>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0579" name="Rectangle 3"/>
          <p:cNvSpPr>
            <a:spLocks noGrp="1" noChangeArrowheads="1"/>
          </p:cNvSpPr>
          <p:nvPr>
            <p:ph type="body" idx="1"/>
          </p:nvPr>
        </p:nvSpPr>
        <p:spPr>
          <a:xfrm>
            <a:off x="457200" y="1556792"/>
            <a:ext cx="8229600" cy="4767808"/>
          </a:xfrm>
          <a:ln>
            <a:solidFill>
              <a:srgbClr val="FFFF00"/>
            </a:solidFill>
          </a:ln>
        </p:spPr>
        <p:txBody>
          <a:bodyPr>
            <a:normAutofit/>
          </a:bodyPr>
          <a:lstStyle/>
          <a:p>
            <a:pPr marL="0" indent="0" algn="justLow" rtl="1" eaLnBrk="1" hangingPunct="1">
              <a:lnSpc>
                <a:spcPct val="90000"/>
              </a:lnSpc>
              <a:buNone/>
              <a:defRPr/>
            </a:pPr>
            <a:r>
              <a:rPr lang="fa-IR" sz="2400" b="1" dirty="0" smtClean="0">
                <a:cs typeface="B Titr" pitchFamily="2" charset="-78"/>
              </a:rPr>
              <a:t>کتابشناسی ها</a:t>
            </a:r>
          </a:p>
          <a:p>
            <a:pPr lvl="1" algn="justLow" rtl="1" eaLnBrk="1" hangingPunct="1">
              <a:lnSpc>
                <a:spcPct val="90000"/>
              </a:lnSpc>
              <a:defRPr/>
            </a:pPr>
            <a:r>
              <a:rPr lang="ar-SA" sz="2000" dirty="0" smtClean="0">
                <a:cs typeface="B Mitra" pitchFamily="2" charset="-78"/>
              </a:rPr>
              <a:t>كتابشناسيها در حوزه</a:t>
            </a:r>
            <a:r>
              <a:rPr lang="ar-SA" sz="2000" dirty="0" smtClean="0">
                <a:cs typeface="Arial" charset="0"/>
              </a:rPr>
              <a:t>‌</a:t>
            </a:r>
            <a:r>
              <a:rPr lang="ar-SA" sz="2000" dirty="0" smtClean="0">
                <a:cs typeface="B Mitra" pitchFamily="2" charset="-78"/>
              </a:rPr>
              <a:t> پزشكي</a:t>
            </a:r>
            <a:r>
              <a:rPr lang="ar-SA" sz="2000" dirty="0" smtClean="0">
                <a:cs typeface="Arial" charset="0"/>
              </a:rPr>
              <a:t>‌</a:t>
            </a:r>
            <a:r>
              <a:rPr lang="ar-SA" sz="2000" dirty="0" smtClean="0">
                <a:cs typeface="B Mitra" pitchFamily="2" charset="-78"/>
              </a:rPr>
              <a:t> در شماره</a:t>
            </a:r>
            <a:r>
              <a:rPr lang="ar-SA" sz="2000" dirty="0" smtClean="0">
                <a:cs typeface="Arial" charset="0"/>
              </a:rPr>
              <a:t>‌</a:t>
            </a:r>
            <a:r>
              <a:rPr lang="ar-SA" sz="2000" dirty="0" smtClean="0">
                <a:cs typeface="B Mitra" pitchFamily="2" charset="-78"/>
              </a:rPr>
              <a:t> موضوعي</a:t>
            </a:r>
            <a:r>
              <a:rPr lang="ar-SA" sz="2000" dirty="0" smtClean="0">
                <a:cs typeface="Arial" charset="0"/>
              </a:rPr>
              <a:t>‌</a:t>
            </a:r>
            <a:r>
              <a:rPr lang="ar-SA" sz="2000" dirty="0" smtClean="0">
                <a:cs typeface="B Mitra" pitchFamily="2" charset="-78"/>
              </a:rPr>
              <a:t> خود قرار مي</a:t>
            </a:r>
            <a:r>
              <a:rPr lang="ar-SA" sz="2000" dirty="0" smtClean="0">
                <a:cs typeface="Arial" charset="0"/>
              </a:rPr>
              <a:t>‌</a:t>
            </a:r>
            <a:r>
              <a:rPr lang="ar-SA" sz="2000" dirty="0" smtClean="0">
                <a:cs typeface="B Mitra" pitchFamily="2" charset="-78"/>
              </a:rPr>
              <a:t>گيرند اما يك</a:t>
            </a:r>
            <a:r>
              <a:rPr lang="ar-SA" sz="2000" dirty="0" smtClean="0">
                <a:cs typeface="Arial" charset="0"/>
              </a:rPr>
              <a:t>‌</a:t>
            </a:r>
            <a:r>
              <a:rPr lang="ar-SA" sz="2000" dirty="0" smtClean="0">
                <a:cs typeface="B Mitra" pitchFamily="2" charset="-78"/>
              </a:rPr>
              <a:t> حرف</a:t>
            </a:r>
            <a:r>
              <a:rPr lang="ar-SA" sz="2000" dirty="0" smtClean="0">
                <a:cs typeface="Arial" charset="0"/>
              </a:rPr>
              <a:t>‌</a:t>
            </a:r>
            <a:r>
              <a:rPr lang="ar-SA" sz="2000" dirty="0" smtClean="0">
                <a:cs typeface="B Mitra" pitchFamily="2" charset="-78"/>
              </a:rPr>
              <a:t> </a:t>
            </a:r>
            <a:r>
              <a:rPr lang="en-US" sz="2000" dirty="0" smtClean="0">
                <a:cs typeface="B Mitra" pitchFamily="2" charset="-78"/>
              </a:rPr>
              <a:t>Z</a:t>
            </a:r>
            <a:r>
              <a:rPr lang="ar-SA" sz="2000" dirty="0" smtClean="0">
                <a:cs typeface="B Mitra" pitchFamily="2" charset="-78"/>
              </a:rPr>
              <a:t> به</a:t>
            </a:r>
            <a:r>
              <a:rPr lang="ar-SA" sz="2000" dirty="0" smtClean="0">
                <a:cs typeface="Arial" charset="0"/>
              </a:rPr>
              <a:t>‌</a:t>
            </a:r>
            <a:r>
              <a:rPr lang="ar-SA" sz="2000" dirty="0" smtClean="0">
                <a:cs typeface="B Mitra" pitchFamily="2" charset="-78"/>
              </a:rPr>
              <a:t> ابتداي</a:t>
            </a:r>
            <a:r>
              <a:rPr lang="ar-SA" sz="2000" dirty="0" smtClean="0">
                <a:cs typeface="Arial" charset="0"/>
              </a:rPr>
              <a:t>‌</a:t>
            </a:r>
            <a:r>
              <a:rPr lang="ar-SA" sz="2000" dirty="0" smtClean="0">
                <a:cs typeface="B Mitra" pitchFamily="2" charset="-78"/>
              </a:rPr>
              <a:t> آنها اضافه</a:t>
            </a:r>
            <a:r>
              <a:rPr lang="ar-SA" sz="2000" dirty="0" smtClean="0">
                <a:cs typeface="Arial" charset="0"/>
              </a:rPr>
              <a:t>‌</a:t>
            </a:r>
            <a:r>
              <a:rPr lang="ar-SA" sz="2000" dirty="0" smtClean="0">
                <a:cs typeface="B Mitra" pitchFamily="2" charset="-78"/>
              </a:rPr>
              <a:t> مي</a:t>
            </a:r>
            <a:r>
              <a:rPr lang="ar-SA" sz="2000" dirty="0" smtClean="0">
                <a:cs typeface="Arial" charset="0"/>
              </a:rPr>
              <a:t>‌</a:t>
            </a:r>
            <a:r>
              <a:rPr lang="ar-SA" sz="2000" dirty="0" smtClean="0">
                <a:cs typeface="B Mitra" pitchFamily="2" charset="-78"/>
              </a:rPr>
              <a:t>شود.</a:t>
            </a:r>
          </a:p>
          <a:p>
            <a:pPr lvl="1" algn="ctr" rtl="1" eaLnBrk="1" hangingPunct="1">
              <a:lnSpc>
                <a:spcPct val="90000"/>
              </a:lnSpc>
              <a:buFont typeface="Wingdings" pitchFamily="2" charset="2"/>
              <a:buNone/>
              <a:defRPr/>
            </a:pPr>
            <a:r>
              <a:rPr lang="ar-SA" sz="2000" dirty="0" smtClean="0">
                <a:cs typeface="B Mitra" pitchFamily="2" charset="-78"/>
              </a:rPr>
              <a:t>		مانند: </a:t>
            </a:r>
            <a:r>
              <a:rPr lang="en-US" sz="2000" dirty="0" smtClean="0">
                <a:cs typeface="B Mitra" pitchFamily="2" charset="-78"/>
              </a:rPr>
              <a:t>ZWB 17		</a:t>
            </a:r>
            <a:r>
              <a:rPr lang="ar-SA" sz="2000" dirty="0" smtClean="0">
                <a:cs typeface="B Mitra" pitchFamily="2" charset="-78"/>
              </a:rPr>
              <a:t>كتابشناسي</a:t>
            </a:r>
            <a:r>
              <a:rPr lang="ar-SA" sz="2000" dirty="0" smtClean="0">
                <a:cs typeface="Arial" charset="0"/>
              </a:rPr>
              <a:t>‌</a:t>
            </a:r>
            <a:r>
              <a:rPr lang="ar-SA" sz="2000" dirty="0" smtClean="0">
                <a:cs typeface="B Mitra" pitchFamily="2" charset="-78"/>
              </a:rPr>
              <a:t> اطلس</a:t>
            </a:r>
            <a:r>
              <a:rPr lang="ar-SA" sz="2000" dirty="0" smtClean="0">
                <a:cs typeface="Arial" charset="0"/>
              </a:rPr>
              <a:t>‌</a:t>
            </a:r>
            <a:r>
              <a:rPr lang="ar-SA" sz="2000" dirty="0" smtClean="0">
                <a:cs typeface="B Mitra" pitchFamily="2" charset="-78"/>
              </a:rPr>
              <a:t>هاي</a:t>
            </a:r>
            <a:r>
              <a:rPr lang="ar-SA" sz="2000" dirty="0" smtClean="0">
                <a:cs typeface="Arial" charset="0"/>
              </a:rPr>
              <a:t>‌</a:t>
            </a:r>
            <a:r>
              <a:rPr lang="ar-SA" sz="2000" dirty="0" smtClean="0">
                <a:cs typeface="B Mitra" pitchFamily="2" charset="-78"/>
              </a:rPr>
              <a:t> پزشكي</a:t>
            </a:r>
            <a:r>
              <a:rPr lang="ar-SA" sz="2000" dirty="0" smtClean="0">
                <a:cs typeface="Arial" charset="0"/>
              </a:rPr>
              <a:t>‌</a:t>
            </a:r>
            <a:endParaRPr lang="ar-SA" sz="2000" dirty="0" smtClean="0">
              <a:cs typeface="B Mitra" pitchFamily="2" charset="-78"/>
            </a:endParaRPr>
          </a:p>
          <a:p>
            <a:pPr lvl="1" algn="ctr" rtl="1" eaLnBrk="1" hangingPunct="1">
              <a:lnSpc>
                <a:spcPct val="90000"/>
              </a:lnSpc>
              <a:buFont typeface="Wingdings" pitchFamily="2" charset="2"/>
              <a:buNone/>
              <a:defRPr/>
            </a:pPr>
            <a:r>
              <a:rPr lang="en-US" sz="2000" dirty="0" smtClean="0">
                <a:cs typeface="B Mitra" pitchFamily="2" charset="-78"/>
              </a:rPr>
              <a:t>ZQZ 200</a:t>
            </a:r>
            <a:r>
              <a:rPr lang="fa-IR" sz="2000" dirty="0" smtClean="0">
                <a:cs typeface="B Mitra" pitchFamily="2" charset="-78"/>
              </a:rPr>
              <a:t>  </a:t>
            </a:r>
            <a:r>
              <a:rPr lang="en-US" sz="2000" dirty="0" smtClean="0">
                <a:cs typeface="B Mitra" pitchFamily="2" charset="-78"/>
              </a:rPr>
              <a:t>		</a:t>
            </a:r>
            <a:r>
              <a:rPr lang="ar-SA" sz="2000" dirty="0" smtClean="0">
                <a:cs typeface="B Mitra" pitchFamily="2" charset="-78"/>
              </a:rPr>
              <a:t>كتابشناسي</a:t>
            </a:r>
            <a:r>
              <a:rPr lang="ar-SA" sz="2000" dirty="0" smtClean="0">
                <a:cs typeface="Arial" charset="0"/>
              </a:rPr>
              <a:t>‌</a:t>
            </a:r>
            <a:r>
              <a:rPr lang="ar-SA" sz="2000" dirty="0" smtClean="0">
                <a:cs typeface="B Mitra" pitchFamily="2" charset="-78"/>
              </a:rPr>
              <a:t>هاي</a:t>
            </a:r>
            <a:r>
              <a:rPr lang="ar-SA" sz="2000" dirty="0" smtClean="0">
                <a:cs typeface="Arial" charset="0"/>
              </a:rPr>
              <a:t>‌</a:t>
            </a:r>
            <a:r>
              <a:rPr lang="ar-SA" sz="2000" dirty="0" smtClean="0">
                <a:cs typeface="B Mitra" pitchFamily="2" charset="-78"/>
              </a:rPr>
              <a:t> سرطان</a:t>
            </a:r>
            <a:r>
              <a:rPr lang="ar-SA" sz="2000" dirty="0" smtClean="0">
                <a:cs typeface="Arial" charset="0"/>
              </a:rPr>
              <a:t>‌</a:t>
            </a:r>
            <a:endParaRPr lang="ar-SA" sz="2000" dirty="0" smtClean="0">
              <a:cs typeface="B Mitra" pitchFamily="2" charset="-78"/>
            </a:endParaRPr>
          </a:p>
          <a:p>
            <a:pPr lvl="1" algn="justLow" rtl="1" eaLnBrk="1" hangingPunct="1">
              <a:lnSpc>
                <a:spcPct val="90000"/>
              </a:lnSpc>
              <a:defRPr/>
            </a:pPr>
            <a:r>
              <a:rPr lang="ar-SA" sz="2000" dirty="0" smtClean="0">
                <a:cs typeface="B Mitra" pitchFamily="2" charset="-78"/>
              </a:rPr>
              <a:t>كتابشناسي</a:t>
            </a:r>
            <a:r>
              <a:rPr lang="ar-SA" sz="2000" dirty="0" smtClean="0">
                <a:cs typeface="Arial" charset="0"/>
              </a:rPr>
              <a:t>‌</a:t>
            </a:r>
            <a:r>
              <a:rPr lang="ar-SA" sz="2000" dirty="0" smtClean="0">
                <a:cs typeface="B Mitra" pitchFamily="2" charset="-78"/>
              </a:rPr>
              <a:t>هاي</a:t>
            </a:r>
            <a:r>
              <a:rPr lang="ar-SA" sz="2000" dirty="0" smtClean="0">
                <a:cs typeface="Arial" charset="0"/>
              </a:rPr>
              <a:t>‌</a:t>
            </a:r>
            <a:r>
              <a:rPr lang="ar-SA" sz="2000" dirty="0" smtClean="0">
                <a:cs typeface="B Mitra" pitchFamily="2" charset="-78"/>
              </a:rPr>
              <a:t> خارج</a:t>
            </a:r>
            <a:r>
              <a:rPr lang="ar-SA" sz="2000" dirty="0" smtClean="0">
                <a:cs typeface="Arial" charset="0"/>
              </a:rPr>
              <a:t>‌</a:t>
            </a:r>
            <a:r>
              <a:rPr lang="ar-SA" sz="2000" dirty="0" smtClean="0">
                <a:cs typeface="B Mitra" pitchFamily="2" charset="-78"/>
              </a:rPr>
              <a:t> از حوزه</a:t>
            </a:r>
            <a:r>
              <a:rPr lang="ar-SA" sz="2000" dirty="0" smtClean="0">
                <a:cs typeface="Arial" charset="0"/>
              </a:rPr>
              <a:t>‌</a:t>
            </a:r>
            <a:r>
              <a:rPr lang="ar-SA" sz="2000" dirty="0" smtClean="0">
                <a:cs typeface="B Mitra" pitchFamily="2" charset="-78"/>
              </a:rPr>
              <a:t> پزشكي</a:t>
            </a:r>
            <a:r>
              <a:rPr lang="ar-SA" sz="2000" dirty="0" smtClean="0">
                <a:cs typeface="Arial" charset="0"/>
              </a:rPr>
              <a:t>‌</a:t>
            </a:r>
            <a:r>
              <a:rPr lang="ar-SA" sz="2000" dirty="0" smtClean="0">
                <a:cs typeface="B Mitra" pitchFamily="2" charset="-78"/>
              </a:rPr>
              <a:t> براساس</a:t>
            </a:r>
            <a:r>
              <a:rPr lang="ar-SA" sz="2000" dirty="0" smtClean="0">
                <a:cs typeface="Arial" charset="0"/>
              </a:rPr>
              <a:t>‌</a:t>
            </a:r>
            <a:r>
              <a:rPr lang="ar-SA" sz="2000" dirty="0" smtClean="0">
                <a:cs typeface="B Mitra" pitchFamily="2" charset="-78"/>
              </a:rPr>
              <a:t> رده</a:t>
            </a:r>
            <a:r>
              <a:rPr lang="ar-SA" sz="2000" dirty="0" smtClean="0">
                <a:cs typeface="Arial" charset="0"/>
              </a:rPr>
              <a:t>‌</a:t>
            </a:r>
            <a:r>
              <a:rPr lang="ar-SA" sz="2000" dirty="0" smtClean="0">
                <a:cs typeface="B Mitra" pitchFamily="2" charset="-78"/>
              </a:rPr>
              <a:t> </a:t>
            </a:r>
            <a:r>
              <a:rPr lang="en-US" sz="2000" dirty="0" smtClean="0">
                <a:cs typeface="B Mitra" pitchFamily="2" charset="-78"/>
              </a:rPr>
              <a:t>Z</a:t>
            </a:r>
            <a:r>
              <a:rPr lang="ar-SA" sz="2000" dirty="0" smtClean="0">
                <a:cs typeface="B Mitra" pitchFamily="2" charset="-78"/>
              </a:rPr>
              <a:t> كتابخانه</a:t>
            </a:r>
            <a:r>
              <a:rPr lang="ar-SA" sz="2000" dirty="0" smtClean="0">
                <a:cs typeface="Arial" charset="0"/>
              </a:rPr>
              <a:t>‌</a:t>
            </a:r>
            <a:r>
              <a:rPr lang="ar-SA" sz="2000" dirty="0" smtClean="0">
                <a:cs typeface="B Mitra" pitchFamily="2" charset="-78"/>
              </a:rPr>
              <a:t> كنگره</a:t>
            </a:r>
            <a:r>
              <a:rPr lang="ar-SA" sz="2000" dirty="0" smtClean="0">
                <a:cs typeface="Arial" charset="0"/>
              </a:rPr>
              <a:t>‌</a:t>
            </a:r>
            <a:r>
              <a:rPr lang="ar-SA" sz="2000" dirty="0" smtClean="0">
                <a:cs typeface="B Mitra" pitchFamily="2" charset="-78"/>
              </a:rPr>
              <a:t> تنظيم</a:t>
            </a:r>
            <a:r>
              <a:rPr lang="ar-SA" sz="2000" dirty="0" smtClean="0">
                <a:cs typeface="Arial" charset="0"/>
              </a:rPr>
              <a:t>‌</a:t>
            </a:r>
            <a:r>
              <a:rPr lang="ar-SA" sz="2000" dirty="0" smtClean="0">
                <a:cs typeface="B Mitra" pitchFamily="2" charset="-78"/>
              </a:rPr>
              <a:t> مي</a:t>
            </a:r>
            <a:r>
              <a:rPr lang="ar-SA" sz="2000" dirty="0" smtClean="0">
                <a:cs typeface="Arial" charset="0"/>
              </a:rPr>
              <a:t>‌</a:t>
            </a:r>
            <a:r>
              <a:rPr lang="ar-SA" sz="2000" dirty="0" smtClean="0">
                <a:cs typeface="B Mitra" pitchFamily="2" charset="-78"/>
              </a:rPr>
              <a:t>شوند.</a:t>
            </a:r>
          </a:p>
          <a:p>
            <a:pPr lvl="1" algn="justLow" rtl="1" eaLnBrk="1" hangingPunct="1">
              <a:lnSpc>
                <a:spcPct val="90000"/>
              </a:lnSpc>
              <a:defRPr/>
            </a:pPr>
            <a:r>
              <a:rPr lang="ar-SA" sz="2000" dirty="0" smtClean="0">
                <a:cs typeface="B Mitra" pitchFamily="2" charset="-78"/>
              </a:rPr>
              <a:t>كتابشناسي</a:t>
            </a:r>
            <a:r>
              <a:rPr lang="ar-SA" sz="2000" dirty="0" smtClean="0">
                <a:cs typeface="Arial" charset="0"/>
              </a:rPr>
              <a:t>‌</a:t>
            </a:r>
            <a:r>
              <a:rPr lang="ar-SA" sz="2000" dirty="0" smtClean="0">
                <a:cs typeface="B Mitra" pitchFamily="2" charset="-78"/>
              </a:rPr>
              <a:t>هاي</a:t>
            </a:r>
            <a:r>
              <a:rPr lang="ar-SA" sz="2000" dirty="0" smtClean="0">
                <a:cs typeface="Arial" charset="0"/>
              </a:rPr>
              <a:t>‌</a:t>
            </a:r>
            <a:r>
              <a:rPr lang="ar-SA" sz="2000" dirty="0" smtClean="0">
                <a:cs typeface="B Mitra" pitchFamily="2" charset="-78"/>
              </a:rPr>
              <a:t> منتشرشده</a:t>
            </a:r>
            <a:r>
              <a:rPr lang="ar-SA" sz="2000" dirty="0" smtClean="0">
                <a:cs typeface="Arial" charset="0"/>
              </a:rPr>
              <a:t>‌</a:t>
            </a:r>
            <a:r>
              <a:rPr lang="ar-SA" sz="2000" dirty="0" smtClean="0">
                <a:cs typeface="B Mitra" pitchFamily="2" charset="-78"/>
              </a:rPr>
              <a:t> در قرن</a:t>
            </a:r>
            <a:r>
              <a:rPr lang="ar-SA" sz="2000" dirty="0" smtClean="0">
                <a:cs typeface="Arial" charset="0"/>
              </a:rPr>
              <a:t>‌</a:t>
            </a:r>
            <a:r>
              <a:rPr lang="ar-SA" sz="2000" dirty="0" smtClean="0">
                <a:cs typeface="B Mitra" pitchFamily="2" charset="-78"/>
              </a:rPr>
              <a:t> نوزدهم</a:t>
            </a:r>
            <a:r>
              <a:rPr lang="ar-SA" sz="2000" dirty="0" smtClean="0">
                <a:cs typeface="Arial" charset="0"/>
              </a:rPr>
              <a:t>‌</a:t>
            </a:r>
            <a:r>
              <a:rPr lang="ar-SA" sz="2000" dirty="0" smtClean="0">
                <a:cs typeface="B Mitra" pitchFamily="2" charset="-78"/>
              </a:rPr>
              <a:t> (1801 تا 19</a:t>
            </a:r>
            <a:r>
              <a:rPr lang="fa-IR" sz="2000" dirty="0" smtClean="0">
                <a:cs typeface="B Mitra" pitchFamily="2" charset="-78"/>
              </a:rPr>
              <a:t>1</a:t>
            </a:r>
            <a:r>
              <a:rPr lang="ar-SA" sz="2000" dirty="0" smtClean="0">
                <a:cs typeface="B Mitra" pitchFamily="2" charset="-78"/>
              </a:rPr>
              <a:t>3) از قوانين</a:t>
            </a:r>
            <a:r>
              <a:rPr lang="ar-SA" sz="2000" dirty="0" smtClean="0">
                <a:cs typeface="Arial" charset="0"/>
              </a:rPr>
              <a:t>‌</a:t>
            </a:r>
            <a:r>
              <a:rPr lang="ar-SA" sz="2000" dirty="0" smtClean="0">
                <a:cs typeface="B Mitra" pitchFamily="2" charset="-78"/>
              </a:rPr>
              <a:t> كتابشناسيها پيروي</a:t>
            </a:r>
            <a:r>
              <a:rPr lang="ar-SA" sz="2000" dirty="0" smtClean="0">
                <a:cs typeface="Arial" charset="0"/>
              </a:rPr>
              <a:t>‌</a:t>
            </a:r>
            <a:r>
              <a:rPr lang="ar-SA" sz="2000" dirty="0" smtClean="0">
                <a:cs typeface="B Mitra" pitchFamily="2" charset="-78"/>
              </a:rPr>
              <a:t> مي</a:t>
            </a:r>
            <a:r>
              <a:rPr lang="ar-SA" sz="2000" dirty="0" smtClean="0">
                <a:cs typeface="Arial" charset="0"/>
              </a:rPr>
              <a:t>‌</a:t>
            </a:r>
            <a:r>
              <a:rPr lang="ar-SA" sz="2000" dirty="0" smtClean="0">
                <a:cs typeface="B Mitra" pitchFamily="2" charset="-78"/>
              </a:rPr>
              <a:t>كنند نه</a:t>
            </a:r>
            <a:r>
              <a:rPr lang="ar-SA" sz="2000" dirty="0" smtClean="0">
                <a:cs typeface="Arial" charset="0"/>
              </a:rPr>
              <a:t>‌</a:t>
            </a:r>
            <a:r>
              <a:rPr lang="ar-SA" sz="2000" dirty="0" smtClean="0">
                <a:cs typeface="B Mitra" pitchFamily="2" charset="-78"/>
              </a:rPr>
              <a:t> قوانين</a:t>
            </a:r>
            <a:r>
              <a:rPr lang="ar-SA" sz="2000" dirty="0" smtClean="0">
                <a:cs typeface="Arial" charset="0"/>
              </a:rPr>
              <a:t>‌</a:t>
            </a:r>
            <a:r>
              <a:rPr lang="ar-SA" sz="2000" dirty="0" smtClean="0">
                <a:cs typeface="B Mitra" pitchFamily="2" charset="-78"/>
              </a:rPr>
              <a:t> آثار قرن</a:t>
            </a:r>
            <a:r>
              <a:rPr lang="ar-SA" sz="2000" dirty="0" smtClean="0">
                <a:cs typeface="Arial" charset="0"/>
              </a:rPr>
              <a:t>‌</a:t>
            </a:r>
            <a:r>
              <a:rPr lang="ar-SA" sz="2000" dirty="0" smtClean="0">
                <a:cs typeface="B Mitra" pitchFamily="2" charset="-78"/>
              </a:rPr>
              <a:t> نوزدهم</a:t>
            </a:r>
            <a:r>
              <a:rPr lang="ar-SA" sz="2000" dirty="0" smtClean="0">
                <a:cs typeface="Arial" charset="0"/>
              </a:rPr>
              <a:t>‌</a:t>
            </a:r>
            <a:endParaRPr lang="ar-SA" sz="2000" dirty="0" smtClean="0">
              <a:cs typeface="B Mitra" pitchFamily="2" charset="-78"/>
            </a:endParaRPr>
          </a:p>
          <a:p>
            <a:pPr lvl="1" algn="justLow" rtl="1" eaLnBrk="1" hangingPunct="1">
              <a:lnSpc>
                <a:spcPct val="90000"/>
              </a:lnSpc>
              <a:defRPr/>
            </a:pPr>
            <a:r>
              <a:rPr lang="ar-SA" sz="2000" dirty="0" smtClean="0">
                <a:cs typeface="B Mitra" pitchFamily="2" charset="-78"/>
              </a:rPr>
              <a:t>قوانين</a:t>
            </a:r>
            <a:r>
              <a:rPr lang="ar-SA" sz="2000" dirty="0" smtClean="0">
                <a:cs typeface="Arial" charset="0"/>
              </a:rPr>
              <a:t>‌</a:t>
            </a:r>
            <a:r>
              <a:rPr lang="ar-SA" sz="2000" dirty="0" smtClean="0">
                <a:cs typeface="B Mitra" pitchFamily="2" charset="-78"/>
              </a:rPr>
              <a:t> مربوط</a:t>
            </a:r>
            <a:r>
              <a:rPr lang="ar-SA" sz="2000" dirty="0" smtClean="0">
                <a:cs typeface="Arial" charset="0"/>
              </a:rPr>
              <a:t>‌</a:t>
            </a:r>
            <a:r>
              <a:rPr lang="ar-SA" sz="2000" dirty="0" smtClean="0">
                <a:cs typeface="B Mitra" pitchFamily="2" charset="-78"/>
              </a:rPr>
              <a:t> به</a:t>
            </a:r>
            <a:r>
              <a:rPr lang="ar-SA" sz="2000" dirty="0" smtClean="0">
                <a:cs typeface="Arial" charset="0"/>
              </a:rPr>
              <a:t>‌</a:t>
            </a:r>
            <a:r>
              <a:rPr lang="ar-SA" sz="2000" dirty="0" smtClean="0">
                <a:cs typeface="B Mitra" pitchFamily="2" charset="-78"/>
              </a:rPr>
              <a:t> كتابشناسي</a:t>
            </a:r>
            <a:r>
              <a:rPr lang="ar-SA" sz="2000" dirty="0" smtClean="0">
                <a:cs typeface="Arial" charset="0"/>
              </a:rPr>
              <a:t>‌</a:t>
            </a:r>
            <a:r>
              <a:rPr lang="ar-SA" sz="2000" dirty="0" smtClean="0">
                <a:cs typeface="B Mitra" pitchFamily="2" charset="-78"/>
              </a:rPr>
              <a:t>ها هم</a:t>
            </a:r>
            <a:r>
              <a:rPr lang="ar-SA" sz="2000" dirty="0" smtClean="0">
                <a:cs typeface="Arial" charset="0"/>
              </a:rPr>
              <a:t>‌</a:t>
            </a:r>
            <a:r>
              <a:rPr lang="ar-SA" sz="2000" dirty="0" smtClean="0">
                <a:cs typeface="B Mitra" pitchFamily="2" charset="-78"/>
              </a:rPr>
              <a:t> براي</a:t>
            </a:r>
            <a:r>
              <a:rPr lang="ar-SA" sz="2000" dirty="0" smtClean="0">
                <a:cs typeface="Arial" charset="0"/>
              </a:rPr>
              <a:t>‌</a:t>
            </a:r>
            <a:r>
              <a:rPr lang="ar-SA" sz="2000" dirty="0" smtClean="0">
                <a:cs typeface="B Mitra" pitchFamily="2" charset="-78"/>
              </a:rPr>
              <a:t> ادواريها و هم</a:t>
            </a:r>
            <a:r>
              <a:rPr lang="ar-SA" sz="2000" dirty="0" smtClean="0">
                <a:cs typeface="Arial" charset="0"/>
              </a:rPr>
              <a:t>‌</a:t>
            </a:r>
            <a:r>
              <a:rPr lang="ar-SA" sz="2000" dirty="0" smtClean="0">
                <a:cs typeface="B Mitra" pitchFamily="2" charset="-78"/>
              </a:rPr>
              <a:t> براي</a:t>
            </a:r>
            <a:r>
              <a:rPr lang="ar-SA" sz="2000" dirty="0" smtClean="0">
                <a:cs typeface="Arial" charset="0"/>
              </a:rPr>
              <a:t>‌</a:t>
            </a:r>
            <a:r>
              <a:rPr lang="ar-SA" sz="2000" dirty="0" smtClean="0">
                <a:cs typeface="B Mitra" pitchFamily="2" charset="-78"/>
              </a:rPr>
              <a:t> تك</a:t>
            </a:r>
            <a:r>
              <a:rPr lang="ar-SA" sz="2000" dirty="0" smtClean="0">
                <a:cs typeface="Arial" charset="0"/>
              </a:rPr>
              <a:t>‌</a:t>
            </a:r>
            <a:r>
              <a:rPr lang="ar-SA" sz="2000" dirty="0" smtClean="0">
                <a:cs typeface="B Mitra" pitchFamily="2" charset="-78"/>
              </a:rPr>
              <a:t>نگاشتها بكار مي</a:t>
            </a:r>
            <a:r>
              <a:rPr lang="ar-SA" sz="2000" dirty="0" smtClean="0">
                <a:cs typeface="Arial" charset="0"/>
              </a:rPr>
              <a:t>‌</a:t>
            </a:r>
            <a:r>
              <a:rPr lang="ar-SA" sz="2000" dirty="0" smtClean="0">
                <a:cs typeface="B Mitra" pitchFamily="2" charset="-78"/>
              </a:rPr>
              <a:t>رود (مگر اينكه</a:t>
            </a:r>
            <a:r>
              <a:rPr lang="ar-SA" sz="2000" dirty="0" smtClean="0">
                <a:cs typeface="Arial" charset="0"/>
              </a:rPr>
              <a:t>‌</a:t>
            </a:r>
            <a:r>
              <a:rPr lang="ar-SA" sz="2000" dirty="0" smtClean="0">
                <a:cs typeface="B Mitra" pitchFamily="2" charset="-78"/>
              </a:rPr>
              <a:t> ذكر شده</a:t>
            </a:r>
            <a:r>
              <a:rPr lang="ar-SA" sz="2000" dirty="0" smtClean="0">
                <a:cs typeface="Arial" charset="0"/>
              </a:rPr>
              <a:t>‌</a:t>
            </a:r>
            <a:r>
              <a:rPr lang="ar-SA" sz="2000" dirty="0" smtClean="0">
                <a:cs typeface="B Mitra" pitchFamily="2" charset="-78"/>
              </a:rPr>
              <a:t> باشد. مثلاً در ص</a:t>
            </a:r>
            <a:r>
              <a:rPr lang="ar-SA" sz="2000" dirty="0" smtClean="0">
                <a:cs typeface="Arial" charset="0"/>
              </a:rPr>
              <a:t>‌</a:t>
            </a:r>
            <a:r>
              <a:rPr lang="ar-SA" sz="2000" dirty="0" smtClean="0">
                <a:cs typeface="B Mitra" pitchFamily="2" charset="-78"/>
              </a:rPr>
              <a:t>.</a:t>
            </a:r>
            <a:r>
              <a:rPr lang="fa-IR" sz="2000" dirty="0" smtClean="0">
                <a:cs typeface="B Mitra" pitchFamily="2" charset="-78"/>
              </a:rPr>
              <a:t> </a:t>
            </a:r>
            <a:r>
              <a:rPr lang="en-US" sz="2000" dirty="0" smtClean="0">
                <a:cs typeface="B Mitra" pitchFamily="2" charset="-78"/>
              </a:rPr>
              <a:t>xiv</a:t>
            </a:r>
            <a:r>
              <a:rPr lang="ar-SA" sz="2000" dirty="0" smtClean="0">
                <a:cs typeface="B Mitra" pitchFamily="2" charset="-78"/>
              </a:rPr>
              <a:t> مقدمه</a:t>
            </a:r>
            <a:r>
              <a:rPr lang="ar-SA" sz="2000" dirty="0" smtClean="0">
                <a:cs typeface="Arial" charset="0"/>
              </a:rPr>
              <a:t>‌</a:t>
            </a:r>
            <a:r>
              <a:rPr lang="ar-SA" sz="2000" dirty="0" smtClean="0">
                <a:cs typeface="B Mitra" pitchFamily="2" charset="-78"/>
              </a:rPr>
              <a:t>)</a:t>
            </a:r>
            <a:endParaRPr lang="fa-IR" sz="2000" dirty="0" smtClean="0">
              <a:cs typeface="B Mitra" pitchFamily="2" charset="-78"/>
            </a:endParaRP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0714797"/>
      </p:ext>
    </p:extLst>
  </p:cSld>
  <p:clrMapOvr>
    <a:masterClrMapping/>
  </p:clrMapOvr>
  <p:transition spd="med">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80579">
                                            <p:bg/>
                                          </p:spTgt>
                                        </p:tgtEl>
                                        <p:attrNameLst>
                                          <p:attrName>style.visibility</p:attrName>
                                        </p:attrNameLst>
                                      </p:cBhvr>
                                      <p:to>
                                        <p:strVal val="visible"/>
                                      </p:to>
                                    </p:set>
                                    <p:anim calcmode="lin" valueType="num">
                                      <p:cBhvr>
                                        <p:cTn id="7" dur="500" fill="hold"/>
                                        <p:tgtEl>
                                          <p:spTgt spid="280579">
                                            <p:bg/>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80579">
                                            <p:bg/>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80579">
                                            <p:bg/>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80579">
                                            <p:bg/>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280579">
                                            <p:txEl>
                                              <p:pRg st="0" end="0"/>
                                            </p:txEl>
                                          </p:spTgt>
                                        </p:tgtEl>
                                        <p:attrNameLst>
                                          <p:attrName>style.visibility</p:attrName>
                                        </p:attrNameLst>
                                      </p:cBhvr>
                                      <p:to>
                                        <p:strVal val="visible"/>
                                      </p:to>
                                    </p:set>
                                    <p:anim calcmode="lin" valueType="num">
                                      <p:cBhvr>
                                        <p:cTn id="15" dur="500" fill="hold"/>
                                        <p:tgtEl>
                                          <p:spTgt spid="28057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28057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28057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280579">
                                            <p:txEl>
                                              <p:pRg st="0" end="0"/>
                                            </p:txEl>
                                          </p:spTgt>
                                        </p:tgtEl>
                                        <p:attrNameLst>
                                          <p:attrName>ppt_y</p:attrName>
                                        </p:attrNameLst>
                                      </p:cBhvr>
                                      <p:tavLst>
                                        <p:tav tm="0">
                                          <p:val>
                                            <p:strVal val="#ppt_y"/>
                                          </p:val>
                                        </p:tav>
                                        <p:tav tm="100000">
                                          <p:val>
                                            <p:strVal val="#ppt_y"/>
                                          </p:val>
                                        </p:tav>
                                      </p:tavLst>
                                    </p:anim>
                                  </p:childTnLst>
                                </p:cTn>
                              </p:par>
                              <p:par>
                                <p:cTn id="19" presetID="39" presetClass="entr" presetSubtype="0" accel="100000" fill="hold" grpId="0" nodeType="withEffect">
                                  <p:stCondLst>
                                    <p:cond delay="0"/>
                                  </p:stCondLst>
                                  <p:childTnLst>
                                    <p:set>
                                      <p:cBhvr>
                                        <p:cTn id="20" dur="1" fill="hold">
                                          <p:stCondLst>
                                            <p:cond delay="0"/>
                                          </p:stCondLst>
                                        </p:cTn>
                                        <p:tgtEl>
                                          <p:spTgt spid="280579">
                                            <p:txEl>
                                              <p:pRg st="1" end="1"/>
                                            </p:txEl>
                                          </p:spTgt>
                                        </p:tgtEl>
                                        <p:attrNameLst>
                                          <p:attrName>style.visibility</p:attrName>
                                        </p:attrNameLst>
                                      </p:cBhvr>
                                      <p:to>
                                        <p:strVal val="visible"/>
                                      </p:to>
                                    </p:set>
                                    <p:anim calcmode="lin" valueType="num">
                                      <p:cBhvr>
                                        <p:cTn id="21" dur="500" fill="hold"/>
                                        <p:tgtEl>
                                          <p:spTgt spid="28057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28057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28057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280579">
                                            <p:txEl>
                                              <p:pRg st="1" end="1"/>
                                            </p:txEl>
                                          </p:spTgt>
                                        </p:tgtEl>
                                        <p:attrNameLst>
                                          <p:attrName>ppt_y</p:attrName>
                                        </p:attrNameLst>
                                      </p:cBhvr>
                                      <p:tavLst>
                                        <p:tav tm="0">
                                          <p:val>
                                            <p:strVal val="#ppt_y"/>
                                          </p:val>
                                        </p:tav>
                                        <p:tav tm="100000">
                                          <p:val>
                                            <p:strVal val="#ppt_y"/>
                                          </p:val>
                                        </p:tav>
                                      </p:tavLst>
                                    </p:anim>
                                  </p:childTnLst>
                                </p:cTn>
                              </p:par>
                              <p:par>
                                <p:cTn id="25" presetID="39" presetClass="entr" presetSubtype="0" accel="100000" fill="hold" grpId="0" nodeType="withEffect">
                                  <p:stCondLst>
                                    <p:cond delay="0"/>
                                  </p:stCondLst>
                                  <p:childTnLst>
                                    <p:set>
                                      <p:cBhvr>
                                        <p:cTn id="26" dur="1" fill="hold">
                                          <p:stCondLst>
                                            <p:cond delay="0"/>
                                          </p:stCondLst>
                                        </p:cTn>
                                        <p:tgtEl>
                                          <p:spTgt spid="280579">
                                            <p:txEl>
                                              <p:pRg st="2" end="2"/>
                                            </p:txEl>
                                          </p:spTgt>
                                        </p:tgtEl>
                                        <p:attrNameLst>
                                          <p:attrName>style.visibility</p:attrName>
                                        </p:attrNameLst>
                                      </p:cBhvr>
                                      <p:to>
                                        <p:strVal val="visible"/>
                                      </p:to>
                                    </p:set>
                                    <p:anim calcmode="lin" valueType="num">
                                      <p:cBhvr>
                                        <p:cTn id="27" dur="500" fill="hold"/>
                                        <p:tgtEl>
                                          <p:spTgt spid="28057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28057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28057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280579">
                                            <p:txEl>
                                              <p:pRg st="2" end="2"/>
                                            </p:txEl>
                                          </p:spTgt>
                                        </p:tgtEl>
                                        <p:attrNameLst>
                                          <p:attrName>ppt_y</p:attrName>
                                        </p:attrNameLst>
                                      </p:cBhvr>
                                      <p:tavLst>
                                        <p:tav tm="0">
                                          <p:val>
                                            <p:strVal val="#ppt_y"/>
                                          </p:val>
                                        </p:tav>
                                        <p:tav tm="100000">
                                          <p:val>
                                            <p:strVal val="#ppt_y"/>
                                          </p:val>
                                        </p:tav>
                                      </p:tavLst>
                                    </p:anim>
                                  </p:childTnLst>
                                </p:cTn>
                              </p:par>
                              <p:par>
                                <p:cTn id="31" presetID="39" presetClass="entr" presetSubtype="0" accel="100000" fill="hold" grpId="0" nodeType="withEffect">
                                  <p:stCondLst>
                                    <p:cond delay="0"/>
                                  </p:stCondLst>
                                  <p:childTnLst>
                                    <p:set>
                                      <p:cBhvr>
                                        <p:cTn id="32" dur="1" fill="hold">
                                          <p:stCondLst>
                                            <p:cond delay="0"/>
                                          </p:stCondLst>
                                        </p:cTn>
                                        <p:tgtEl>
                                          <p:spTgt spid="280579">
                                            <p:txEl>
                                              <p:pRg st="3" end="3"/>
                                            </p:txEl>
                                          </p:spTgt>
                                        </p:tgtEl>
                                        <p:attrNameLst>
                                          <p:attrName>style.visibility</p:attrName>
                                        </p:attrNameLst>
                                      </p:cBhvr>
                                      <p:to>
                                        <p:strVal val="visible"/>
                                      </p:to>
                                    </p:set>
                                    <p:anim calcmode="lin" valueType="num">
                                      <p:cBhvr>
                                        <p:cTn id="33" dur="500" fill="hold"/>
                                        <p:tgtEl>
                                          <p:spTgt spid="280579">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280579">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280579">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280579">
                                            <p:txEl>
                                              <p:pRg st="3" end="3"/>
                                            </p:txEl>
                                          </p:spTgt>
                                        </p:tgtEl>
                                        <p:attrNameLst>
                                          <p:attrName>ppt_y</p:attrName>
                                        </p:attrNameLst>
                                      </p:cBhvr>
                                      <p:tavLst>
                                        <p:tav tm="0">
                                          <p:val>
                                            <p:strVal val="#ppt_y"/>
                                          </p:val>
                                        </p:tav>
                                        <p:tav tm="100000">
                                          <p:val>
                                            <p:strVal val="#ppt_y"/>
                                          </p:val>
                                        </p:tav>
                                      </p:tavLst>
                                    </p:anim>
                                  </p:childTnLst>
                                </p:cTn>
                              </p:par>
                              <p:par>
                                <p:cTn id="37" presetID="39" presetClass="entr" presetSubtype="0" accel="100000" fill="hold" grpId="0" nodeType="withEffect">
                                  <p:stCondLst>
                                    <p:cond delay="0"/>
                                  </p:stCondLst>
                                  <p:childTnLst>
                                    <p:set>
                                      <p:cBhvr>
                                        <p:cTn id="38" dur="1" fill="hold">
                                          <p:stCondLst>
                                            <p:cond delay="0"/>
                                          </p:stCondLst>
                                        </p:cTn>
                                        <p:tgtEl>
                                          <p:spTgt spid="280579">
                                            <p:txEl>
                                              <p:pRg st="4" end="4"/>
                                            </p:txEl>
                                          </p:spTgt>
                                        </p:tgtEl>
                                        <p:attrNameLst>
                                          <p:attrName>style.visibility</p:attrName>
                                        </p:attrNameLst>
                                      </p:cBhvr>
                                      <p:to>
                                        <p:strVal val="visible"/>
                                      </p:to>
                                    </p:set>
                                    <p:anim calcmode="lin" valueType="num">
                                      <p:cBhvr>
                                        <p:cTn id="39" dur="500" fill="hold"/>
                                        <p:tgtEl>
                                          <p:spTgt spid="280579">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280579">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280579">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280579">
                                            <p:txEl>
                                              <p:pRg st="4" end="4"/>
                                            </p:txEl>
                                          </p:spTgt>
                                        </p:tgtEl>
                                        <p:attrNameLst>
                                          <p:attrName>ppt_y</p:attrName>
                                        </p:attrNameLst>
                                      </p:cBhvr>
                                      <p:tavLst>
                                        <p:tav tm="0">
                                          <p:val>
                                            <p:strVal val="#ppt_y"/>
                                          </p:val>
                                        </p:tav>
                                        <p:tav tm="100000">
                                          <p:val>
                                            <p:strVal val="#ppt_y"/>
                                          </p:val>
                                        </p:tav>
                                      </p:tavLst>
                                    </p:anim>
                                  </p:childTnLst>
                                </p:cTn>
                              </p:par>
                              <p:par>
                                <p:cTn id="43" presetID="39" presetClass="entr" presetSubtype="0" accel="100000" fill="hold" grpId="0" nodeType="withEffect">
                                  <p:stCondLst>
                                    <p:cond delay="0"/>
                                  </p:stCondLst>
                                  <p:childTnLst>
                                    <p:set>
                                      <p:cBhvr>
                                        <p:cTn id="44" dur="1" fill="hold">
                                          <p:stCondLst>
                                            <p:cond delay="0"/>
                                          </p:stCondLst>
                                        </p:cTn>
                                        <p:tgtEl>
                                          <p:spTgt spid="280579">
                                            <p:txEl>
                                              <p:pRg st="5" end="5"/>
                                            </p:txEl>
                                          </p:spTgt>
                                        </p:tgtEl>
                                        <p:attrNameLst>
                                          <p:attrName>style.visibility</p:attrName>
                                        </p:attrNameLst>
                                      </p:cBhvr>
                                      <p:to>
                                        <p:strVal val="visible"/>
                                      </p:to>
                                    </p:set>
                                    <p:anim calcmode="lin" valueType="num">
                                      <p:cBhvr>
                                        <p:cTn id="45" dur="500" fill="hold"/>
                                        <p:tgtEl>
                                          <p:spTgt spid="280579">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280579">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280579">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280579">
                                            <p:txEl>
                                              <p:pRg st="5" end="5"/>
                                            </p:txEl>
                                          </p:spTgt>
                                        </p:tgtEl>
                                        <p:attrNameLst>
                                          <p:attrName>ppt_y</p:attrName>
                                        </p:attrNameLst>
                                      </p:cBhvr>
                                      <p:tavLst>
                                        <p:tav tm="0">
                                          <p:val>
                                            <p:strVal val="#ppt_y"/>
                                          </p:val>
                                        </p:tav>
                                        <p:tav tm="100000">
                                          <p:val>
                                            <p:strVal val="#ppt_y"/>
                                          </p:val>
                                        </p:tav>
                                      </p:tavLst>
                                    </p:anim>
                                  </p:childTnLst>
                                </p:cTn>
                              </p:par>
                              <p:par>
                                <p:cTn id="49" presetID="39" presetClass="entr" presetSubtype="0" accel="100000" fill="hold" grpId="0" nodeType="withEffect">
                                  <p:stCondLst>
                                    <p:cond delay="0"/>
                                  </p:stCondLst>
                                  <p:childTnLst>
                                    <p:set>
                                      <p:cBhvr>
                                        <p:cTn id="50" dur="1" fill="hold">
                                          <p:stCondLst>
                                            <p:cond delay="0"/>
                                          </p:stCondLst>
                                        </p:cTn>
                                        <p:tgtEl>
                                          <p:spTgt spid="280579">
                                            <p:txEl>
                                              <p:pRg st="6" end="6"/>
                                            </p:txEl>
                                          </p:spTgt>
                                        </p:tgtEl>
                                        <p:attrNameLst>
                                          <p:attrName>style.visibility</p:attrName>
                                        </p:attrNameLst>
                                      </p:cBhvr>
                                      <p:to>
                                        <p:strVal val="visible"/>
                                      </p:to>
                                    </p:set>
                                    <p:anim calcmode="lin" valueType="num">
                                      <p:cBhvr>
                                        <p:cTn id="51" dur="500" fill="hold"/>
                                        <p:tgtEl>
                                          <p:spTgt spid="280579">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2" dur="500" fill="hold"/>
                                        <p:tgtEl>
                                          <p:spTgt spid="280579">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3" dur="500" fill="hold"/>
                                        <p:tgtEl>
                                          <p:spTgt spid="280579">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4" dur="500" fill="hold"/>
                                        <p:tgtEl>
                                          <p:spTgt spid="280579">
                                            <p:txEl>
                                              <p:pRg st="6" end="6"/>
                                            </p:txEl>
                                          </p:spTgt>
                                        </p:tgtEl>
                                        <p:attrNameLst>
                                          <p:attrName>ppt_y</p:attrName>
                                        </p:attrNameLst>
                                      </p:cBhvr>
                                      <p:tavLst>
                                        <p:tav tm="0">
                                          <p:val>
                                            <p:strVal val="#ppt_y"/>
                                          </p:val>
                                        </p:tav>
                                        <p:tav tm="100000">
                                          <p:val>
                                            <p:strVal val="#ppt_y"/>
                                          </p:val>
                                        </p:tav>
                                      </p:tavLst>
                                    </p:anim>
                                  </p:childTnLst>
                                </p:cTn>
                              </p:par>
                              <p:par>
                                <p:cTn id="55" presetID="39" presetClass="exit" presetSubtype="0" decel="100000" fill="hold" grpId="1" nodeType="withEffect">
                                  <p:stCondLst>
                                    <p:cond delay="0"/>
                                  </p:stCondLst>
                                  <p:childTnLst>
                                    <p:anim calcmode="lin" valueType="num">
                                      <p:cBhvr>
                                        <p:cTn id="56" dur="500" fill="hold"/>
                                        <p:tgtEl>
                                          <p:spTgt spid="280579">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7" dur="500" fill="hold"/>
                                        <p:tgtEl>
                                          <p:spTgt spid="280579">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58" dur="500" fill="hold"/>
                                        <p:tgtEl>
                                          <p:spTgt spid="280579">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59" dur="500" fill="hold"/>
                                        <p:tgtEl>
                                          <p:spTgt spid="280579">
                                            <p:txEl>
                                              <p:pRg st="0" end="0"/>
                                            </p:txEl>
                                          </p:spTgt>
                                        </p:tgtEl>
                                        <p:attrNameLst>
                                          <p:attrName>ppt_y</p:attrName>
                                        </p:attrNameLst>
                                      </p:cBhvr>
                                      <p:tavLst>
                                        <p:tav tm="0">
                                          <p:val>
                                            <p:strVal val="ppt_y"/>
                                          </p:val>
                                        </p:tav>
                                        <p:tav tm="100000">
                                          <p:val>
                                            <p:strVal val="ppt_y"/>
                                          </p:val>
                                        </p:tav>
                                      </p:tavLst>
                                    </p:anim>
                                    <p:set>
                                      <p:cBhvr>
                                        <p:cTn id="60" dur="1" fill="hold">
                                          <p:stCondLst>
                                            <p:cond delay="499"/>
                                          </p:stCondLst>
                                        </p:cTn>
                                        <p:tgtEl>
                                          <p:spTgt spid="280579">
                                            <p:txEl>
                                              <p:pRg st="0" end="0"/>
                                            </p:txEl>
                                          </p:spTgt>
                                        </p:tgtEl>
                                        <p:attrNameLst>
                                          <p:attrName>style.visibility</p:attrName>
                                        </p:attrNameLst>
                                      </p:cBhvr>
                                      <p:to>
                                        <p:strVal val="hidden"/>
                                      </p:to>
                                    </p:set>
                                  </p:childTnLst>
                                </p:cTn>
                              </p:par>
                              <p:par>
                                <p:cTn id="61" presetID="39" presetClass="exit" presetSubtype="0" decel="100000" fill="hold" grpId="1" nodeType="withEffect">
                                  <p:stCondLst>
                                    <p:cond delay="0"/>
                                  </p:stCondLst>
                                  <p:childTnLst>
                                    <p:anim calcmode="lin" valueType="num">
                                      <p:cBhvr>
                                        <p:cTn id="62" dur="500" fill="hold"/>
                                        <p:tgtEl>
                                          <p:spTgt spid="280579">
                                            <p:txEl>
                                              <p:pRg st="1" end="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63" dur="500" fill="hold"/>
                                        <p:tgtEl>
                                          <p:spTgt spid="280579">
                                            <p:txEl>
                                              <p:pRg st="1" end="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4" dur="500" fill="hold"/>
                                        <p:tgtEl>
                                          <p:spTgt spid="280579">
                                            <p:txEl>
                                              <p:pRg st="1" end="1"/>
                                            </p:txEl>
                                          </p:spTgt>
                                        </p:tgtEl>
                                        <p:attrNameLst>
                                          <p:attrName>ppt_x</p:attrName>
                                        </p:attrNameLst>
                                      </p:cBhvr>
                                      <p:tavLst>
                                        <p:tav tm="0">
                                          <p:val>
                                            <p:strVal val="ppt_x"/>
                                          </p:val>
                                        </p:tav>
                                        <p:tav tm="50000">
                                          <p:val>
                                            <p:strVal val="ppt_x"/>
                                          </p:val>
                                        </p:tav>
                                        <p:tav tm="100000">
                                          <p:val>
                                            <p:strVal val="ppt_x-.3"/>
                                          </p:val>
                                        </p:tav>
                                      </p:tavLst>
                                    </p:anim>
                                    <p:anim calcmode="lin" valueType="num">
                                      <p:cBhvr>
                                        <p:cTn id="65" dur="500" fill="hold"/>
                                        <p:tgtEl>
                                          <p:spTgt spid="280579">
                                            <p:txEl>
                                              <p:pRg st="1" end="1"/>
                                            </p:txEl>
                                          </p:spTgt>
                                        </p:tgtEl>
                                        <p:attrNameLst>
                                          <p:attrName>ppt_y</p:attrName>
                                        </p:attrNameLst>
                                      </p:cBhvr>
                                      <p:tavLst>
                                        <p:tav tm="0">
                                          <p:val>
                                            <p:strVal val="ppt_y"/>
                                          </p:val>
                                        </p:tav>
                                        <p:tav tm="100000">
                                          <p:val>
                                            <p:strVal val="ppt_y"/>
                                          </p:val>
                                        </p:tav>
                                      </p:tavLst>
                                    </p:anim>
                                    <p:set>
                                      <p:cBhvr>
                                        <p:cTn id="66" dur="1" fill="hold">
                                          <p:stCondLst>
                                            <p:cond delay="499"/>
                                          </p:stCondLst>
                                        </p:cTn>
                                        <p:tgtEl>
                                          <p:spTgt spid="280579">
                                            <p:txEl>
                                              <p:pRg st="1" end="1"/>
                                            </p:txEl>
                                          </p:spTgt>
                                        </p:tgtEl>
                                        <p:attrNameLst>
                                          <p:attrName>style.visibility</p:attrName>
                                        </p:attrNameLst>
                                      </p:cBhvr>
                                      <p:to>
                                        <p:strVal val="hidden"/>
                                      </p:to>
                                    </p:set>
                                  </p:childTnLst>
                                </p:cTn>
                              </p:par>
                              <p:par>
                                <p:cTn id="67" presetID="39" presetClass="exit" presetSubtype="0" decel="100000" fill="hold" grpId="1" nodeType="withEffect">
                                  <p:stCondLst>
                                    <p:cond delay="0"/>
                                  </p:stCondLst>
                                  <p:childTnLst>
                                    <p:anim calcmode="lin" valueType="num">
                                      <p:cBhvr>
                                        <p:cTn id="68" dur="500" fill="hold"/>
                                        <p:tgtEl>
                                          <p:spTgt spid="280579">
                                            <p:txEl>
                                              <p:pRg st="2" end="2"/>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69" dur="500" fill="hold"/>
                                        <p:tgtEl>
                                          <p:spTgt spid="280579">
                                            <p:txEl>
                                              <p:pRg st="2" end="2"/>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0" dur="500" fill="hold"/>
                                        <p:tgtEl>
                                          <p:spTgt spid="280579">
                                            <p:txEl>
                                              <p:pRg st="2" end="2"/>
                                            </p:txEl>
                                          </p:spTgt>
                                        </p:tgtEl>
                                        <p:attrNameLst>
                                          <p:attrName>ppt_x</p:attrName>
                                        </p:attrNameLst>
                                      </p:cBhvr>
                                      <p:tavLst>
                                        <p:tav tm="0">
                                          <p:val>
                                            <p:strVal val="ppt_x"/>
                                          </p:val>
                                        </p:tav>
                                        <p:tav tm="50000">
                                          <p:val>
                                            <p:strVal val="ppt_x"/>
                                          </p:val>
                                        </p:tav>
                                        <p:tav tm="100000">
                                          <p:val>
                                            <p:strVal val="ppt_x-.3"/>
                                          </p:val>
                                        </p:tav>
                                      </p:tavLst>
                                    </p:anim>
                                    <p:anim calcmode="lin" valueType="num">
                                      <p:cBhvr>
                                        <p:cTn id="71" dur="500" fill="hold"/>
                                        <p:tgtEl>
                                          <p:spTgt spid="280579">
                                            <p:txEl>
                                              <p:pRg st="2" end="2"/>
                                            </p:txEl>
                                          </p:spTgt>
                                        </p:tgtEl>
                                        <p:attrNameLst>
                                          <p:attrName>ppt_y</p:attrName>
                                        </p:attrNameLst>
                                      </p:cBhvr>
                                      <p:tavLst>
                                        <p:tav tm="0">
                                          <p:val>
                                            <p:strVal val="ppt_y"/>
                                          </p:val>
                                        </p:tav>
                                        <p:tav tm="100000">
                                          <p:val>
                                            <p:strVal val="ppt_y"/>
                                          </p:val>
                                        </p:tav>
                                      </p:tavLst>
                                    </p:anim>
                                    <p:set>
                                      <p:cBhvr>
                                        <p:cTn id="72" dur="1" fill="hold">
                                          <p:stCondLst>
                                            <p:cond delay="499"/>
                                          </p:stCondLst>
                                        </p:cTn>
                                        <p:tgtEl>
                                          <p:spTgt spid="280579">
                                            <p:txEl>
                                              <p:pRg st="2" end="2"/>
                                            </p:txEl>
                                          </p:spTgt>
                                        </p:tgtEl>
                                        <p:attrNameLst>
                                          <p:attrName>style.visibility</p:attrName>
                                        </p:attrNameLst>
                                      </p:cBhvr>
                                      <p:to>
                                        <p:strVal val="hidden"/>
                                      </p:to>
                                    </p:set>
                                  </p:childTnLst>
                                </p:cTn>
                              </p:par>
                              <p:par>
                                <p:cTn id="73" presetID="39" presetClass="exit" presetSubtype="0" decel="100000" fill="hold" grpId="1" nodeType="withEffect">
                                  <p:stCondLst>
                                    <p:cond delay="0"/>
                                  </p:stCondLst>
                                  <p:childTnLst>
                                    <p:anim calcmode="lin" valueType="num">
                                      <p:cBhvr>
                                        <p:cTn id="74" dur="500" fill="hold"/>
                                        <p:tgtEl>
                                          <p:spTgt spid="280579">
                                            <p:txEl>
                                              <p:pRg st="3" end="3"/>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5" dur="500" fill="hold"/>
                                        <p:tgtEl>
                                          <p:spTgt spid="280579">
                                            <p:txEl>
                                              <p:pRg st="3" end="3"/>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6" dur="500" fill="hold"/>
                                        <p:tgtEl>
                                          <p:spTgt spid="280579">
                                            <p:txEl>
                                              <p:pRg st="3" end="3"/>
                                            </p:txEl>
                                          </p:spTgt>
                                        </p:tgtEl>
                                        <p:attrNameLst>
                                          <p:attrName>ppt_x</p:attrName>
                                        </p:attrNameLst>
                                      </p:cBhvr>
                                      <p:tavLst>
                                        <p:tav tm="0">
                                          <p:val>
                                            <p:strVal val="ppt_x"/>
                                          </p:val>
                                        </p:tav>
                                        <p:tav tm="50000">
                                          <p:val>
                                            <p:strVal val="ppt_x"/>
                                          </p:val>
                                        </p:tav>
                                        <p:tav tm="100000">
                                          <p:val>
                                            <p:strVal val="ppt_x-.3"/>
                                          </p:val>
                                        </p:tav>
                                      </p:tavLst>
                                    </p:anim>
                                    <p:anim calcmode="lin" valueType="num">
                                      <p:cBhvr>
                                        <p:cTn id="77" dur="500" fill="hold"/>
                                        <p:tgtEl>
                                          <p:spTgt spid="280579">
                                            <p:txEl>
                                              <p:pRg st="3" end="3"/>
                                            </p:txEl>
                                          </p:spTgt>
                                        </p:tgtEl>
                                        <p:attrNameLst>
                                          <p:attrName>ppt_y</p:attrName>
                                        </p:attrNameLst>
                                      </p:cBhvr>
                                      <p:tavLst>
                                        <p:tav tm="0">
                                          <p:val>
                                            <p:strVal val="ppt_y"/>
                                          </p:val>
                                        </p:tav>
                                        <p:tav tm="100000">
                                          <p:val>
                                            <p:strVal val="ppt_y"/>
                                          </p:val>
                                        </p:tav>
                                      </p:tavLst>
                                    </p:anim>
                                    <p:set>
                                      <p:cBhvr>
                                        <p:cTn id="78" dur="1" fill="hold">
                                          <p:stCondLst>
                                            <p:cond delay="499"/>
                                          </p:stCondLst>
                                        </p:cTn>
                                        <p:tgtEl>
                                          <p:spTgt spid="280579">
                                            <p:txEl>
                                              <p:pRg st="3" end="3"/>
                                            </p:txEl>
                                          </p:spTgt>
                                        </p:tgtEl>
                                        <p:attrNameLst>
                                          <p:attrName>style.visibility</p:attrName>
                                        </p:attrNameLst>
                                      </p:cBhvr>
                                      <p:to>
                                        <p:strVal val="hidden"/>
                                      </p:to>
                                    </p:set>
                                  </p:childTnLst>
                                </p:cTn>
                              </p:par>
                              <p:par>
                                <p:cTn id="79" presetID="39" presetClass="exit" presetSubtype="0" decel="100000" fill="hold" grpId="1" nodeType="withEffect">
                                  <p:stCondLst>
                                    <p:cond delay="0"/>
                                  </p:stCondLst>
                                  <p:childTnLst>
                                    <p:anim calcmode="lin" valueType="num">
                                      <p:cBhvr>
                                        <p:cTn id="80" dur="500" fill="hold"/>
                                        <p:tgtEl>
                                          <p:spTgt spid="280579">
                                            <p:txEl>
                                              <p:pRg st="4" end="4"/>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81" dur="500" fill="hold"/>
                                        <p:tgtEl>
                                          <p:spTgt spid="280579">
                                            <p:txEl>
                                              <p:pRg st="4" end="4"/>
                                            </p:txEl>
                                          </p:spTgt>
                                        </p:tgtEl>
                                        <p:attrNameLst>
                                          <p:attrName>ppt_w</p:attrName>
                                        </p:attrNameLst>
                                      </p:cBhvr>
                                      <p:tavLst>
                                        <p:tav tm="0">
                                          <p:val>
                                            <p:strVal val="ppt_w"/>
                                          </p:val>
                                        </p:tav>
                                        <p:tav tm="50000">
                                          <p:val>
                                            <p:strVal val="ppt_w+.3"/>
                                          </p:val>
                                        </p:tav>
                                        <p:tav tm="100000">
                                          <p:val>
                                            <p:strVal val="ppt_w+.3"/>
                                          </p:val>
                                        </p:tav>
                                      </p:tavLst>
                                    </p:anim>
                                    <p:anim calcmode="lin" valueType="num">
                                      <p:cBhvr>
                                        <p:cTn id="82" dur="500" fill="hold"/>
                                        <p:tgtEl>
                                          <p:spTgt spid="280579">
                                            <p:txEl>
                                              <p:pRg st="4" end="4"/>
                                            </p:txEl>
                                          </p:spTgt>
                                        </p:tgtEl>
                                        <p:attrNameLst>
                                          <p:attrName>ppt_x</p:attrName>
                                        </p:attrNameLst>
                                      </p:cBhvr>
                                      <p:tavLst>
                                        <p:tav tm="0">
                                          <p:val>
                                            <p:strVal val="ppt_x"/>
                                          </p:val>
                                        </p:tav>
                                        <p:tav tm="50000">
                                          <p:val>
                                            <p:strVal val="ppt_x"/>
                                          </p:val>
                                        </p:tav>
                                        <p:tav tm="100000">
                                          <p:val>
                                            <p:strVal val="ppt_x-.3"/>
                                          </p:val>
                                        </p:tav>
                                      </p:tavLst>
                                    </p:anim>
                                    <p:anim calcmode="lin" valueType="num">
                                      <p:cBhvr>
                                        <p:cTn id="83" dur="500" fill="hold"/>
                                        <p:tgtEl>
                                          <p:spTgt spid="280579">
                                            <p:txEl>
                                              <p:pRg st="4" end="4"/>
                                            </p:txEl>
                                          </p:spTgt>
                                        </p:tgtEl>
                                        <p:attrNameLst>
                                          <p:attrName>ppt_y</p:attrName>
                                        </p:attrNameLst>
                                      </p:cBhvr>
                                      <p:tavLst>
                                        <p:tav tm="0">
                                          <p:val>
                                            <p:strVal val="ppt_y"/>
                                          </p:val>
                                        </p:tav>
                                        <p:tav tm="100000">
                                          <p:val>
                                            <p:strVal val="ppt_y"/>
                                          </p:val>
                                        </p:tav>
                                      </p:tavLst>
                                    </p:anim>
                                    <p:set>
                                      <p:cBhvr>
                                        <p:cTn id="84" dur="1" fill="hold">
                                          <p:stCondLst>
                                            <p:cond delay="499"/>
                                          </p:stCondLst>
                                        </p:cTn>
                                        <p:tgtEl>
                                          <p:spTgt spid="280579">
                                            <p:txEl>
                                              <p:pRg st="4" end="4"/>
                                            </p:txEl>
                                          </p:spTgt>
                                        </p:tgtEl>
                                        <p:attrNameLst>
                                          <p:attrName>style.visibility</p:attrName>
                                        </p:attrNameLst>
                                      </p:cBhvr>
                                      <p:to>
                                        <p:strVal val="hidden"/>
                                      </p:to>
                                    </p:set>
                                  </p:childTnLst>
                                </p:cTn>
                              </p:par>
                              <p:par>
                                <p:cTn id="85" presetID="39" presetClass="exit" presetSubtype="0" decel="100000" fill="hold" grpId="1" nodeType="withEffect">
                                  <p:stCondLst>
                                    <p:cond delay="0"/>
                                  </p:stCondLst>
                                  <p:childTnLst>
                                    <p:anim calcmode="lin" valueType="num">
                                      <p:cBhvr>
                                        <p:cTn id="86" dur="500" fill="hold"/>
                                        <p:tgtEl>
                                          <p:spTgt spid="280579">
                                            <p:txEl>
                                              <p:pRg st="5" end="5"/>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87" dur="500" fill="hold"/>
                                        <p:tgtEl>
                                          <p:spTgt spid="280579">
                                            <p:txEl>
                                              <p:pRg st="5" end="5"/>
                                            </p:txEl>
                                          </p:spTgt>
                                        </p:tgtEl>
                                        <p:attrNameLst>
                                          <p:attrName>ppt_w</p:attrName>
                                        </p:attrNameLst>
                                      </p:cBhvr>
                                      <p:tavLst>
                                        <p:tav tm="0">
                                          <p:val>
                                            <p:strVal val="ppt_w"/>
                                          </p:val>
                                        </p:tav>
                                        <p:tav tm="50000">
                                          <p:val>
                                            <p:strVal val="ppt_w+.3"/>
                                          </p:val>
                                        </p:tav>
                                        <p:tav tm="100000">
                                          <p:val>
                                            <p:strVal val="ppt_w+.3"/>
                                          </p:val>
                                        </p:tav>
                                      </p:tavLst>
                                    </p:anim>
                                    <p:anim calcmode="lin" valueType="num">
                                      <p:cBhvr>
                                        <p:cTn id="88" dur="500" fill="hold"/>
                                        <p:tgtEl>
                                          <p:spTgt spid="280579">
                                            <p:txEl>
                                              <p:pRg st="5" end="5"/>
                                            </p:txEl>
                                          </p:spTgt>
                                        </p:tgtEl>
                                        <p:attrNameLst>
                                          <p:attrName>ppt_x</p:attrName>
                                        </p:attrNameLst>
                                      </p:cBhvr>
                                      <p:tavLst>
                                        <p:tav tm="0">
                                          <p:val>
                                            <p:strVal val="ppt_x"/>
                                          </p:val>
                                        </p:tav>
                                        <p:tav tm="50000">
                                          <p:val>
                                            <p:strVal val="ppt_x"/>
                                          </p:val>
                                        </p:tav>
                                        <p:tav tm="100000">
                                          <p:val>
                                            <p:strVal val="ppt_x-.3"/>
                                          </p:val>
                                        </p:tav>
                                      </p:tavLst>
                                    </p:anim>
                                    <p:anim calcmode="lin" valueType="num">
                                      <p:cBhvr>
                                        <p:cTn id="89" dur="500" fill="hold"/>
                                        <p:tgtEl>
                                          <p:spTgt spid="280579">
                                            <p:txEl>
                                              <p:pRg st="5" end="5"/>
                                            </p:txEl>
                                          </p:spTgt>
                                        </p:tgtEl>
                                        <p:attrNameLst>
                                          <p:attrName>ppt_y</p:attrName>
                                        </p:attrNameLst>
                                      </p:cBhvr>
                                      <p:tavLst>
                                        <p:tav tm="0">
                                          <p:val>
                                            <p:strVal val="ppt_y"/>
                                          </p:val>
                                        </p:tav>
                                        <p:tav tm="100000">
                                          <p:val>
                                            <p:strVal val="ppt_y"/>
                                          </p:val>
                                        </p:tav>
                                      </p:tavLst>
                                    </p:anim>
                                    <p:set>
                                      <p:cBhvr>
                                        <p:cTn id="90" dur="1" fill="hold">
                                          <p:stCondLst>
                                            <p:cond delay="499"/>
                                          </p:stCondLst>
                                        </p:cTn>
                                        <p:tgtEl>
                                          <p:spTgt spid="280579">
                                            <p:txEl>
                                              <p:pRg st="5" end="5"/>
                                            </p:txEl>
                                          </p:spTgt>
                                        </p:tgtEl>
                                        <p:attrNameLst>
                                          <p:attrName>style.visibility</p:attrName>
                                        </p:attrNameLst>
                                      </p:cBhvr>
                                      <p:to>
                                        <p:strVal val="hidden"/>
                                      </p:to>
                                    </p:set>
                                  </p:childTnLst>
                                </p:cTn>
                              </p:par>
                              <p:par>
                                <p:cTn id="91" presetID="39" presetClass="exit" presetSubtype="0" decel="100000" fill="hold" grpId="1" nodeType="withEffect">
                                  <p:stCondLst>
                                    <p:cond delay="0"/>
                                  </p:stCondLst>
                                  <p:childTnLst>
                                    <p:anim calcmode="lin" valueType="num">
                                      <p:cBhvr>
                                        <p:cTn id="92" dur="500" fill="hold"/>
                                        <p:tgtEl>
                                          <p:spTgt spid="280579">
                                            <p:txEl>
                                              <p:pRg st="6" end="6"/>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93" dur="500" fill="hold"/>
                                        <p:tgtEl>
                                          <p:spTgt spid="280579">
                                            <p:txEl>
                                              <p:pRg st="6" end="6"/>
                                            </p:txEl>
                                          </p:spTgt>
                                        </p:tgtEl>
                                        <p:attrNameLst>
                                          <p:attrName>ppt_w</p:attrName>
                                        </p:attrNameLst>
                                      </p:cBhvr>
                                      <p:tavLst>
                                        <p:tav tm="0">
                                          <p:val>
                                            <p:strVal val="ppt_w"/>
                                          </p:val>
                                        </p:tav>
                                        <p:tav tm="50000">
                                          <p:val>
                                            <p:strVal val="ppt_w+.3"/>
                                          </p:val>
                                        </p:tav>
                                        <p:tav tm="100000">
                                          <p:val>
                                            <p:strVal val="ppt_w+.3"/>
                                          </p:val>
                                        </p:tav>
                                      </p:tavLst>
                                    </p:anim>
                                    <p:anim calcmode="lin" valueType="num">
                                      <p:cBhvr>
                                        <p:cTn id="94" dur="500" fill="hold"/>
                                        <p:tgtEl>
                                          <p:spTgt spid="280579">
                                            <p:txEl>
                                              <p:pRg st="6" end="6"/>
                                            </p:txEl>
                                          </p:spTgt>
                                        </p:tgtEl>
                                        <p:attrNameLst>
                                          <p:attrName>ppt_x</p:attrName>
                                        </p:attrNameLst>
                                      </p:cBhvr>
                                      <p:tavLst>
                                        <p:tav tm="0">
                                          <p:val>
                                            <p:strVal val="ppt_x"/>
                                          </p:val>
                                        </p:tav>
                                        <p:tav tm="50000">
                                          <p:val>
                                            <p:strVal val="ppt_x"/>
                                          </p:val>
                                        </p:tav>
                                        <p:tav tm="100000">
                                          <p:val>
                                            <p:strVal val="ppt_x-.3"/>
                                          </p:val>
                                        </p:tav>
                                      </p:tavLst>
                                    </p:anim>
                                    <p:anim calcmode="lin" valueType="num">
                                      <p:cBhvr>
                                        <p:cTn id="95" dur="500" fill="hold"/>
                                        <p:tgtEl>
                                          <p:spTgt spid="280579">
                                            <p:txEl>
                                              <p:pRg st="6" end="6"/>
                                            </p:txEl>
                                          </p:spTgt>
                                        </p:tgtEl>
                                        <p:attrNameLst>
                                          <p:attrName>ppt_y</p:attrName>
                                        </p:attrNameLst>
                                      </p:cBhvr>
                                      <p:tavLst>
                                        <p:tav tm="0">
                                          <p:val>
                                            <p:strVal val="ppt_y"/>
                                          </p:val>
                                        </p:tav>
                                        <p:tav tm="100000">
                                          <p:val>
                                            <p:strVal val="ppt_y"/>
                                          </p:val>
                                        </p:tav>
                                      </p:tavLst>
                                    </p:anim>
                                    <p:set>
                                      <p:cBhvr>
                                        <p:cTn id="96" dur="1" fill="hold">
                                          <p:stCondLst>
                                            <p:cond delay="499"/>
                                          </p:stCondLst>
                                        </p:cTn>
                                        <p:tgtEl>
                                          <p:spTgt spid="280579">
                                            <p:txEl>
                                              <p:pRg st="6" end="6"/>
                                            </p:txEl>
                                          </p:spTgt>
                                        </p:tgtEl>
                                        <p:attrNameLst>
                                          <p:attrName>style.visibility</p:attrName>
                                        </p:attrNameLst>
                                      </p:cBhvr>
                                      <p:to>
                                        <p:strVal val="hidden"/>
                                      </p:to>
                                    </p:set>
                                  </p:childTnLst>
                                </p:cTn>
                              </p:par>
                              <p:par>
                                <p:cTn id="97" presetID="39" presetClass="exit" presetSubtype="0" decel="100000" fill="hold" grpId="1" nodeType="withEffect">
                                  <p:stCondLst>
                                    <p:cond delay="0"/>
                                  </p:stCondLst>
                                  <p:childTnLst>
                                    <p:anim calcmode="lin" valueType="num">
                                      <p:cBhvr>
                                        <p:cTn id="98" dur="500" fill="hold"/>
                                        <p:tgtEl>
                                          <p:spTgt spid="280579">
                                            <p:bg/>
                                          </p:spTgt>
                                        </p:tgtEl>
                                        <p:attrNameLst>
                                          <p:attrName>ppt_h</p:attrName>
                                        </p:attrNameLst>
                                      </p:cBhvr>
                                      <p:tavLst>
                                        <p:tav tm="0">
                                          <p:val>
                                            <p:strVal val="ppt_h"/>
                                          </p:val>
                                        </p:tav>
                                        <p:tav tm="50000">
                                          <p:val>
                                            <p:strVal val="ppt_h/20"/>
                                          </p:val>
                                        </p:tav>
                                        <p:tav tm="100000">
                                          <p:val>
                                            <p:strVal val="ppt_h/20"/>
                                          </p:val>
                                        </p:tav>
                                      </p:tavLst>
                                    </p:anim>
                                    <p:anim calcmode="lin" valueType="num">
                                      <p:cBhvr>
                                        <p:cTn id="99" dur="500" fill="hold"/>
                                        <p:tgtEl>
                                          <p:spTgt spid="280579">
                                            <p:bg/>
                                          </p:spTgt>
                                        </p:tgtEl>
                                        <p:attrNameLst>
                                          <p:attrName>ppt_w</p:attrName>
                                        </p:attrNameLst>
                                      </p:cBhvr>
                                      <p:tavLst>
                                        <p:tav tm="0">
                                          <p:val>
                                            <p:strVal val="ppt_w"/>
                                          </p:val>
                                        </p:tav>
                                        <p:tav tm="50000">
                                          <p:val>
                                            <p:strVal val="ppt_w+.3"/>
                                          </p:val>
                                        </p:tav>
                                        <p:tav tm="100000">
                                          <p:val>
                                            <p:strVal val="ppt_w+.3"/>
                                          </p:val>
                                        </p:tav>
                                      </p:tavLst>
                                    </p:anim>
                                    <p:anim calcmode="lin" valueType="num">
                                      <p:cBhvr>
                                        <p:cTn id="100" dur="500" fill="hold"/>
                                        <p:tgtEl>
                                          <p:spTgt spid="280579">
                                            <p:bg/>
                                          </p:spTgt>
                                        </p:tgtEl>
                                        <p:attrNameLst>
                                          <p:attrName>ppt_x</p:attrName>
                                        </p:attrNameLst>
                                      </p:cBhvr>
                                      <p:tavLst>
                                        <p:tav tm="0">
                                          <p:val>
                                            <p:strVal val="ppt_x"/>
                                          </p:val>
                                        </p:tav>
                                        <p:tav tm="50000">
                                          <p:val>
                                            <p:strVal val="ppt_x"/>
                                          </p:val>
                                        </p:tav>
                                        <p:tav tm="100000">
                                          <p:val>
                                            <p:strVal val="ppt_x-.3"/>
                                          </p:val>
                                        </p:tav>
                                      </p:tavLst>
                                    </p:anim>
                                    <p:anim calcmode="lin" valueType="num">
                                      <p:cBhvr>
                                        <p:cTn id="101" dur="500" fill="hold"/>
                                        <p:tgtEl>
                                          <p:spTgt spid="280579">
                                            <p:bg/>
                                          </p:spTgt>
                                        </p:tgtEl>
                                        <p:attrNameLst>
                                          <p:attrName>ppt_y</p:attrName>
                                        </p:attrNameLst>
                                      </p:cBhvr>
                                      <p:tavLst>
                                        <p:tav tm="0">
                                          <p:val>
                                            <p:strVal val="ppt_y"/>
                                          </p:val>
                                        </p:tav>
                                        <p:tav tm="100000">
                                          <p:val>
                                            <p:strVal val="ppt_y"/>
                                          </p:val>
                                        </p:tav>
                                      </p:tavLst>
                                    </p:anim>
                                    <p:set>
                                      <p:cBhvr>
                                        <p:cTn id="102" dur="1" fill="hold">
                                          <p:stCondLst>
                                            <p:cond delay="499"/>
                                          </p:stCondLst>
                                        </p:cTn>
                                        <p:tgtEl>
                                          <p:spTgt spid="280579">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9" grpId="0" build="p" animBg="1"/>
      <p:bldP spid="280579" grpId="1" build="allAtOnce"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92696"/>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a:xfrm>
            <a:off x="457200" y="1600200"/>
            <a:ext cx="8229600" cy="4525963"/>
          </a:xfrm>
          <a:prstGeom prst="rect">
            <a:avLst/>
          </a:prstGeom>
        </p:spPr>
        <p:txBody>
          <a:bodyPr vert="horz">
            <a:normAutofit/>
          </a:bodyPr>
          <a:lst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Low">
              <a:buNone/>
              <a:defRPr/>
            </a:pPr>
            <a:endParaRPr lang="en-US" sz="2400" b="1" dirty="0" smtClean="0">
              <a:solidFill>
                <a:srgbClr val="FFFF00"/>
              </a:solidFill>
              <a:cs typeface="B Mitra" pitchFamily="2" charset="-78"/>
            </a:endParaRPr>
          </a:p>
        </p:txBody>
      </p:sp>
      <p:sp>
        <p:nvSpPr>
          <p:cNvPr id="6" name="Rectangle 3"/>
          <p:cNvSpPr txBox="1">
            <a:spLocks noChangeArrowheads="1"/>
          </p:cNvSpPr>
          <p:nvPr/>
        </p:nvSpPr>
        <p:spPr>
          <a:xfrm>
            <a:off x="609600" y="1600200"/>
            <a:ext cx="8229600" cy="4678363"/>
          </a:xfrm>
          <a:prstGeom prst="rect">
            <a:avLst/>
          </a:prstGeom>
        </p:spPr>
        <p:txBody>
          <a:bodyPr vert="horz">
            <a:normAutofit/>
          </a:bodyPr>
          <a:lst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Low">
              <a:lnSpc>
                <a:spcPct val="80000"/>
              </a:lnSpc>
              <a:buNone/>
              <a:defRPr/>
            </a:pPr>
            <a:r>
              <a:rPr lang="fa-IR" sz="2400" b="1" dirty="0" smtClean="0">
                <a:cs typeface="B Titr" pitchFamily="2" charset="-78"/>
              </a:rPr>
              <a:t>آثار قرن نوزدهم (1801- 1913)</a:t>
            </a:r>
          </a:p>
          <a:p>
            <a:pPr lvl="1" algn="justLow">
              <a:lnSpc>
                <a:spcPct val="80000"/>
              </a:lnSpc>
              <a:defRPr/>
            </a:pPr>
            <a:r>
              <a:rPr lang="ar-SA" sz="2000" dirty="0" smtClean="0">
                <a:cs typeface="B Mitra" pitchFamily="2" charset="-78"/>
              </a:rPr>
              <a:t>براي</a:t>
            </a:r>
            <a:r>
              <a:rPr lang="ar-SA" sz="2000" dirty="0" smtClean="0">
                <a:cs typeface="Arial" charset="0"/>
              </a:rPr>
              <a:t>‌</a:t>
            </a:r>
            <a:r>
              <a:rPr lang="ar-SA" sz="2000" dirty="0" smtClean="0">
                <a:cs typeface="B Mitra" pitchFamily="2" charset="-78"/>
              </a:rPr>
              <a:t> آ</a:t>
            </a:r>
            <a:r>
              <a:rPr lang="fa-IR" sz="2000" dirty="0" smtClean="0">
                <a:cs typeface="B Mitra" pitchFamily="2" charset="-78"/>
              </a:rPr>
              <a:t>ث</a:t>
            </a:r>
            <a:r>
              <a:rPr lang="ar-SA" sz="2000" dirty="0" smtClean="0">
                <a:cs typeface="B Mitra" pitchFamily="2" charset="-78"/>
              </a:rPr>
              <a:t>ار قرن</a:t>
            </a:r>
            <a:r>
              <a:rPr lang="ar-SA" sz="2000" dirty="0" smtClean="0">
                <a:cs typeface="Arial" charset="0"/>
              </a:rPr>
              <a:t>‌</a:t>
            </a:r>
            <a:r>
              <a:rPr lang="ar-SA" sz="2000" dirty="0" smtClean="0">
                <a:cs typeface="B Mitra" pitchFamily="2" charset="-78"/>
              </a:rPr>
              <a:t> نوزدهم</a:t>
            </a:r>
            <a:r>
              <a:rPr lang="ar-SA" sz="2000" dirty="0" smtClean="0">
                <a:cs typeface="Arial" charset="0"/>
              </a:rPr>
              <a:t>‌</a:t>
            </a:r>
            <a:r>
              <a:rPr lang="ar-SA" sz="2000" dirty="0" smtClean="0">
                <a:cs typeface="B Mitra" pitchFamily="2" charset="-78"/>
              </a:rPr>
              <a:t> (1801 تا 1913) يك</a:t>
            </a:r>
            <a:r>
              <a:rPr lang="ar-SA" sz="2000" dirty="0" smtClean="0">
                <a:cs typeface="Arial" charset="0"/>
              </a:rPr>
              <a:t>‌</a:t>
            </a:r>
            <a:r>
              <a:rPr lang="ar-SA" sz="2000" dirty="0" smtClean="0">
                <a:cs typeface="B Mitra" pitchFamily="2" charset="-78"/>
              </a:rPr>
              <a:t> رده</a:t>
            </a:r>
            <a:r>
              <a:rPr lang="ar-SA" sz="2000" dirty="0" smtClean="0">
                <a:cs typeface="Arial" charset="0"/>
              </a:rPr>
              <a:t>‌</a:t>
            </a:r>
            <a:r>
              <a:rPr lang="ar-SA" sz="2000" dirty="0" smtClean="0">
                <a:cs typeface="B Mitra" pitchFamily="2" charset="-78"/>
              </a:rPr>
              <a:t>بندي</a:t>
            </a:r>
            <a:r>
              <a:rPr lang="ar-SA" sz="2000" dirty="0" smtClean="0">
                <a:cs typeface="Arial" charset="0"/>
              </a:rPr>
              <a:t>‌</a:t>
            </a:r>
            <a:r>
              <a:rPr lang="ar-SA" sz="2000" dirty="0" smtClean="0">
                <a:cs typeface="B Mitra" pitchFamily="2" charset="-78"/>
              </a:rPr>
              <a:t> خاص</a:t>
            </a:r>
            <a:r>
              <a:rPr lang="ar-SA" sz="2000" dirty="0" smtClean="0">
                <a:cs typeface="Arial" charset="0"/>
              </a:rPr>
              <a:t>‌</a:t>
            </a:r>
            <a:r>
              <a:rPr lang="ar-SA" sz="2000" dirty="0" smtClean="0">
                <a:cs typeface="B Mitra" pitchFamily="2" charset="-78"/>
              </a:rPr>
              <a:t> و مختصر در انتهاي</a:t>
            </a:r>
            <a:r>
              <a:rPr lang="ar-SA" sz="2000" dirty="0" smtClean="0">
                <a:cs typeface="Arial" charset="0"/>
              </a:rPr>
              <a:t>‌</a:t>
            </a:r>
            <a:r>
              <a:rPr lang="ar-SA" sz="2000" dirty="0" smtClean="0">
                <a:cs typeface="B Mitra" pitchFamily="2" charset="-78"/>
              </a:rPr>
              <a:t> متن</a:t>
            </a:r>
            <a:r>
              <a:rPr lang="ar-SA" sz="2000" dirty="0" smtClean="0">
                <a:cs typeface="Arial" charset="0"/>
              </a:rPr>
              <a:t>‌</a:t>
            </a:r>
            <a:r>
              <a:rPr lang="ar-SA" sz="2000" dirty="0" smtClean="0">
                <a:cs typeface="B Mitra" pitchFamily="2" charset="-78"/>
              </a:rPr>
              <a:t> از ص</a:t>
            </a:r>
            <a:r>
              <a:rPr lang="ar-SA" sz="2000" dirty="0" smtClean="0">
                <a:cs typeface="Arial" charset="0"/>
              </a:rPr>
              <a:t>‌</a:t>
            </a:r>
            <a:r>
              <a:rPr lang="ar-SA" sz="2000" dirty="0" smtClean="0">
                <a:cs typeface="B Mitra" pitchFamily="2" charset="-78"/>
              </a:rPr>
              <a:t>. 244ـ250 ذكر شده</a:t>
            </a:r>
            <a:r>
              <a:rPr lang="ar-SA" sz="2000" dirty="0" smtClean="0">
                <a:cs typeface="Arial" charset="0"/>
              </a:rPr>
              <a:t>‌</a:t>
            </a:r>
            <a:r>
              <a:rPr lang="ar-SA" sz="2000" dirty="0" smtClean="0">
                <a:cs typeface="B Mitra" pitchFamily="2" charset="-78"/>
              </a:rPr>
              <a:t> است</a:t>
            </a:r>
            <a:r>
              <a:rPr lang="ar-SA" sz="2000" dirty="0" smtClean="0">
                <a:cs typeface="Arial" charset="0"/>
              </a:rPr>
              <a:t>‌</a:t>
            </a:r>
            <a:r>
              <a:rPr lang="ar-SA" sz="2000" dirty="0" smtClean="0">
                <a:cs typeface="B Mitra" pitchFamily="2" charset="-78"/>
              </a:rPr>
              <a:t>.</a:t>
            </a:r>
          </a:p>
          <a:p>
            <a:pPr lvl="1" algn="justLow">
              <a:lnSpc>
                <a:spcPct val="80000"/>
              </a:lnSpc>
              <a:defRPr/>
            </a:pPr>
            <a:r>
              <a:rPr lang="ar-SA" sz="2000" dirty="0" smtClean="0">
                <a:cs typeface="B Mitra" pitchFamily="2" charset="-78"/>
              </a:rPr>
              <a:t>اين</a:t>
            </a:r>
            <a:r>
              <a:rPr lang="ar-SA" sz="2000" dirty="0" smtClean="0">
                <a:cs typeface="Arial" charset="0"/>
              </a:rPr>
              <a:t>‌</a:t>
            </a:r>
            <a:r>
              <a:rPr lang="ar-SA" sz="2000" dirty="0" smtClean="0">
                <a:cs typeface="B Mitra" pitchFamily="2" charset="-78"/>
              </a:rPr>
              <a:t> رده</a:t>
            </a:r>
            <a:r>
              <a:rPr lang="ar-SA" sz="2000" dirty="0" smtClean="0">
                <a:cs typeface="Arial" charset="0"/>
              </a:rPr>
              <a:t>‌</a:t>
            </a:r>
            <a:r>
              <a:rPr lang="ar-SA" sz="2000" dirty="0" smtClean="0">
                <a:cs typeface="B Mitra" pitchFamily="2" charset="-78"/>
              </a:rPr>
              <a:t>بندي</a:t>
            </a:r>
            <a:r>
              <a:rPr lang="ar-SA" sz="2000" dirty="0" smtClean="0">
                <a:cs typeface="Arial" charset="0"/>
              </a:rPr>
              <a:t>‌</a:t>
            </a:r>
            <a:r>
              <a:rPr lang="ar-SA" sz="2000" dirty="0" smtClean="0">
                <a:cs typeface="B Mitra" pitchFamily="2" charset="-78"/>
              </a:rPr>
              <a:t> فقط</a:t>
            </a:r>
            <a:r>
              <a:rPr lang="ar-SA" sz="2000" dirty="0" smtClean="0">
                <a:cs typeface="Arial" charset="0"/>
              </a:rPr>
              <a:t>‌</a:t>
            </a:r>
            <a:r>
              <a:rPr lang="ar-SA" sz="2000" dirty="0" smtClean="0">
                <a:cs typeface="B Mitra" pitchFamily="2" charset="-78"/>
              </a:rPr>
              <a:t> شامل</a:t>
            </a:r>
            <a:r>
              <a:rPr lang="ar-SA" sz="2000" dirty="0" smtClean="0">
                <a:cs typeface="Arial" charset="0"/>
              </a:rPr>
              <a:t>‌</a:t>
            </a:r>
            <a:r>
              <a:rPr lang="ar-SA" sz="2000" dirty="0" smtClean="0">
                <a:cs typeface="B Mitra" pitchFamily="2" charset="-78"/>
              </a:rPr>
              <a:t> حروف</a:t>
            </a:r>
            <a:r>
              <a:rPr lang="ar-SA" sz="2000" dirty="0" smtClean="0">
                <a:cs typeface="Arial" charset="0"/>
              </a:rPr>
              <a:t>‌</a:t>
            </a:r>
            <a:r>
              <a:rPr lang="ar-SA" sz="2000" dirty="0" smtClean="0">
                <a:cs typeface="B Mitra" pitchFamily="2" charset="-78"/>
              </a:rPr>
              <a:t> رده</a:t>
            </a:r>
            <a:r>
              <a:rPr lang="ar-SA" sz="2000" dirty="0" smtClean="0">
                <a:cs typeface="Arial" charset="0"/>
              </a:rPr>
              <a:t>‌</a:t>
            </a:r>
            <a:r>
              <a:rPr lang="ar-SA" sz="2000" dirty="0" smtClean="0">
                <a:cs typeface="B Mitra" pitchFamily="2" charset="-78"/>
              </a:rPr>
              <a:t>هاي</a:t>
            </a:r>
            <a:r>
              <a:rPr lang="ar-SA" sz="2000" dirty="0" smtClean="0">
                <a:cs typeface="Arial" charset="0"/>
              </a:rPr>
              <a:t>‌</a:t>
            </a:r>
            <a:r>
              <a:rPr lang="ar-SA" sz="2000" dirty="0" smtClean="0">
                <a:cs typeface="B Mitra" pitchFamily="2" charset="-78"/>
              </a:rPr>
              <a:t> اصلي</a:t>
            </a:r>
            <a:r>
              <a:rPr lang="ar-SA" sz="2000" dirty="0" smtClean="0">
                <a:cs typeface="Arial" charset="0"/>
              </a:rPr>
              <a:t>‌</a:t>
            </a:r>
            <a:r>
              <a:rPr lang="ar-SA" sz="2000" dirty="0" smtClean="0">
                <a:cs typeface="B Mitra" pitchFamily="2" charset="-78"/>
              </a:rPr>
              <a:t> است</a:t>
            </a:r>
            <a:r>
              <a:rPr lang="ar-SA" sz="2000" dirty="0" smtClean="0">
                <a:cs typeface="Arial" charset="0"/>
              </a:rPr>
              <a:t>‌</a:t>
            </a:r>
            <a:r>
              <a:rPr lang="ar-SA" sz="2000" dirty="0" smtClean="0">
                <a:cs typeface="B Mitra" pitchFamily="2" charset="-78"/>
              </a:rPr>
              <a:t> يا حروف</a:t>
            </a:r>
            <a:r>
              <a:rPr lang="ar-SA" sz="2000" dirty="0" smtClean="0">
                <a:cs typeface="Arial" charset="0"/>
              </a:rPr>
              <a:t>‌</a:t>
            </a:r>
            <a:r>
              <a:rPr lang="ar-SA" sz="2000" dirty="0" smtClean="0">
                <a:cs typeface="B Mitra" pitchFamily="2" charset="-78"/>
              </a:rPr>
              <a:t> و عدد (مركب</a:t>
            </a:r>
            <a:r>
              <a:rPr lang="ar-SA" sz="2000" dirty="0" smtClean="0">
                <a:cs typeface="Arial" charset="0"/>
              </a:rPr>
              <a:t>‌</a:t>
            </a:r>
            <a:r>
              <a:rPr lang="ar-SA" sz="2000" dirty="0" smtClean="0">
                <a:cs typeface="B Mitra" pitchFamily="2" charset="-78"/>
              </a:rPr>
              <a:t>) ب</a:t>
            </a:r>
            <a:r>
              <a:rPr lang="fa-IR" sz="2000" dirty="0" smtClean="0">
                <a:cs typeface="B Mitra" pitchFamily="2" charset="-78"/>
              </a:rPr>
              <a:t>ه </a:t>
            </a:r>
            <a:r>
              <a:rPr lang="ar-SA" sz="2000" dirty="0" smtClean="0">
                <a:cs typeface="B Mitra" pitchFamily="2" charset="-78"/>
              </a:rPr>
              <a:t>غير از چند مورد خاص</a:t>
            </a:r>
            <a:r>
              <a:rPr lang="ar-SA" sz="2000" dirty="0" smtClean="0">
                <a:cs typeface="Arial" charset="0"/>
              </a:rPr>
              <a:t>‌</a:t>
            </a:r>
            <a:r>
              <a:rPr lang="ar-SA" sz="2000" dirty="0" smtClean="0">
                <a:cs typeface="B Mitra" pitchFamily="2" charset="-78"/>
              </a:rPr>
              <a:t>؛ </a:t>
            </a:r>
            <a:endParaRPr lang="fa-IR" sz="2000" dirty="0" smtClean="0">
              <a:cs typeface="B Mitra" pitchFamily="2" charset="-78"/>
            </a:endParaRPr>
          </a:p>
          <a:p>
            <a:pPr lvl="2" algn="justLow">
              <a:lnSpc>
                <a:spcPct val="80000"/>
              </a:lnSpc>
              <a:defRPr/>
            </a:pPr>
            <a:r>
              <a:rPr lang="ar-SA" sz="1800" dirty="0" smtClean="0">
                <a:cs typeface="B Mitra" pitchFamily="2" charset="-78"/>
              </a:rPr>
              <a:t>مثل</a:t>
            </a:r>
            <a:r>
              <a:rPr lang="ar-SA" sz="1800" dirty="0" smtClean="0">
                <a:cs typeface="Arial" charset="0"/>
              </a:rPr>
              <a:t>‌</a:t>
            </a:r>
            <a:r>
              <a:rPr lang="ar-SA" sz="1800" dirty="0" smtClean="0">
                <a:cs typeface="B Mitra" pitchFamily="2" charset="-78"/>
              </a:rPr>
              <a:t>:</a:t>
            </a:r>
            <a:r>
              <a:rPr lang="fa-IR" sz="1800" dirty="0" smtClean="0">
                <a:cs typeface="B Mitra" pitchFamily="2" charset="-78"/>
              </a:rPr>
              <a:t> </a:t>
            </a:r>
            <a:r>
              <a:rPr lang="ar-SA" sz="1800" dirty="0" smtClean="0">
                <a:cs typeface="B Mitra" pitchFamily="2" charset="-78"/>
              </a:rPr>
              <a:t> تقسيم</a:t>
            </a:r>
            <a:r>
              <a:rPr lang="ar-SA" sz="1800" dirty="0" smtClean="0">
                <a:cs typeface="Arial" charset="0"/>
              </a:rPr>
              <a:t>‌</a:t>
            </a:r>
            <a:r>
              <a:rPr lang="ar-SA" sz="1800" dirty="0" smtClean="0">
                <a:cs typeface="B Mitra" pitchFamily="2" charset="-78"/>
              </a:rPr>
              <a:t> شكلي</a:t>
            </a:r>
            <a:r>
              <a:rPr lang="ar-SA" sz="1800" dirty="0" smtClean="0">
                <a:cs typeface="Arial" charset="0"/>
              </a:rPr>
              <a:t>‌</a:t>
            </a:r>
            <a:r>
              <a:rPr lang="ar-SA" sz="1800" dirty="0" smtClean="0">
                <a:cs typeface="B Mitra" pitchFamily="2" charset="-78"/>
              </a:rPr>
              <a:t> 22 در كل</a:t>
            </a:r>
            <a:r>
              <a:rPr lang="ar-SA" sz="1800" dirty="0" smtClean="0">
                <a:cs typeface="Arial" charset="0"/>
              </a:rPr>
              <a:t>‌</a:t>
            </a:r>
            <a:r>
              <a:rPr lang="ar-SA" sz="1800" dirty="0" smtClean="0">
                <a:cs typeface="B Mitra" pitchFamily="2" charset="-78"/>
              </a:rPr>
              <a:t> رده</a:t>
            </a:r>
            <a:r>
              <a:rPr lang="ar-SA" sz="1800" dirty="0" smtClean="0">
                <a:cs typeface="Arial" charset="0"/>
              </a:rPr>
              <a:t>‌</a:t>
            </a:r>
            <a:r>
              <a:rPr lang="ar-SA" sz="1800" dirty="0" smtClean="0">
                <a:cs typeface="B Mitra" pitchFamily="2" charset="-78"/>
              </a:rPr>
              <a:t> مختصر شماره</a:t>
            </a:r>
            <a:r>
              <a:rPr lang="ar-SA" sz="1800" dirty="0" smtClean="0">
                <a:cs typeface="Arial" charset="0"/>
              </a:rPr>
              <a:t>‌</a:t>
            </a:r>
            <a:r>
              <a:rPr lang="ar-SA" sz="1800" dirty="0" smtClean="0">
                <a:cs typeface="B Mitra" pitchFamily="2" charset="-78"/>
              </a:rPr>
              <a:t>هاي</a:t>
            </a:r>
            <a:r>
              <a:rPr lang="ar-SA" sz="1800" dirty="0" smtClean="0">
                <a:cs typeface="Arial" charset="0"/>
              </a:rPr>
              <a:t>‌</a:t>
            </a:r>
            <a:r>
              <a:rPr lang="ar-SA" sz="1800" dirty="0" smtClean="0">
                <a:cs typeface="B Mitra" pitchFamily="2" charset="-78"/>
              </a:rPr>
              <a:t> داخل</a:t>
            </a:r>
            <a:r>
              <a:rPr lang="ar-SA" sz="1800" dirty="0" smtClean="0">
                <a:cs typeface="Arial" charset="0"/>
              </a:rPr>
              <a:t>‌</a:t>
            </a:r>
            <a:r>
              <a:rPr lang="ar-SA" sz="1800" dirty="0" smtClean="0">
                <a:cs typeface="B Mitra" pitchFamily="2" charset="-78"/>
              </a:rPr>
              <a:t> قلاب</a:t>
            </a:r>
            <a:r>
              <a:rPr lang="fa-IR" sz="1800" dirty="0" smtClean="0">
                <a:cs typeface="B Mitra" pitchFamily="2" charset="-78"/>
              </a:rPr>
              <a:t> [ ]</a:t>
            </a:r>
            <a:r>
              <a:rPr lang="ar-SA" sz="1800" dirty="0" smtClean="0">
                <a:cs typeface="B Mitra" pitchFamily="2" charset="-78"/>
              </a:rPr>
              <a:t> ما را به</a:t>
            </a:r>
            <a:r>
              <a:rPr lang="ar-SA" sz="1800" dirty="0" smtClean="0">
                <a:cs typeface="Arial" charset="0"/>
              </a:rPr>
              <a:t>‌</a:t>
            </a:r>
            <a:r>
              <a:rPr lang="ar-SA" sz="1800" dirty="0" smtClean="0">
                <a:cs typeface="B Mitra" pitchFamily="2" charset="-78"/>
              </a:rPr>
              <a:t> شماره</a:t>
            </a:r>
            <a:r>
              <a:rPr lang="ar-SA" sz="1800" dirty="0" smtClean="0">
                <a:cs typeface="Arial" charset="0"/>
              </a:rPr>
              <a:t>‌</a:t>
            </a:r>
            <a:r>
              <a:rPr lang="ar-SA" sz="1800" dirty="0" smtClean="0">
                <a:cs typeface="B Mitra" pitchFamily="2" charset="-78"/>
              </a:rPr>
              <a:t> صحيح</a:t>
            </a:r>
            <a:r>
              <a:rPr lang="ar-SA" sz="1800" dirty="0" smtClean="0">
                <a:cs typeface="Arial" charset="0"/>
              </a:rPr>
              <a:t>‌</a:t>
            </a:r>
            <a:r>
              <a:rPr lang="ar-SA" sz="1800" dirty="0" smtClean="0">
                <a:cs typeface="B Mitra" pitchFamily="2" charset="-78"/>
              </a:rPr>
              <a:t> ارجاع</a:t>
            </a:r>
            <a:r>
              <a:rPr lang="ar-SA" sz="1800" dirty="0" smtClean="0">
                <a:cs typeface="Arial" charset="0"/>
              </a:rPr>
              <a:t>‌</a:t>
            </a:r>
            <a:r>
              <a:rPr lang="ar-SA" sz="1800" dirty="0" smtClean="0">
                <a:cs typeface="B Mitra" pitchFamily="2" charset="-78"/>
              </a:rPr>
              <a:t> مي</a:t>
            </a:r>
            <a:r>
              <a:rPr lang="ar-SA" sz="1800" dirty="0" smtClean="0">
                <a:cs typeface="Arial" charset="0"/>
              </a:rPr>
              <a:t>‌</a:t>
            </a:r>
            <a:r>
              <a:rPr lang="ar-SA" sz="1800" dirty="0" smtClean="0">
                <a:cs typeface="B Mitra" pitchFamily="2" charset="-78"/>
              </a:rPr>
              <a:t>دهند.</a:t>
            </a:r>
          </a:p>
          <a:p>
            <a:pPr lvl="1" algn="justLow">
              <a:lnSpc>
                <a:spcPct val="80000"/>
              </a:lnSpc>
              <a:defRPr/>
            </a:pPr>
            <a:r>
              <a:rPr lang="ar-SA" sz="2000" dirty="0" smtClean="0">
                <a:cs typeface="B Mitra" pitchFamily="2" charset="-78"/>
              </a:rPr>
              <a:t>		ـ تقسيم</a:t>
            </a:r>
            <a:r>
              <a:rPr lang="ar-SA" sz="2000" dirty="0" smtClean="0">
                <a:cs typeface="Arial" charset="0"/>
              </a:rPr>
              <a:t>‌</a:t>
            </a:r>
            <a:r>
              <a:rPr lang="ar-SA" sz="2000" dirty="0" smtClean="0">
                <a:cs typeface="B Mitra" pitchFamily="2" charset="-78"/>
              </a:rPr>
              <a:t> 1-6 </a:t>
            </a:r>
            <a:r>
              <a:rPr lang="en-US" sz="2000" dirty="0" smtClean="0">
                <a:cs typeface="B Mitra" pitchFamily="2" charset="-78"/>
              </a:rPr>
              <a:t>W</a:t>
            </a:r>
            <a:endParaRPr lang="ar-SA" sz="2000" dirty="0" smtClean="0">
              <a:cs typeface="B Mitra" pitchFamily="2" charset="-78"/>
            </a:endParaRPr>
          </a:p>
          <a:p>
            <a:pPr lvl="1" algn="justLow">
              <a:lnSpc>
                <a:spcPct val="80000"/>
              </a:lnSpc>
              <a:defRPr/>
            </a:pPr>
            <a:r>
              <a:rPr lang="ar-SA" sz="2000" dirty="0" smtClean="0">
                <a:cs typeface="B Mitra" pitchFamily="2" charset="-78"/>
              </a:rPr>
              <a:t>		ـ تقسيم</a:t>
            </a:r>
            <a:r>
              <a:rPr lang="ar-SA" sz="2000" dirty="0" smtClean="0">
                <a:cs typeface="Arial" charset="0"/>
              </a:rPr>
              <a:t>‌</a:t>
            </a:r>
            <a:r>
              <a:rPr lang="ar-SA" sz="2000" dirty="0" smtClean="0">
                <a:cs typeface="B Mitra" pitchFamily="2" charset="-78"/>
              </a:rPr>
              <a:t> 600 </a:t>
            </a:r>
            <a:r>
              <a:rPr lang="en-US" sz="2000" dirty="0" smtClean="0">
                <a:cs typeface="B Mitra" pitchFamily="2" charset="-78"/>
              </a:rPr>
              <a:t>W</a:t>
            </a:r>
            <a:endParaRPr lang="ar-SA" sz="2000" dirty="0" smtClean="0">
              <a:cs typeface="B Mitra" pitchFamily="2" charset="-78"/>
            </a:endParaRPr>
          </a:p>
          <a:p>
            <a:pPr lvl="1" algn="justLow">
              <a:lnSpc>
                <a:spcPct val="80000"/>
              </a:lnSpc>
              <a:defRPr/>
            </a:pPr>
            <a:r>
              <a:rPr lang="ar-SA" sz="2000" dirty="0" smtClean="0">
                <a:cs typeface="B Mitra" pitchFamily="2" charset="-78"/>
              </a:rPr>
              <a:t>		ـ تقسيم</a:t>
            </a:r>
            <a:r>
              <a:rPr lang="ar-SA" sz="2000" dirty="0" smtClean="0">
                <a:cs typeface="Arial" charset="0"/>
              </a:rPr>
              <a:t>‌</a:t>
            </a:r>
            <a:r>
              <a:rPr lang="ar-SA" sz="2000" dirty="0" smtClean="0">
                <a:cs typeface="B Mitra" pitchFamily="2" charset="-78"/>
              </a:rPr>
              <a:t> 2 </a:t>
            </a:r>
            <a:r>
              <a:rPr lang="en-US" sz="2000" dirty="0" smtClean="0">
                <a:cs typeface="B Mitra" pitchFamily="2" charset="-78"/>
              </a:rPr>
              <a:t>WX</a:t>
            </a:r>
            <a:endParaRPr lang="ar-SA" sz="2000" dirty="0" smtClean="0">
              <a:cs typeface="B Mitra" pitchFamily="2" charset="-78"/>
            </a:endParaRPr>
          </a:p>
          <a:p>
            <a:pPr lvl="1" algn="justLow">
              <a:lnSpc>
                <a:spcPct val="80000"/>
              </a:lnSpc>
              <a:defRPr/>
            </a:pPr>
            <a:r>
              <a:rPr lang="ar-SA" sz="2000" dirty="0" smtClean="0">
                <a:cs typeface="B Mitra" pitchFamily="2" charset="-78"/>
              </a:rPr>
              <a:t>كل</a:t>
            </a:r>
            <a:r>
              <a:rPr lang="ar-SA" sz="2000" dirty="0" smtClean="0">
                <a:cs typeface="Arial" charset="0"/>
              </a:rPr>
              <a:t>‌</a:t>
            </a:r>
            <a:r>
              <a:rPr lang="ar-SA" sz="2000" dirty="0" smtClean="0">
                <a:cs typeface="B Mitra" pitchFamily="2" charset="-78"/>
              </a:rPr>
              <a:t> رده</a:t>
            </a:r>
            <a:r>
              <a:rPr lang="ar-SA" sz="2000" dirty="0" smtClean="0">
                <a:cs typeface="Arial" charset="0"/>
              </a:rPr>
              <a:t>‌</a:t>
            </a:r>
            <a:r>
              <a:rPr lang="ar-SA" sz="2000" dirty="0" smtClean="0">
                <a:cs typeface="B Mitra" pitchFamily="2" charset="-78"/>
              </a:rPr>
              <a:t> </a:t>
            </a:r>
            <a:r>
              <a:rPr lang="en-US" sz="2000" dirty="0" smtClean="0">
                <a:cs typeface="B Mitra" pitchFamily="2" charset="-78"/>
              </a:rPr>
              <a:t>WZ</a:t>
            </a:r>
            <a:r>
              <a:rPr lang="ar-SA" sz="2000" dirty="0" smtClean="0">
                <a:cs typeface="B Mitra" pitchFamily="2" charset="-78"/>
              </a:rPr>
              <a:t> يعني</a:t>
            </a:r>
            <a:r>
              <a:rPr lang="ar-SA" sz="2000" dirty="0" smtClean="0">
                <a:cs typeface="Arial" charset="0"/>
              </a:rPr>
              <a:t>‌</a:t>
            </a:r>
            <a:r>
              <a:rPr lang="ar-SA" sz="2000" dirty="0" smtClean="0">
                <a:cs typeface="B Mitra" pitchFamily="2" charset="-78"/>
              </a:rPr>
              <a:t> تاريخ</a:t>
            </a:r>
            <a:r>
              <a:rPr lang="ar-SA" sz="2000" dirty="0" smtClean="0">
                <a:cs typeface="Arial" charset="0"/>
              </a:rPr>
              <a:t>‌</a:t>
            </a:r>
            <a:r>
              <a:rPr lang="ar-SA" sz="2000" dirty="0" smtClean="0">
                <a:cs typeface="B Mitra" pitchFamily="2" charset="-78"/>
              </a:rPr>
              <a:t> پزشكي</a:t>
            </a:r>
            <a:r>
              <a:rPr lang="ar-SA" sz="2000" dirty="0" smtClean="0">
                <a:cs typeface="Arial" charset="0"/>
              </a:rPr>
              <a:t>‌</a:t>
            </a:r>
            <a:r>
              <a:rPr lang="ar-SA" sz="2000" dirty="0" smtClean="0">
                <a:cs typeface="B Mitra" pitchFamily="2" charset="-78"/>
              </a:rPr>
              <a:t> هم</a:t>
            </a:r>
            <a:r>
              <a:rPr lang="ar-SA" sz="2000" dirty="0" smtClean="0">
                <a:cs typeface="Arial" charset="0"/>
              </a:rPr>
              <a:t>‌</a:t>
            </a:r>
            <a:r>
              <a:rPr lang="ar-SA" sz="2000" dirty="0" smtClean="0">
                <a:cs typeface="B Mitra" pitchFamily="2" charset="-78"/>
              </a:rPr>
              <a:t> مي</a:t>
            </a:r>
            <a:r>
              <a:rPr lang="ar-SA" sz="2000" dirty="0" smtClean="0">
                <a:cs typeface="Arial" charset="0"/>
              </a:rPr>
              <a:t>‌</a:t>
            </a:r>
            <a:r>
              <a:rPr lang="ar-SA" sz="2000" dirty="0" smtClean="0">
                <a:cs typeface="B Mitra" pitchFamily="2" charset="-78"/>
              </a:rPr>
              <a:t>تواند براي</a:t>
            </a:r>
            <a:r>
              <a:rPr lang="ar-SA" sz="2000" dirty="0" smtClean="0">
                <a:cs typeface="Arial" charset="0"/>
              </a:rPr>
              <a:t>‌</a:t>
            </a:r>
            <a:r>
              <a:rPr lang="ar-SA" sz="2000" dirty="0" smtClean="0">
                <a:cs typeface="B Mitra" pitchFamily="2" charset="-78"/>
              </a:rPr>
              <a:t> قرن</a:t>
            </a:r>
            <a:r>
              <a:rPr lang="ar-SA" sz="2000" dirty="0" smtClean="0">
                <a:cs typeface="Arial" charset="0"/>
              </a:rPr>
              <a:t>‌</a:t>
            </a:r>
            <a:r>
              <a:rPr lang="ar-SA" sz="2000" dirty="0" smtClean="0">
                <a:cs typeface="B Mitra" pitchFamily="2" charset="-78"/>
              </a:rPr>
              <a:t> 19 بكار رود.</a:t>
            </a:r>
          </a:p>
          <a:p>
            <a:pPr lvl="1" algn="justLow">
              <a:lnSpc>
                <a:spcPct val="80000"/>
              </a:lnSpc>
              <a:defRPr/>
            </a:pPr>
            <a:r>
              <a:rPr lang="ar-SA" sz="2000" dirty="0" smtClean="0">
                <a:cs typeface="B Mitra" pitchFamily="2" charset="-78"/>
              </a:rPr>
              <a:t>اگر اثري</a:t>
            </a:r>
            <a:r>
              <a:rPr lang="ar-SA" sz="2000" dirty="0" smtClean="0">
                <a:cs typeface="Arial" charset="0"/>
              </a:rPr>
              <a:t>‌</a:t>
            </a:r>
            <a:r>
              <a:rPr lang="ar-SA" sz="2000" dirty="0" smtClean="0">
                <a:cs typeface="B Mitra" pitchFamily="2" charset="-78"/>
              </a:rPr>
              <a:t> خارج</a:t>
            </a:r>
            <a:r>
              <a:rPr lang="ar-SA" sz="2000" dirty="0" smtClean="0">
                <a:cs typeface="Arial" charset="0"/>
              </a:rPr>
              <a:t>‌</a:t>
            </a:r>
            <a:r>
              <a:rPr lang="ar-SA" sz="2000" dirty="0" smtClean="0">
                <a:cs typeface="B Mitra" pitchFamily="2" charset="-78"/>
              </a:rPr>
              <a:t> از حوزه</a:t>
            </a:r>
            <a:r>
              <a:rPr lang="ar-SA" sz="2000" dirty="0" smtClean="0">
                <a:cs typeface="Arial" charset="0"/>
              </a:rPr>
              <a:t>‌</a:t>
            </a:r>
            <a:r>
              <a:rPr lang="ar-SA" sz="2000" dirty="0" smtClean="0">
                <a:cs typeface="B Mitra" pitchFamily="2" charset="-78"/>
              </a:rPr>
              <a:t> پزشكي</a:t>
            </a:r>
            <a:r>
              <a:rPr lang="ar-SA" sz="2000" dirty="0" smtClean="0">
                <a:cs typeface="Arial" charset="0"/>
              </a:rPr>
              <a:t>‌</a:t>
            </a:r>
            <a:r>
              <a:rPr lang="ar-SA" sz="2000" dirty="0" smtClean="0">
                <a:cs typeface="B Mitra" pitchFamily="2" charset="-78"/>
              </a:rPr>
              <a:t> باشد تنها حرف</a:t>
            </a:r>
            <a:r>
              <a:rPr lang="ar-SA" sz="2000" dirty="0" smtClean="0">
                <a:cs typeface="Arial" charset="0"/>
              </a:rPr>
              <a:t>‌</a:t>
            </a:r>
            <a:r>
              <a:rPr lang="ar-SA" sz="2000" dirty="0" smtClean="0">
                <a:cs typeface="B Mitra" pitchFamily="2" charset="-78"/>
              </a:rPr>
              <a:t> نشانگر رده</a:t>
            </a:r>
            <a:r>
              <a:rPr lang="ar-SA" sz="2000" dirty="0" smtClean="0">
                <a:cs typeface="Arial" charset="0"/>
              </a:rPr>
              <a:t>‌</a:t>
            </a:r>
            <a:r>
              <a:rPr lang="ar-SA" sz="2000" dirty="0" smtClean="0">
                <a:cs typeface="B Mitra" pitchFamily="2" charset="-78"/>
              </a:rPr>
              <a:t> ذكر مي</a:t>
            </a:r>
            <a:r>
              <a:rPr lang="ar-SA" sz="2000" dirty="0" smtClean="0">
                <a:cs typeface="Arial" charset="0"/>
              </a:rPr>
              <a:t>‌</a:t>
            </a:r>
            <a:r>
              <a:rPr lang="ar-SA" sz="2000" dirty="0" smtClean="0">
                <a:cs typeface="B Mitra" pitchFamily="2" charset="-78"/>
              </a:rPr>
              <a:t>شود و هيچ</a:t>
            </a:r>
            <a:r>
              <a:rPr lang="ar-SA" sz="2000" dirty="0" smtClean="0">
                <a:cs typeface="Arial" charset="0"/>
              </a:rPr>
              <a:t>‌</a:t>
            </a:r>
            <a:r>
              <a:rPr lang="ar-SA" sz="2000" dirty="0" smtClean="0">
                <a:cs typeface="B Mitra" pitchFamily="2" charset="-78"/>
              </a:rPr>
              <a:t> چيز ديگري</a:t>
            </a:r>
            <a:r>
              <a:rPr lang="ar-SA" sz="2000" dirty="0" smtClean="0">
                <a:cs typeface="Arial" charset="0"/>
              </a:rPr>
              <a:t>‌</a:t>
            </a:r>
            <a:r>
              <a:rPr lang="ar-SA" sz="2000" dirty="0" smtClean="0">
                <a:cs typeface="B Mitra" pitchFamily="2" charset="-78"/>
              </a:rPr>
              <a:t> نياز ندارد. مثل</a:t>
            </a:r>
            <a:r>
              <a:rPr lang="ar-SA" sz="2000" dirty="0" smtClean="0">
                <a:cs typeface="Arial" charset="0"/>
              </a:rPr>
              <a:t>‌</a:t>
            </a:r>
            <a:r>
              <a:rPr lang="ar-SA" sz="2000" dirty="0" smtClean="0">
                <a:cs typeface="B Mitra" pitchFamily="2" charset="-78"/>
              </a:rPr>
              <a:t>:</a:t>
            </a:r>
          </a:p>
          <a:p>
            <a:pPr lvl="1" algn="justLow">
              <a:lnSpc>
                <a:spcPct val="80000"/>
              </a:lnSpc>
              <a:defRPr/>
            </a:pPr>
            <a:r>
              <a:rPr lang="ar-SA" sz="2000" dirty="0" smtClean="0">
                <a:cs typeface="B Mitra" pitchFamily="2" charset="-78"/>
              </a:rPr>
              <a:t>		</a:t>
            </a:r>
            <a:r>
              <a:rPr lang="en-US" sz="2000" dirty="0" smtClean="0">
                <a:cs typeface="B Mitra" pitchFamily="2" charset="-78"/>
              </a:rPr>
              <a:t>BF		</a:t>
            </a:r>
            <a:r>
              <a:rPr lang="ar-SA" sz="2000" dirty="0" smtClean="0">
                <a:cs typeface="B Mitra" pitchFamily="2" charset="-78"/>
              </a:rPr>
              <a:t>(روانشناسي</a:t>
            </a:r>
            <a:r>
              <a:rPr lang="ar-SA" sz="2000" dirty="0" smtClean="0">
                <a:cs typeface="Arial" charset="0"/>
              </a:rPr>
              <a:t>‌</a:t>
            </a:r>
            <a:r>
              <a:rPr lang="ar-SA" sz="2000" dirty="0" smtClean="0">
                <a:cs typeface="B Mitra" pitchFamily="2" charset="-78"/>
              </a:rPr>
              <a:t>)</a:t>
            </a:r>
          </a:p>
          <a:p>
            <a:pPr lvl="1" algn="justLow">
              <a:lnSpc>
                <a:spcPct val="80000"/>
              </a:lnSpc>
              <a:defRPr/>
            </a:pPr>
            <a:r>
              <a:rPr lang="ar-SA" sz="2000" dirty="0" smtClean="0">
                <a:cs typeface="B Mitra" pitchFamily="2" charset="-78"/>
              </a:rPr>
              <a:t>		</a:t>
            </a:r>
            <a:r>
              <a:rPr lang="en-US" sz="2000" dirty="0" smtClean="0">
                <a:cs typeface="B Mitra" pitchFamily="2" charset="-78"/>
              </a:rPr>
              <a:t>SF		</a:t>
            </a:r>
            <a:r>
              <a:rPr lang="ar-SA" sz="2000" dirty="0" smtClean="0">
                <a:cs typeface="B Mitra" pitchFamily="2" charset="-78"/>
              </a:rPr>
              <a:t>(دامپزشكي</a:t>
            </a:r>
            <a:r>
              <a:rPr lang="ar-SA" sz="2000" dirty="0" smtClean="0">
                <a:cs typeface="Arial" charset="0"/>
              </a:rPr>
              <a:t>‌</a:t>
            </a:r>
            <a:r>
              <a:rPr lang="ar-SA" sz="2000" dirty="0" smtClean="0">
                <a:cs typeface="B Mitra" pitchFamily="2" charset="-78"/>
              </a:rPr>
              <a:t>)</a:t>
            </a:r>
          </a:p>
          <a:p>
            <a:pPr lvl="1" algn="justLow">
              <a:lnSpc>
                <a:spcPct val="80000"/>
              </a:lnSpc>
              <a:defRPr/>
            </a:pPr>
            <a:r>
              <a:rPr lang="ar-SA" sz="2000" dirty="0" smtClean="0">
                <a:cs typeface="B Mitra" pitchFamily="2" charset="-78"/>
              </a:rPr>
              <a:t>چاپهاي</a:t>
            </a:r>
            <a:r>
              <a:rPr lang="ar-SA" sz="2000" dirty="0" smtClean="0">
                <a:cs typeface="Arial" charset="0"/>
              </a:rPr>
              <a:t>‌</a:t>
            </a:r>
            <a:r>
              <a:rPr lang="ar-SA" sz="2000" dirty="0" smtClean="0">
                <a:cs typeface="B Mitra" pitchFamily="2" charset="-78"/>
              </a:rPr>
              <a:t> افست</a:t>
            </a:r>
            <a:r>
              <a:rPr lang="ar-SA" sz="2000" dirty="0" smtClean="0">
                <a:cs typeface="Arial" charset="0"/>
              </a:rPr>
              <a:t>‌</a:t>
            </a:r>
            <a:r>
              <a:rPr lang="ar-SA" sz="2000" dirty="0" smtClean="0">
                <a:cs typeface="B Mitra" pitchFamily="2" charset="-78"/>
              </a:rPr>
              <a:t> از آثار قرن</a:t>
            </a:r>
            <a:r>
              <a:rPr lang="ar-SA" sz="2000" dirty="0" smtClean="0">
                <a:cs typeface="Arial" charset="0"/>
              </a:rPr>
              <a:t>‌</a:t>
            </a:r>
            <a:r>
              <a:rPr lang="ar-SA" sz="2000" dirty="0" smtClean="0">
                <a:cs typeface="B Mitra" pitchFamily="2" charset="-78"/>
              </a:rPr>
              <a:t> 19، نيز در زمره</a:t>
            </a:r>
            <a:r>
              <a:rPr lang="ar-SA" sz="2000" dirty="0" smtClean="0">
                <a:cs typeface="Arial" charset="0"/>
              </a:rPr>
              <a:t>‌</a:t>
            </a:r>
            <a:r>
              <a:rPr lang="ar-SA" sz="2000" dirty="0" smtClean="0">
                <a:cs typeface="B Mitra" pitchFamily="2" charset="-78"/>
              </a:rPr>
              <a:t> آثار اين</a:t>
            </a:r>
            <a:r>
              <a:rPr lang="ar-SA" sz="2000" dirty="0" smtClean="0">
                <a:cs typeface="Arial" charset="0"/>
              </a:rPr>
              <a:t>‌</a:t>
            </a:r>
            <a:r>
              <a:rPr lang="ar-SA" sz="2000" dirty="0" smtClean="0">
                <a:cs typeface="B Mitra" pitchFamily="2" charset="-78"/>
              </a:rPr>
              <a:t> قرن</a:t>
            </a:r>
            <a:r>
              <a:rPr lang="ar-SA" sz="2000" dirty="0" smtClean="0">
                <a:cs typeface="Arial" charset="0"/>
              </a:rPr>
              <a:t>‌</a:t>
            </a:r>
            <a:r>
              <a:rPr lang="ar-SA" sz="2000" dirty="0" smtClean="0">
                <a:cs typeface="B Mitra" pitchFamily="2" charset="-78"/>
              </a:rPr>
              <a:t> در نظر گرفته</a:t>
            </a:r>
            <a:r>
              <a:rPr lang="ar-SA" sz="2000" dirty="0" smtClean="0">
                <a:cs typeface="Arial" charset="0"/>
              </a:rPr>
              <a:t>‌</a:t>
            </a:r>
            <a:r>
              <a:rPr lang="ar-SA" sz="2000" dirty="0" smtClean="0">
                <a:cs typeface="B Mitra" pitchFamily="2" charset="-78"/>
              </a:rPr>
              <a:t> مي</a:t>
            </a:r>
            <a:r>
              <a:rPr lang="ar-SA" sz="2000" dirty="0" smtClean="0">
                <a:cs typeface="Arial" charset="0"/>
              </a:rPr>
              <a:t>‌</a:t>
            </a:r>
            <a:r>
              <a:rPr lang="ar-SA" sz="2000" dirty="0" smtClean="0">
                <a:cs typeface="B Mitra" pitchFamily="2" charset="-78"/>
              </a:rPr>
              <a:t>شوند.</a:t>
            </a:r>
          </a:p>
          <a:p>
            <a:pPr lvl="1" algn="justLow">
              <a:lnSpc>
                <a:spcPct val="80000"/>
              </a:lnSpc>
              <a:defRPr/>
            </a:pPr>
            <a:r>
              <a:rPr lang="ar-SA" sz="2000" dirty="0" smtClean="0">
                <a:cs typeface="B Mitra" pitchFamily="2" charset="-78"/>
              </a:rPr>
              <a:t>كتابشناسيهاي</a:t>
            </a:r>
            <a:r>
              <a:rPr lang="ar-SA" sz="2000" dirty="0" smtClean="0">
                <a:cs typeface="Arial" charset="0"/>
              </a:rPr>
              <a:t>‌</a:t>
            </a:r>
            <a:r>
              <a:rPr lang="ar-SA" sz="2000" dirty="0" smtClean="0">
                <a:cs typeface="B Mitra" pitchFamily="2" charset="-78"/>
              </a:rPr>
              <a:t> منتشرشده</a:t>
            </a:r>
            <a:r>
              <a:rPr lang="ar-SA" sz="2000" dirty="0" smtClean="0">
                <a:cs typeface="Arial" charset="0"/>
              </a:rPr>
              <a:t>‌</a:t>
            </a:r>
            <a:r>
              <a:rPr lang="ar-SA" sz="2000" dirty="0" smtClean="0">
                <a:cs typeface="B Mitra" pitchFamily="2" charset="-78"/>
              </a:rPr>
              <a:t> در قرن</a:t>
            </a:r>
            <a:r>
              <a:rPr lang="ar-SA" sz="2000" dirty="0" smtClean="0">
                <a:cs typeface="Arial" charset="0"/>
              </a:rPr>
              <a:t>‌</a:t>
            </a:r>
            <a:r>
              <a:rPr lang="ar-SA" sz="2000" dirty="0" smtClean="0">
                <a:cs typeface="B Mitra" pitchFamily="2" charset="-78"/>
              </a:rPr>
              <a:t> 19 نيز از قوانين</a:t>
            </a:r>
            <a:r>
              <a:rPr lang="ar-SA" sz="2000" dirty="0" smtClean="0">
                <a:cs typeface="Arial" charset="0"/>
              </a:rPr>
              <a:t>‌</a:t>
            </a:r>
            <a:r>
              <a:rPr lang="ar-SA" sz="2000" dirty="0" smtClean="0">
                <a:cs typeface="B Mitra" pitchFamily="2" charset="-78"/>
              </a:rPr>
              <a:t> كتابشناسيها پيروي</a:t>
            </a:r>
            <a:r>
              <a:rPr lang="ar-SA" sz="2000" dirty="0" smtClean="0">
                <a:cs typeface="Arial" charset="0"/>
              </a:rPr>
              <a:t>‌</a:t>
            </a:r>
            <a:r>
              <a:rPr lang="ar-SA" sz="2000" dirty="0" smtClean="0">
                <a:cs typeface="B Mitra" pitchFamily="2" charset="-78"/>
              </a:rPr>
              <a:t> مي</a:t>
            </a:r>
            <a:r>
              <a:rPr lang="ar-SA" sz="2000" dirty="0" smtClean="0">
                <a:cs typeface="Arial" charset="0"/>
              </a:rPr>
              <a:t>‌</a:t>
            </a:r>
            <a:r>
              <a:rPr lang="ar-SA" sz="2000" dirty="0" smtClean="0">
                <a:cs typeface="B Mitra" pitchFamily="2" charset="-78"/>
              </a:rPr>
              <a:t>كنند نه</a:t>
            </a:r>
            <a:r>
              <a:rPr lang="ar-SA" sz="2000" dirty="0" smtClean="0">
                <a:cs typeface="Arial" charset="0"/>
              </a:rPr>
              <a:t>‌</a:t>
            </a:r>
            <a:r>
              <a:rPr lang="ar-SA" sz="2000" dirty="0" smtClean="0">
                <a:cs typeface="B Mitra" pitchFamily="2" charset="-78"/>
              </a:rPr>
              <a:t> از قوانين</a:t>
            </a:r>
            <a:r>
              <a:rPr lang="ar-SA" sz="2000" dirty="0" smtClean="0">
                <a:cs typeface="Arial" charset="0"/>
              </a:rPr>
              <a:t>‌</a:t>
            </a:r>
            <a:r>
              <a:rPr lang="ar-SA" sz="2000" dirty="0" smtClean="0">
                <a:cs typeface="B Mitra" pitchFamily="2" charset="-78"/>
              </a:rPr>
              <a:t> قرن</a:t>
            </a:r>
            <a:r>
              <a:rPr lang="ar-SA" sz="2000" dirty="0" smtClean="0">
                <a:cs typeface="Arial" charset="0"/>
              </a:rPr>
              <a:t>‌</a:t>
            </a:r>
            <a:r>
              <a:rPr lang="ar-SA" sz="2000" dirty="0" smtClean="0">
                <a:cs typeface="B Mitra" pitchFamily="2" charset="-78"/>
              </a:rPr>
              <a:t> 19</a:t>
            </a:r>
            <a:endParaRPr lang="fa-IR" sz="2000" dirty="0" smtClean="0">
              <a:solidFill>
                <a:srgbClr val="FFFF00"/>
              </a:solidFill>
              <a:cs typeface="B Mitra" pitchFamily="2" charset="-78"/>
            </a:endParaRPr>
          </a:p>
          <a:p>
            <a:pPr lvl="2" algn="justLow">
              <a:lnSpc>
                <a:spcPct val="80000"/>
              </a:lnSpc>
              <a:defRPr/>
            </a:pPr>
            <a:endParaRPr lang="en-US" sz="2000" dirty="0" smtClean="0">
              <a:solidFill>
                <a:srgbClr val="FFFF00"/>
              </a:solidFill>
              <a:cs typeface="B Mitra" pitchFamily="2" charset="-78"/>
            </a:endParaRPr>
          </a:p>
          <a:p>
            <a:pPr lvl="2" algn="justLow">
              <a:lnSpc>
                <a:spcPct val="80000"/>
              </a:lnSpc>
              <a:defRPr/>
            </a:pPr>
            <a:endParaRPr lang="en-US" sz="2000" dirty="0">
              <a:solidFill>
                <a:srgbClr val="FFFF00"/>
              </a:solidFill>
              <a:cs typeface="B Mitra" pitchFamily="2" charset="-78"/>
            </a:endParaRPr>
          </a:p>
          <a:p>
            <a:pPr lvl="4" algn="justLow">
              <a:lnSpc>
                <a:spcPct val="80000"/>
              </a:lnSpc>
              <a:defRPr/>
            </a:pPr>
            <a:endParaRPr lang="fa-IR" sz="1900" dirty="0" smtClean="0">
              <a:solidFill>
                <a:srgbClr val="FFFF00"/>
              </a:solidFill>
              <a:cs typeface="B Mitra" pitchFamily="2" charset="-78"/>
            </a:endParaRPr>
          </a:p>
        </p:txBody>
      </p:sp>
    </p:spTree>
    <p:extLst>
      <p:ext uri="{BB962C8B-B14F-4D97-AF65-F5344CB8AC3E}">
        <p14:creationId xmlns:p14="http://schemas.microsoft.com/office/powerpoint/2010/main" val="365636017"/>
      </p:ext>
    </p:extLst>
  </p:cSld>
  <p:clrMapOvr>
    <a:masterClrMapping/>
  </p:clrMapOvr>
  <p:transition spd="med">
    <p:wheel spokes="8"/>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xEl>
                                              <p:pRg st="0" end="0"/>
                                            </p:txEl>
                                          </p:spTgt>
                                        </p:tgtEl>
                                        <p:attrNameLst>
                                          <p:attrName>ppt_y</p:attrName>
                                        </p:attrNameLst>
                                      </p:cBhvr>
                                      <p:tavLst>
                                        <p:tav tm="0">
                                          <p:val>
                                            <p:strVal val="#ppt_y"/>
                                          </p:val>
                                        </p:tav>
                                        <p:tav tm="100000">
                                          <p:val>
                                            <p:strVal val="#ppt_y"/>
                                          </p:val>
                                        </p:tav>
                                      </p:tavLst>
                                    </p:anim>
                                  </p:childTnLst>
                                </p:cTn>
                              </p:par>
                              <p:par>
                                <p:cTn id="11" presetID="39" presetClass="exit" presetSubtype="0" decel="100000" fill="hold" grpId="1" nodeType="withEffect" nodePh="1">
                                  <p:stCondLst>
                                    <p:cond delay="0"/>
                                  </p:stCondLst>
                                  <p:endCondLst>
                                    <p:cond evt="begin" delay="0">
                                      <p:tn val="11"/>
                                    </p:cond>
                                  </p:endCondLst>
                                  <p:childTnLst>
                                    <p:anim calcmode="lin" valueType="num">
                                      <p:cBhvr>
                                        <p:cTn id="12" dur="500" fill="hold"/>
                                        <p:tgtEl>
                                          <p:spTgt spid="4">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3" dur="500" fill="hold"/>
                                        <p:tgtEl>
                                          <p:spTgt spid="4">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4" dur="500" fill="hold"/>
                                        <p:tgtEl>
                                          <p:spTgt spid="4">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15" dur="500" fill="hold"/>
                                        <p:tgtEl>
                                          <p:spTgt spid="4">
                                            <p:txEl>
                                              <p:pRg st="0" end="0"/>
                                            </p:txEl>
                                          </p:spTgt>
                                        </p:tgtEl>
                                        <p:attrNameLst>
                                          <p:attrName>ppt_y</p:attrName>
                                        </p:attrNameLst>
                                      </p:cBhvr>
                                      <p:tavLst>
                                        <p:tav tm="0">
                                          <p:val>
                                            <p:strVal val="ppt_y"/>
                                          </p:val>
                                        </p:tav>
                                        <p:tav tm="100000">
                                          <p:val>
                                            <p:strVal val="ppt_y"/>
                                          </p:val>
                                        </p:tav>
                                      </p:tavLst>
                                    </p:anim>
                                    <p:set>
                                      <p:cBhvr>
                                        <p:cTn id="16"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9" presetClass="entr" presetSubtype="0" accel="10000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p:cTn id="21" dur="500" fill="hold"/>
                                        <p:tgtEl>
                                          <p:spTgt spid="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6">
                                            <p:txEl>
                                              <p:pRg st="0" end="0"/>
                                            </p:txEl>
                                          </p:spTgt>
                                        </p:tgtEl>
                                        <p:attrNameLst>
                                          <p:attrName>ppt_y</p:attrName>
                                        </p:attrNameLst>
                                      </p:cBhvr>
                                      <p:tavLst>
                                        <p:tav tm="0">
                                          <p:val>
                                            <p:strVal val="#ppt_y"/>
                                          </p:val>
                                        </p:tav>
                                        <p:tav tm="100000">
                                          <p:val>
                                            <p:strVal val="#ppt_y"/>
                                          </p:val>
                                        </p:tav>
                                      </p:tavLst>
                                    </p:anim>
                                  </p:childTnLst>
                                </p:cTn>
                              </p:par>
                              <p:par>
                                <p:cTn id="25" presetID="39" presetClass="entr" presetSubtype="0" accel="100000" fill="hold" grpId="0"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 calcmode="lin" valueType="num">
                                      <p:cBhvr>
                                        <p:cTn id="27" dur="500" fill="hold"/>
                                        <p:tgtEl>
                                          <p:spTgt spid="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6">
                                            <p:txEl>
                                              <p:pRg st="1" end="1"/>
                                            </p:txEl>
                                          </p:spTgt>
                                        </p:tgtEl>
                                        <p:attrNameLst>
                                          <p:attrName>ppt_y</p:attrName>
                                        </p:attrNameLst>
                                      </p:cBhvr>
                                      <p:tavLst>
                                        <p:tav tm="0">
                                          <p:val>
                                            <p:strVal val="#ppt_y"/>
                                          </p:val>
                                        </p:tav>
                                        <p:tav tm="100000">
                                          <p:val>
                                            <p:strVal val="#ppt_y"/>
                                          </p:val>
                                        </p:tav>
                                      </p:tavLst>
                                    </p:anim>
                                  </p:childTnLst>
                                </p:cTn>
                              </p:par>
                              <p:par>
                                <p:cTn id="31" presetID="39" presetClass="entr" presetSubtype="0" accel="100000" fill="hold" grpId="0"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 calcmode="lin" valueType="num">
                                      <p:cBhvr>
                                        <p:cTn id="33" dur="500" fill="hold"/>
                                        <p:tgtEl>
                                          <p:spTgt spid="6">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6">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6">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6">
                                            <p:txEl>
                                              <p:pRg st="2" end="2"/>
                                            </p:txEl>
                                          </p:spTgt>
                                        </p:tgtEl>
                                        <p:attrNameLst>
                                          <p:attrName>ppt_y</p:attrName>
                                        </p:attrNameLst>
                                      </p:cBhvr>
                                      <p:tavLst>
                                        <p:tav tm="0">
                                          <p:val>
                                            <p:strVal val="#ppt_y"/>
                                          </p:val>
                                        </p:tav>
                                        <p:tav tm="100000">
                                          <p:val>
                                            <p:strVal val="#ppt_y"/>
                                          </p:val>
                                        </p:tav>
                                      </p:tavLst>
                                    </p:anim>
                                  </p:childTnLst>
                                </p:cTn>
                              </p:par>
                              <p:par>
                                <p:cTn id="37" presetID="39" presetClass="entr" presetSubtype="0" accel="100000" fill="hold" grpId="0" nodeType="with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 calcmode="lin" valueType="num">
                                      <p:cBhvr>
                                        <p:cTn id="39" dur="500" fill="hold"/>
                                        <p:tgtEl>
                                          <p:spTgt spid="6">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6">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6">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6">
                                            <p:txEl>
                                              <p:pRg st="3" end="3"/>
                                            </p:txEl>
                                          </p:spTgt>
                                        </p:tgtEl>
                                        <p:attrNameLst>
                                          <p:attrName>ppt_y</p:attrName>
                                        </p:attrNameLst>
                                      </p:cBhvr>
                                      <p:tavLst>
                                        <p:tav tm="0">
                                          <p:val>
                                            <p:strVal val="#ppt_y"/>
                                          </p:val>
                                        </p:tav>
                                        <p:tav tm="100000">
                                          <p:val>
                                            <p:strVal val="#ppt_y"/>
                                          </p:val>
                                        </p:tav>
                                      </p:tavLst>
                                    </p:anim>
                                  </p:childTnLst>
                                </p:cTn>
                              </p:par>
                              <p:par>
                                <p:cTn id="43" presetID="39" presetClass="entr" presetSubtype="0" accel="100000" fill="hold" grpId="0" nodeType="with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anim calcmode="lin" valueType="num">
                                      <p:cBhvr>
                                        <p:cTn id="45" dur="500" fill="hold"/>
                                        <p:tgtEl>
                                          <p:spTgt spid="6">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6">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6">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6">
                                            <p:txEl>
                                              <p:pRg st="4" end="4"/>
                                            </p:txEl>
                                          </p:spTgt>
                                        </p:tgtEl>
                                        <p:attrNameLst>
                                          <p:attrName>ppt_y</p:attrName>
                                        </p:attrNameLst>
                                      </p:cBhvr>
                                      <p:tavLst>
                                        <p:tav tm="0">
                                          <p:val>
                                            <p:strVal val="#ppt_y"/>
                                          </p:val>
                                        </p:tav>
                                        <p:tav tm="100000">
                                          <p:val>
                                            <p:strVal val="#ppt_y"/>
                                          </p:val>
                                        </p:tav>
                                      </p:tavLst>
                                    </p:anim>
                                  </p:childTnLst>
                                </p:cTn>
                              </p:par>
                              <p:par>
                                <p:cTn id="49" presetID="39" presetClass="entr" presetSubtype="0" accel="100000" fill="hold" grpId="0" nodeType="with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 calcmode="lin" valueType="num">
                                      <p:cBhvr>
                                        <p:cTn id="51" dur="500" fill="hold"/>
                                        <p:tgtEl>
                                          <p:spTgt spid="6">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2" dur="500" fill="hold"/>
                                        <p:tgtEl>
                                          <p:spTgt spid="6">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3" dur="500" fill="hold"/>
                                        <p:tgtEl>
                                          <p:spTgt spid="6">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4" dur="500" fill="hold"/>
                                        <p:tgtEl>
                                          <p:spTgt spid="6">
                                            <p:txEl>
                                              <p:pRg st="5" end="5"/>
                                            </p:txEl>
                                          </p:spTgt>
                                        </p:tgtEl>
                                        <p:attrNameLst>
                                          <p:attrName>ppt_y</p:attrName>
                                        </p:attrNameLst>
                                      </p:cBhvr>
                                      <p:tavLst>
                                        <p:tav tm="0">
                                          <p:val>
                                            <p:strVal val="#ppt_y"/>
                                          </p:val>
                                        </p:tav>
                                        <p:tav tm="100000">
                                          <p:val>
                                            <p:strVal val="#ppt_y"/>
                                          </p:val>
                                        </p:tav>
                                      </p:tavLst>
                                    </p:anim>
                                  </p:childTnLst>
                                </p:cTn>
                              </p:par>
                              <p:par>
                                <p:cTn id="55" presetID="39" presetClass="entr" presetSubtype="0" accel="100000" fill="hold" grpId="0" nodeType="with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anim calcmode="lin" valueType="num">
                                      <p:cBhvr>
                                        <p:cTn id="57" dur="500" fill="hold"/>
                                        <p:tgtEl>
                                          <p:spTgt spid="6">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8" dur="500" fill="hold"/>
                                        <p:tgtEl>
                                          <p:spTgt spid="6">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9" dur="500" fill="hold"/>
                                        <p:tgtEl>
                                          <p:spTgt spid="6">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60" dur="500" fill="hold"/>
                                        <p:tgtEl>
                                          <p:spTgt spid="6">
                                            <p:txEl>
                                              <p:pRg st="6" end="6"/>
                                            </p:txEl>
                                          </p:spTgt>
                                        </p:tgtEl>
                                        <p:attrNameLst>
                                          <p:attrName>ppt_y</p:attrName>
                                        </p:attrNameLst>
                                      </p:cBhvr>
                                      <p:tavLst>
                                        <p:tav tm="0">
                                          <p:val>
                                            <p:strVal val="#ppt_y"/>
                                          </p:val>
                                        </p:tav>
                                        <p:tav tm="100000">
                                          <p:val>
                                            <p:strVal val="#ppt_y"/>
                                          </p:val>
                                        </p:tav>
                                      </p:tavLst>
                                    </p:anim>
                                  </p:childTnLst>
                                </p:cTn>
                              </p:par>
                              <p:par>
                                <p:cTn id="61" presetID="39" presetClass="entr" presetSubtype="0" accel="100000" fill="hold" grpId="0" nodeType="withEffect">
                                  <p:stCondLst>
                                    <p:cond delay="0"/>
                                  </p:stCondLst>
                                  <p:childTnLst>
                                    <p:set>
                                      <p:cBhvr>
                                        <p:cTn id="62" dur="1" fill="hold">
                                          <p:stCondLst>
                                            <p:cond delay="0"/>
                                          </p:stCondLst>
                                        </p:cTn>
                                        <p:tgtEl>
                                          <p:spTgt spid="6">
                                            <p:txEl>
                                              <p:pRg st="7" end="7"/>
                                            </p:txEl>
                                          </p:spTgt>
                                        </p:tgtEl>
                                        <p:attrNameLst>
                                          <p:attrName>style.visibility</p:attrName>
                                        </p:attrNameLst>
                                      </p:cBhvr>
                                      <p:to>
                                        <p:strVal val="visible"/>
                                      </p:to>
                                    </p:set>
                                    <p:anim calcmode="lin" valueType="num">
                                      <p:cBhvr>
                                        <p:cTn id="63" dur="500" fill="hold"/>
                                        <p:tgtEl>
                                          <p:spTgt spid="6">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6">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6">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6">
                                            <p:txEl>
                                              <p:pRg st="7" end="7"/>
                                            </p:txEl>
                                          </p:spTgt>
                                        </p:tgtEl>
                                        <p:attrNameLst>
                                          <p:attrName>ppt_y</p:attrName>
                                        </p:attrNameLst>
                                      </p:cBhvr>
                                      <p:tavLst>
                                        <p:tav tm="0">
                                          <p:val>
                                            <p:strVal val="#ppt_y"/>
                                          </p:val>
                                        </p:tav>
                                        <p:tav tm="100000">
                                          <p:val>
                                            <p:strVal val="#ppt_y"/>
                                          </p:val>
                                        </p:tav>
                                      </p:tavLst>
                                    </p:anim>
                                  </p:childTnLst>
                                </p:cTn>
                              </p:par>
                              <p:par>
                                <p:cTn id="67" presetID="39" presetClass="entr" presetSubtype="0" accel="100000" fill="hold" grpId="0" nodeType="withEffect">
                                  <p:stCondLst>
                                    <p:cond delay="0"/>
                                  </p:stCondLst>
                                  <p:childTnLst>
                                    <p:set>
                                      <p:cBhvr>
                                        <p:cTn id="68" dur="1" fill="hold">
                                          <p:stCondLst>
                                            <p:cond delay="0"/>
                                          </p:stCondLst>
                                        </p:cTn>
                                        <p:tgtEl>
                                          <p:spTgt spid="6">
                                            <p:txEl>
                                              <p:pRg st="8" end="8"/>
                                            </p:txEl>
                                          </p:spTgt>
                                        </p:tgtEl>
                                        <p:attrNameLst>
                                          <p:attrName>style.visibility</p:attrName>
                                        </p:attrNameLst>
                                      </p:cBhvr>
                                      <p:to>
                                        <p:strVal val="visible"/>
                                      </p:to>
                                    </p:set>
                                    <p:anim calcmode="lin" valueType="num">
                                      <p:cBhvr>
                                        <p:cTn id="69" dur="500" fill="hold"/>
                                        <p:tgtEl>
                                          <p:spTgt spid="6">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0" dur="500" fill="hold"/>
                                        <p:tgtEl>
                                          <p:spTgt spid="6">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1" dur="500" fill="hold"/>
                                        <p:tgtEl>
                                          <p:spTgt spid="6">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72" dur="500" fill="hold"/>
                                        <p:tgtEl>
                                          <p:spTgt spid="6">
                                            <p:txEl>
                                              <p:pRg st="8" end="8"/>
                                            </p:txEl>
                                          </p:spTgt>
                                        </p:tgtEl>
                                        <p:attrNameLst>
                                          <p:attrName>ppt_y</p:attrName>
                                        </p:attrNameLst>
                                      </p:cBhvr>
                                      <p:tavLst>
                                        <p:tav tm="0">
                                          <p:val>
                                            <p:strVal val="#ppt_y"/>
                                          </p:val>
                                        </p:tav>
                                        <p:tav tm="100000">
                                          <p:val>
                                            <p:strVal val="#ppt_y"/>
                                          </p:val>
                                        </p:tav>
                                      </p:tavLst>
                                    </p:anim>
                                  </p:childTnLst>
                                </p:cTn>
                              </p:par>
                              <p:par>
                                <p:cTn id="73" presetID="39" presetClass="entr" presetSubtype="0" accel="100000" fill="hold" grpId="0" nodeType="withEffect">
                                  <p:stCondLst>
                                    <p:cond delay="0"/>
                                  </p:stCondLst>
                                  <p:childTnLst>
                                    <p:set>
                                      <p:cBhvr>
                                        <p:cTn id="74" dur="1" fill="hold">
                                          <p:stCondLst>
                                            <p:cond delay="0"/>
                                          </p:stCondLst>
                                        </p:cTn>
                                        <p:tgtEl>
                                          <p:spTgt spid="6">
                                            <p:txEl>
                                              <p:pRg st="9" end="9"/>
                                            </p:txEl>
                                          </p:spTgt>
                                        </p:tgtEl>
                                        <p:attrNameLst>
                                          <p:attrName>style.visibility</p:attrName>
                                        </p:attrNameLst>
                                      </p:cBhvr>
                                      <p:to>
                                        <p:strVal val="visible"/>
                                      </p:to>
                                    </p:set>
                                    <p:anim calcmode="lin" valueType="num">
                                      <p:cBhvr>
                                        <p:cTn id="75" dur="500" fill="hold"/>
                                        <p:tgtEl>
                                          <p:spTgt spid="6">
                                            <p:txEl>
                                              <p:pRg st="9" end="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6" dur="500" fill="hold"/>
                                        <p:tgtEl>
                                          <p:spTgt spid="6">
                                            <p:txEl>
                                              <p:pRg st="9" end="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7" dur="500" fill="hold"/>
                                        <p:tgtEl>
                                          <p:spTgt spid="6">
                                            <p:txEl>
                                              <p:pRg st="9" end="9"/>
                                            </p:txEl>
                                          </p:spTgt>
                                        </p:tgtEl>
                                        <p:attrNameLst>
                                          <p:attrName>ppt_x</p:attrName>
                                        </p:attrNameLst>
                                      </p:cBhvr>
                                      <p:tavLst>
                                        <p:tav tm="0">
                                          <p:val>
                                            <p:strVal val="#ppt_x-.3"/>
                                          </p:val>
                                        </p:tav>
                                        <p:tav tm="50000">
                                          <p:val>
                                            <p:strVal val="#ppt_x"/>
                                          </p:val>
                                        </p:tav>
                                        <p:tav tm="100000">
                                          <p:val>
                                            <p:strVal val="#ppt_x"/>
                                          </p:val>
                                        </p:tav>
                                      </p:tavLst>
                                    </p:anim>
                                    <p:anim calcmode="lin" valueType="num">
                                      <p:cBhvr>
                                        <p:cTn id="78" dur="500" fill="hold"/>
                                        <p:tgtEl>
                                          <p:spTgt spid="6">
                                            <p:txEl>
                                              <p:pRg st="9" end="9"/>
                                            </p:txEl>
                                          </p:spTgt>
                                        </p:tgtEl>
                                        <p:attrNameLst>
                                          <p:attrName>ppt_y</p:attrName>
                                        </p:attrNameLst>
                                      </p:cBhvr>
                                      <p:tavLst>
                                        <p:tav tm="0">
                                          <p:val>
                                            <p:strVal val="#ppt_y"/>
                                          </p:val>
                                        </p:tav>
                                        <p:tav tm="100000">
                                          <p:val>
                                            <p:strVal val="#ppt_y"/>
                                          </p:val>
                                        </p:tav>
                                      </p:tavLst>
                                    </p:anim>
                                  </p:childTnLst>
                                </p:cTn>
                              </p:par>
                              <p:par>
                                <p:cTn id="79" presetID="39" presetClass="entr" presetSubtype="0" accel="100000" fill="hold" grpId="0" nodeType="withEffect">
                                  <p:stCondLst>
                                    <p:cond delay="0"/>
                                  </p:stCondLst>
                                  <p:childTnLst>
                                    <p:set>
                                      <p:cBhvr>
                                        <p:cTn id="80" dur="1" fill="hold">
                                          <p:stCondLst>
                                            <p:cond delay="0"/>
                                          </p:stCondLst>
                                        </p:cTn>
                                        <p:tgtEl>
                                          <p:spTgt spid="6">
                                            <p:txEl>
                                              <p:pRg st="10" end="10"/>
                                            </p:txEl>
                                          </p:spTgt>
                                        </p:tgtEl>
                                        <p:attrNameLst>
                                          <p:attrName>style.visibility</p:attrName>
                                        </p:attrNameLst>
                                      </p:cBhvr>
                                      <p:to>
                                        <p:strVal val="visible"/>
                                      </p:to>
                                    </p:set>
                                    <p:anim calcmode="lin" valueType="num">
                                      <p:cBhvr>
                                        <p:cTn id="81" dur="500" fill="hold"/>
                                        <p:tgtEl>
                                          <p:spTgt spid="6">
                                            <p:txEl>
                                              <p:pRg st="10" end="1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2" dur="500" fill="hold"/>
                                        <p:tgtEl>
                                          <p:spTgt spid="6">
                                            <p:txEl>
                                              <p:pRg st="10" end="1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3" dur="500" fill="hold"/>
                                        <p:tgtEl>
                                          <p:spTgt spid="6">
                                            <p:txEl>
                                              <p:pRg st="10" end="10"/>
                                            </p:txEl>
                                          </p:spTgt>
                                        </p:tgtEl>
                                        <p:attrNameLst>
                                          <p:attrName>ppt_x</p:attrName>
                                        </p:attrNameLst>
                                      </p:cBhvr>
                                      <p:tavLst>
                                        <p:tav tm="0">
                                          <p:val>
                                            <p:strVal val="#ppt_x-.3"/>
                                          </p:val>
                                        </p:tav>
                                        <p:tav tm="50000">
                                          <p:val>
                                            <p:strVal val="#ppt_x"/>
                                          </p:val>
                                        </p:tav>
                                        <p:tav tm="100000">
                                          <p:val>
                                            <p:strVal val="#ppt_x"/>
                                          </p:val>
                                        </p:tav>
                                      </p:tavLst>
                                    </p:anim>
                                    <p:anim calcmode="lin" valueType="num">
                                      <p:cBhvr>
                                        <p:cTn id="84" dur="500" fill="hold"/>
                                        <p:tgtEl>
                                          <p:spTgt spid="6">
                                            <p:txEl>
                                              <p:pRg st="10" end="10"/>
                                            </p:txEl>
                                          </p:spTgt>
                                        </p:tgtEl>
                                        <p:attrNameLst>
                                          <p:attrName>ppt_y</p:attrName>
                                        </p:attrNameLst>
                                      </p:cBhvr>
                                      <p:tavLst>
                                        <p:tav tm="0">
                                          <p:val>
                                            <p:strVal val="#ppt_y"/>
                                          </p:val>
                                        </p:tav>
                                        <p:tav tm="100000">
                                          <p:val>
                                            <p:strVal val="#ppt_y"/>
                                          </p:val>
                                        </p:tav>
                                      </p:tavLst>
                                    </p:anim>
                                  </p:childTnLst>
                                </p:cTn>
                              </p:par>
                              <p:par>
                                <p:cTn id="85" presetID="39" presetClass="entr" presetSubtype="0" accel="100000" fill="hold" grpId="0" nodeType="withEffect">
                                  <p:stCondLst>
                                    <p:cond delay="0"/>
                                  </p:stCondLst>
                                  <p:childTnLst>
                                    <p:set>
                                      <p:cBhvr>
                                        <p:cTn id="86" dur="1" fill="hold">
                                          <p:stCondLst>
                                            <p:cond delay="0"/>
                                          </p:stCondLst>
                                        </p:cTn>
                                        <p:tgtEl>
                                          <p:spTgt spid="6">
                                            <p:txEl>
                                              <p:pRg st="11" end="11"/>
                                            </p:txEl>
                                          </p:spTgt>
                                        </p:tgtEl>
                                        <p:attrNameLst>
                                          <p:attrName>style.visibility</p:attrName>
                                        </p:attrNameLst>
                                      </p:cBhvr>
                                      <p:to>
                                        <p:strVal val="visible"/>
                                      </p:to>
                                    </p:set>
                                    <p:anim calcmode="lin" valueType="num">
                                      <p:cBhvr>
                                        <p:cTn id="87" dur="500" fill="hold"/>
                                        <p:tgtEl>
                                          <p:spTgt spid="6">
                                            <p:txEl>
                                              <p:pRg st="11" end="1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8" dur="500" fill="hold"/>
                                        <p:tgtEl>
                                          <p:spTgt spid="6">
                                            <p:txEl>
                                              <p:pRg st="11" end="1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9" dur="500" fill="hold"/>
                                        <p:tgtEl>
                                          <p:spTgt spid="6">
                                            <p:txEl>
                                              <p:pRg st="11" end="11"/>
                                            </p:txEl>
                                          </p:spTgt>
                                        </p:tgtEl>
                                        <p:attrNameLst>
                                          <p:attrName>ppt_x</p:attrName>
                                        </p:attrNameLst>
                                      </p:cBhvr>
                                      <p:tavLst>
                                        <p:tav tm="0">
                                          <p:val>
                                            <p:strVal val="#ppt_x-.3"/>
                                          </p:val>
                                        </p:tav>
                                        <p:tav tm="50000">
                                          <p:val>
                                            <p:strVal val="#ppt_x"/>
                                          </p:val>
                                        </p:tav>
                                        <p:tav tm="100000">
                                          <p:val>
                                            <p:strVal val="#ppt_x"/>
                                          </p:val>
                                        </p:tav>
                                      </p:tavLst>
                                    </p:anim>
                                    <p:anim calcmode="lin" valueType="num">
                                      <p:cBhvr>
                                        <p:cTn id="90" dur="500" fill="hold"/>
                                        <p:tgtEl>
                                          <p:spTgt spid="6">
                                            <p:txEl>
                                              <p:pRg st="11" end="11"/>
                                            </p:txEl>
                                          </p:spTgt>
                                        </p:tgtEl>
                                        <p:attrNameLst>
                                          <p:attrName>ppt_y</p:attrName>
                                        </p:attrNameLst>
                                      </p:cBhvr>
                                      <p:tavLst>
                                        <p:tav tm="0">
                                          <p:val>
                                            <p:strVal val="#ppt_y"/>
                                          </p:val>
                                        </p:tav>
                                        <p:tav tm="100000">
                                          <p:val>
                                            <p:strVal val="#ppt_y"/>
                                          </p:val>
                                        </p:tav>
                                      </p:tavLst>
                                    </p:anim>
                                  </p:childTnLst>
                                </p:cTn>
                              </p:par>
                              <p:par>
                                <p:cTn id="91" presetID="39" presetClass="entr" presetSubtype="0" accel="100000" fill="hold" grpId="0" nodeType="withEffect">
                                  <p:stCondLst>
                                    <p:cond delay="0"/>
                                  </p:stCondLst>
                                  <p:childTnLst>
                                    <p:set>
                                      <p:cBhvr>
                                        <p:cTn id="92" dur="1" fill="hold">
                                          <p:stCondLst>
                                            <p:cond delay="0"/>
                                          </p:stCondLst>
                                        </p:cTn>
                                        <p:tgtEl>
                                          <p:spTgt spid="6">
                                            <p:txEl>
                                              <p:pRg st="12" end="12"/>
                                            </p:txEl>
                                          </p:spTgt>
                                        </p:tgtEl>
                                        <p:attrNameLst>
                                          <p:attrName>style.visibility</p:attrName>
                                        </p:attrNameLst>
                                      </p:cBhvr>
                                      <p:to>
                                        <p:strVal val="visible"/>
                                      </p:to>
                                    </p:set>
                                    <p:anim calcmode="lin" valueType="num">
                                      <p:cBhvr>
                                        <p:cTn id="93" dur="500" fill="hold"/>
                                        <p:tgtEl>
                                          <p:spTgt spid="6">
                                            <p:txEl>
                                              <p:pRg st="12" end="1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94" dur="500" fill="hold"/>
                                        <p:tgtEl>
                                          <p:spTgt spid="6">
                                            <p:txEl>
                                              <p:pRg st="12" end="1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5" dur="500" fill="hold"/>
                                        <p:tgtEl>
                                          <p:spTgt spid="6">
                                            <p:txEl>
                                              <p:pRg st="12" end="12"/>
                                            </p:txEl>
                                          </p:spTgt>
                                        </p:tgtEl>
                                        <p:attrNameLst>
                                          <p:attrName>ppt_x</p:attrName>
                                        </p:attrNameLst>
                                      </p:cBhvr>
                                      <p:tavLst>
                                        <p:tav tm="0">
                                          <p:val>
                                            <p:strVal val="#ppt_x-.3"/>
                                          </p:val>
                                        </p:tav>
                                        <p:tav tm="50000">
                                          <p:val>
                                            <p:strVal val="#ppt_x"/>
                                          </p:val>
                                        </p:tav>
                                        <p:tav tm="100000">
                                          <p:val>
                                            <p:strVal val="#ppt_x"/>
                                          </p:val>
                                        </p:tav>
                                      </p:tavLst>
                                    </p:anim>
                                    <p:anim calcmode="lin" valueType="num">
                                      <p:cBhvr>
                                        <p:cTn id="96" dur="500" fill="hold"/>
                                        <p:tgtEl>
                                          <p:spTgt spid="6">
                                            <p:txEl>
                                              <p:pRg st="12" end="12"/>
                                            </p:txEl>
                                          </p:spTgt>
                                        </p:tgtEl>
                                        <p:attrNameLst>
                                          <p:attrName>ppt_y</p:attrName>
                                        </p:attrNameLst>
                                      </p:cBhvr>
                                      <p:tavLst>
                                        <p:tav tm="0">
                                          <p:val>
                                            <p:strVal val="#ppt_y"/>
                                          </p:val>
                                        </p:tav>
                                        <p:tav tm="100000">
                                          <p:val>
                                            <p:strVal val="#ppt_y"/>
                                          </p:val>
                                        </p:tav>
                                      </p:tavLst>
                                    </p:anim>
                                  </p:childTnLst>
                                </p:cTn>
                              </p:par>
                              <p:par>
                                <p:cTn id="97" presetID="39" presetClass="exit" presetSubtype="0" decel="100000" fill="hold" grpId="1" nodeType="withEffect">
                                  <p:stCondLst>
                                    <p:cond delay="0"/>
                                  </p:stCondLst>
                                  <p:childTnLst>
                                    <p:anim calcmode="lin" valueType="num">
                                      <p:cBhvr>
                                        <p:cTn id="98" dur="500" fill="hold"/>
                                        <p:tgtEl>
                                          <p:spTgt spid="6">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99" dur="500" fill="hold"/>
                                        <p:tgtEl>
                                          <p:spTgt spid="6">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00" dur="500" fill="hold"/>
                                        <p:tgtEl>
                                          <p:spTgt spid="6">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101" dur="500" fill="hold"/>
                                        <p:tgtEl>
                                          <p:spTgt spid="6">
                                            <p:txEl>
                                              <p:pRg st="0" end="0"/>
                                            </p:txEl>
                                          </p:spTgt>
                                        </p:tgtEl>
                                        <p:attrNameLst>
                                          <p:attrName>ppt_y</p:attrName>
                                        </p:attrNameLst>
                                      </p:cBhvr>
                                      <p:tavLst>
                                        <p:tav tm="0">
                                          <p:val>
                                            <p:strVal val="ppt_y"/>
                                          </p:val>
                                        </p:tav>
                                        <p:tav tm="100000">
                                          <p:val>
                                            <p:strVal val="ppt_y"/>
                                          </p:val>
                                        </p:tav>
                                      </p:tavLst>
                                    </p:anim>
                                    <p:set>
                                      <p:cBhvr>
                                        <p:cTn id="102" dur="1" fill="hold">
                                          <p:stCondLst>
                                            <p:cond delay="499"/>
                                          </p:stCondLst>
                                        </p:cTn>
                                        <p:tgtEl>
                                          <p:spTgt spid="6">
                                            <p:txEl>
                                              <p:pRg st="0" end="0"/>
                                            </p:txEl>
                                          </p:spTgt>
                                        </p:tgtEl>
                                        <p:attrNameLst>
                                          <p:attrName>style.visibility</p:attrName>
                                        </p:attrNameLst>
                                      </p:cBhvr>
                                      <p:to>
                                        <p:strVal val="hidden"/>
                                      </p:to>
                                    </p:set>
                                  </p:childTnLst>
                                </p:cTn>
                              </p:par>
                              <p:par>
                                <p:cTn id="103" presetID="39" presetClass="exit" presetSubtype="0" decel="100000" fill="hold" grpId="1" nodeType="withEffect">
                                  <p:stCondLst>
                                    <p:cond delay="0"/>
                                  </p:stCondLst>
                                  <p:childTnLst>
                                    <p:anim calcmode="lin" valueType="num">
                                      <p:cBhvr>
                                        <p:cTn id="104" dur="500" fill="hold"/>
                                        <p:tgtEl>
                                          <p:spTgt spid="6">
                                            <p:txEl>
                                              <p:pRg st="1" end="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05" dur="500" fill="hold"/>
                                        <p:tgtEl>
                                          <p:spTgt spid="6">
                                            <p:txEl>
                                              <p:pRg st="1" end="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06" dur="500" fill="hold"/>
                                        <p:tgtEl>
                                          <p:spTgt spid="6">
                                            <p:txEl>
                                              <p:pRg st="1" end="1"/>
                                            </p:txEl>
                                          </p:spTgt>
                                        </p:tgtEl>
                                        <p:attrNameLst>
                                          <p:attrName>ppt_x</p:attrName>
                                        </p:attrNameLst>
                                      </p:cBhvr>
                                      <p:tavLst>
                                        <p:tav tm="0">
                                          <p:val>
                                            <p:strVal val="ppt_x"/>
                                          </p:val>
                                        </p:tav>
                                        <p:tav tm="50000">
                                          <p:val>
                                            <p:strVal val="ppt_x"/>
                                          </p:val>
                                        </p:tav>
                                        <p:tav tm="100000">
                                          <p:val>
                                            <p:strVal val="ppt_x-.3"/>
                                          </p:val>
                                        </p:tav>
                                      </p:tavLst>
                                    </p:anim>
                                    <p:anim calcmode="lin" valueType="num">
                                      <p:cBhvr>
                                        <p:cTn id="107" dur="500" fill="hold"/>
                                        <p:tgtEl>
                                          <p:spTgt spid="6">
                                            <p:txEl>
                                              <p:pRg st="1" end="1"/>
                                            </p:txEl>
                                          </p:spTgt>
                                        </p:tgtEl>
                                        <p:attrNameLst>
                                          <p:attrName>ppt_y</p:attrName>
                                        </p:attrNameLst>
                                      </p:cBhvr>
                                      <p:tavLst>
                                        <p:tav tm="0">
                                          <p:val>
                                            <p:strVal val="ppt_y"/>
                                          </p:val>
                                        </p:tav>
                                        <p:tav tm="100000">
                                          <p:val>
                                            <p:strVal val="ppt_y"/>
                                          </p:val>
                                        </p:tav>
                                      </p:tavLst>
                                    </p:anim>
                                    <p:set>
                                      <p:cBhvr>
                                        <p:cTn id="108" dur="1" fill="hold">
                                          <p:stCondLst>
                                            <p:cond delay="499"/>
                                          </p:stCondLst>
                                        </p:cTn>
                                        <p:tgtEl>
                                          <p:spTgt spid="6">
                                            <p:txEl>
                                              <p:pRg st="1" end="1"/>
                                            </p:txEl>
                                          </p:spTgt>
                                        </p:tgtEl>
                                        <p:attrNameLst>
                                          <p:attrName>style.visibility</p:attrName>
                                        </p:attrNameLst>
                                      </p:cBhvr>
                                      <p:to>
                                        <p:strVal val="hidden"/>
                                      </p:to>
                                    </p:set>
                                  </p:childTnLst>
                                </p:cTn>
                              </p:par>
                              <p:par>
                                <p:cTn id="109" presetID="39" presetClass="exit" presetSubtype="0" decel="100000" fill="hold" grpId="1" nodeType="withEffect">
                                  <p:stCondLst>
                                    <p:cond delay="0"/>
                                  </p:stCondLst>
                                  <p:childTnLst>
                                    <p:anim calcmode="lin" valueType="num">
                                      <p:cBhvr>
                                        <p:cTn id="110" dur="500" fill="hold"/>
                                        <p:tgtEl>
                                          <p:spTgt spid="6">
                                            <p:txEl>
                                              <p:pRg st="2" end="2"/>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11" dur="500" fill="hold"/>
                                        <p:tgtEl>
                                          <p:spTgt spid="6">
                                            <p:txEl>
                                              <p:pRg st="2" end="2"/>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12" dur="500" fill="hold"/>
                                        <p:tgtEl>
                                          <p:spTgt spid="6">
                                            <p:txEl>
                                              <p:pRg st="2" end="2"/>
                                            </p:txEl>
                                          </p:spTgt>
                                        </p:tgtEl>
                                        <p:attrNameLst>
                                          <p:attrName>ppt_x</p:attrName>
                                        </p:attrNameLst>
                                      </p:cBhvr>
                                      <p:tavLst>
                                        <p:tav tm="0">
                                          <p:val>
                                            <p:strVal val="ppt_x"/>
                                          </p:val>
                                        </p:tav>
                                        <p:tav tm="50000">
                                          <p:val>
                                            <p:strVal val="ppt_x"/>
                                          </p:val>
                                        </p:tav>
                                        <p:tav tm="100000">
                                          <p:val>
                                            <p:strVal val="ppt_x-.3"/>
                                          </p:val>
                                        </p:tav>
                                      </p:tavLst>
                                    </p:anim>
                                    <p:anim calcmode="lin" valueType="num">
                                      <p:cBhvr>
                                        <p:cTn id="113" dur="500" fill="hold"/>
                                        <p:tgtEl>
                                          <p:spTgt spid="6">
                                            <p:txEl>
                                              <p:pRg st="2" end="2"/>
                                            </p:txEl>
                                          </p:spTgt>
                                        </p:tgtEl>
                                        <p:attrNameLst>
                                          <p:attrName>ppt_y</p:attrName>
                                        </p:attrNameLst>
                                      </p:cBhvr>
                                      <p:tavLst>
                                        <p:tav tm="0">
                                          <p:val>
                                            <p:strVal val="ppt_y"/>
                                          </p:val>
                                        </p:tav>
                                        <p:tav tm="100000">
                                          <p:val>
                                            <p:strVal val="ppt_y"/>
                                          </p:val>
                                        </p:tav>
                                      </p:tavLst>
                                    </p:anim>
                                    <p:set>
                                      <p:cBhvr>
                                        <p:cTn id="114" dur="1" fill="hold">
                                          <p:stCondLst>
                                            <p:cond delay="499"/>
                                          </p:stCondLst>
                                        </p:cTn>
                                        <p:tgtEl>
                                          <p:spTgt spid="6">
                                            <p:txEl>
                                              <p:pRg st="2" end="2"/>
                                            </p:txEl>
                                          </p:spTgt>
                                        </p:tgtEl>
                                        <p:attrNameLst>
                                          <p:attrName>style.visibility</p:attrName>
                                        </p:attrNameLst>
                                      </p:cBhvr>
                                      <p:to>
                                        <p:strVal val="hidden"/>
                                      </p:to>
                                    </p:set>
                                  </p:childTnLst>
                                </p:cTn>
                              </p:par>
                              <p:par>
                                <p:cTn id="115" presetID="39" presetClass="exit" presetSubtype="0" decel="100000" fill="hold" grpId="1" nodeType="withEffect">
                                  <p:stCondLst>
                                    <p:cond delay="0"/>
                                  </p:stCondLst>
                                  <p:childTnLst>
                                    <p:anim calcmode="lin" valueType="num">
                                      <p:cBhvr>
                                        <p:cTn id="116" dur="500" fill="hold"/>
                                        <p:tgtEl>
                                          <p:spTgt spid="6">
                                            <p:txEl>
                                              <p:pRg st="3" end="3"/>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17" dur="500" fill="hold"/>
                                        <p:tgtEl>
                                          <p:spTgt spid="6">
                                            <p:txEl>
                                              <p:pRg st="3" end="3"/>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18" dur="500" fill="hold"/>
                                        <p:tgtEl>
                                          <p:spTgt spid="6">
                                            <p:txEl>
                                              <p:pRg st="3" end="3"/>
                                            </p:txEl>
                                          </p:spTgt>
                                        </p:tgtEl>
                                        <p:attrNameLst>
                                          <p:attrName>ppt_x</p:attrName>
                                        </p:attrNameLst>
                                      </p:cBhvr>
                                      <p:tavLst>
                                        <p:tav tm="0">
                                          <p:val>
                                            <p:strVal val="ppt_x"/>
                                          </p:val>
                                        </p:tav>
                                        <p:tav tm="50000">
                                          <p:val>
                                            <p:strVal val="ppt_x"/>
                                          </p:val>
                                        </p:tav>
                                        <p:tav tm="100000">
                                          <p:val>
                                            <p:strVal val="ppt_x-.3"/>
                                          </p:val>
                                        </p:tav>
                                      </p:tavLst>
                                    </p:anim>
                                    <p:anim calcmode="lin" valueType="num">
                                      <p:cBhvr>
                                        <p:cTn id="119" dur="500" fill="hold"/>
                                        <p:tgtEl>
                                          <p:spTgt spid="6">
                                            <p:txEl>
                                              <p:pRg st="3" end="3"/>
                                            </p:txEl>
                                          </p:spTgt>
                                        </p:tgtEl>
                                        <p:attrNameLst>
                                          <p:attrName>ppt_y</p:attrName>
                                        </p:attrNameLst>
                                      </p:cBhvr>
                                      <p:tavLst>
                                        <p:tav tm="0">
                                          <p:val>
                                            <p:strVal val="ppt_y"/>
                                          </p:val>
                                        </p:tav>
                                        <p:tav tm="100000">
                                          <p:val>
                                            <p:strVal val="ppt_y"/>
                                          </p:val>
                                        </p:tav>
                                      </p:tavLst>
                                    </p:anim>
                                    <p:set>
                                      <p:cBhvr>
                                        <p:cTn id="120" dur="1" fill="hold">
                                          <p:stCondLst>
                                            <p:cond delay="499"/>
                                          </p:stCondLst>
                                        </p:cTn>
                                        <p:tgtEl>
                                          <p:spTgt spid="6">
                                            <p:txEl>
                                              <p:pRg st="3" end="3"/>
                                            </p:txEl>
                                          </p:spTgt>
                                        </p:tgtEl>
                                        <p:attrNameLst>
                                          <p:attrName>style.visibility</p:attrName>
                                        </p:attrNameLst>
                                      </p:cBhvr>
                                      <p:to>
                                        <p:strVal val="hidden"/>
                                      </p:to>
                                    </p:set>
                                  </p:childTnLst>
                                </p:cTn>
                              </p:par>
                              <p:par>
                                <p:cTn id="121" presetID="39" presetClass="exit" presetSubtype="0" decel="100000" fill="hold" grpId="1" nodeType="withEffect">
                                  <p:stCondLst>
                                    <p:cond delay="0"/>
                                  </p:stCondLst>
                                  <p:childTnLst>
                                    <p:anim calcmode="lin" valueType="num">
                                      <p:cBhvr>
                                        <p:cTn id="122" dur="500" fill="hold"/>
                                        <p:tgtEl>
                                          <p:spTgt spid="6">
                                            <p:txEl>
                                              <p:pRg st="4" end="4"/>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23" dur="500" fill="hold"/>
                                        <p:tgtEl>
                                          <p:spTgt spid="6">
                                            <p:txEl>
                                              <p:pRg st="4" end="4"/>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24" dur="500" fill="hold"/>
                                        <p:tgtEl>
                                          <p:spTgt spid="6">
                                            <p:txEl>
                                              <p:pRg st="4" end="4"/>
                                            </p:txEl>
                                          </p:spTgt>
                                        </p:tgtEl>
                                        <p:attrNameLst>
                                          <p:attrName>ppt_x</p:attrName>
                                        </p:attrNameLst>
                                      </p:cBhvr>
                                      <p:tavLst>
                                        <p:tav tm="0">
                                          <p:val>
                                            <p:strVal val="ppt_x"/>
                                          </p:val>
                                        </p:tav>
                                        <p:tav tm="50000">
                                          <p:val>
                                            <p:strVal val="ppt_x"/>
                                          </p:val>
                                        </p:tav>
                                        <p:tav tm="100000">
                                          <p:val>
                                            <p:strVal val="ppt_x-.3"/>
                                          </p:val>
                                        </p:tav>
                                      </p:tavLst>
                                    </p:anim>
                                    <p:anim calcmode="lin" valueType="num">
                                      <p:cBhvr>
                                        <p:cTn id="125" dur="500" fill="hold"/>
                                        <p:tgtEl>
                                          <p:spTgt spid="6">
                                            <p:txEl>
                                              <p:pRg st="4" end="4"/>
                                            </p:txEl>
                                          </p:spTgt>
                                        </p:tgtEl>
                                        <p:attrNameLst>
                                          <p:attrName>ppt_y</p:attrName>
                                        </p:attrNameLst>
                                      </p:cBhvr>
                                      <p:tavLst>
                                        <p:tav tm="0">
                                          <p:val>
                                            <p:strVal val="ppt_y"/>
                                          </p:val>
                                        </p:tav>
                                        <p:tav tm="100000">
                                          <p:val>
                                            <p:strVal val="ppt_y"/>
                                          </p:val>
                                        </p:tav>
                                      </p:tavLst>
                                    </p:anim>
                                    <p:set>
                                      <p:cBhvr>
                                        <p:cTn id="126" dur="1" fill="hold">
                                          <p:stCondLst>
                                            <p:cond delay="499"/>
                                          </p:stCondLst>
                                        </p:cTn>
                                        <p:tgtEl>
                                          <p:spTgt spid="6">
                                            <p:txEl>
                                              <p:pRg st="4" end="4"/>
                                            </p:txEl>
                                          </p:spTgt>
                                        </p:tgtEl>
                                        <p:attrNameLst>
                                          <p:attrName>style.visibility</p:attrName>
                                        </p:attrNameLst>
                                      </p:cBhvr>
                                      <p:to>
                                        <p:strVal val="hidden"/>
                                      </p:to>
                                    </p:set>
                                  </p:childTnLst>
                                </p:cTn>
                              </p:par>
                              <p:par>
                                <p:cTn id="127" presetID="39" presetClass="exit" presetSubtype="0" decel="100000" fill="hold" grpId="1" nodeType="withEffect">
                                  <p:stCondLst>
                                    <p:cond delay="0"/>
                                  </p:stCondLst>
                                  <p:childTnLst>
                                    <p:anim calcmode="lin" valueType="num">
                                      <p:cBhvr>
                                        <p:cTn id="128" dur="500" fill="hold"/>
                                        <p:tgtEl>
                                          <p:spTgt spid="6">
                                            <p:txEl>
                                              <p:pRg st="5" end="5"/>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29" dur="500" fill="hold"/>
                                        <p:tgtEl>
                                          <p:spTgt spid="6">
                                            <p:txEl>
                                              <p:pRg st="5" end="5"/>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30" dur="500" fill="hold"/>
                                        <p:tgtEl>
                                          <p:spTgt spid="6">
                                            <p:txEl>
                                              <p:pRg st="5" end="5"/>
                                            </p:txEl>
                                          </p:spTgt>
                                        </p:tgtEl>
                                        <p:attrNameLst>
                                          <p:attrName>ppt_x</p:attrName>
                                        </p:attrNameLst>
                                      </p:cBhvr>
                                      <p:tavLst>
                                        <p:tav tm="0">
                                          <p:val>
                                            <p:strVal val="ppt_x"/>
                                          </p:val>
                                        </p:tav>
                                        <p:tav tm="50000">
                                          <p:val>
                                            <p:strVal val="ppt_x"/>
                                          </p:val>
                                        </p:tav>
                                        <p:tav tm="100000">
                                          <p:val>
                                            <p:strVal val="ppt_x-.3"/>
                                          </p:val>
                                        </p:tav>
                                      </p:tavLst>
                                    </p:anim>
                                    <p:anim calcmode="lin" valueType="num">
                                      <p:cBhvr>
                                        <p:cTn id="131" dur="500" fill="hold"/>
                                        <p:tgtEl>
                                          <p:spTgt spid="6">
                                            <p:txEl>
                                              <p:pRg st="5" end="5"/>
                                            </p:txEl>
                                          </p:spTgt>
                                        </p:tgtEl>
                                        <p:attrNameLst>
                                          <p:attrName>ppt_y</p:attrName>
                                        </p:attrNameLst>
                                      </p:cBhvr>
                                      <p:tavLst>
                                        <p:tav tm="0">
                                          <p:val>
                                            <p:strVal val="ppt_y"/>
                                          </p:val>
                                        </p:tav>
                                        <p:tav tm="100000">
                                          <p:val>
                                            <p:strVal val="ppt_y"/>
                                          </p:val>
                                        </p:tav>
                                      </p:tavLst>
                                    </p:anim>
                                    <p:set>
                                      <p:cBhvr>
                                        <p:cTn id="132" dur="1" fill="hold">
                                          <p:stCondLst>
                                            <p:cond delay="499"/>
                                          </p:stCondLst>
                                        </p:cTn>
                                        <p:tgtEl>
                                          <p:spTgt spid="6">
                                            <p:txEl>
                                              <p:pRg st="5" end="5"/>
                                            </p:txEl>
                                          </p:spTgt>
                                        </p:tgtEl>
                                        <p:attrNameLst>
                                          <p:attrName>style.visibility</p:attrName>
                                        </p:attrNameLst>
                                      </p:cBhvr>
                                      <p:to>
                                        <p:strVal val="hidden"/>
                                      </p:to>
                                    </p:set>
                                  </p:childTnLst>
                                </p:cTn>
                              </p:par>
                              <p:par>
                                <p:cTn id="133" presetID="39" presetClass="exit" presetSubtype="0" decel="100000" fill="hold" grpId="1" nodeType="withEffect">
                                  <p:stCondLst>
                                    <p:cond delay="0"/>
                                  </p:stCondLst>
                                  <p:childTnLst>
                                    <p:anim calcmode="lin" valueType="num">
                                      <p:cBhvr>
                                        <p:cTn id="134" dur="500" fill="hold"/>
                                        <p:tgtEl>
                                          <p:spTgt spid="6">
                                            <p:txEl>
                                              <p:pRg st="6" end="6"/>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35" dur="500" fill="hold"/>
                                        <p:tgtEl>
                                          <p:spTgt spid="6">
                                            <p:txEl>
                                              <p:pRg st="6" end="6"/>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36" dur="500" fill="hold"/>
                                        <p:tgtEl>
                                          <p:spTgt spid="6">
                                            <p:txEl>
                                              <p:pRg st="6" end="6"/>
                                            </p:txEl>
                                          </p:spTgt>
                                        </p:tgtEl>
                                        <p:attrNameLst>
                                          <p:attrName>ppt_x</p:attrName>
                                        </p:attrNameLst>
                                      </p:cBhvr>
                                      <p:tavLst>
                                        <p:tav tm="0">
                                          <p:val>
                                            <p:strVal val="ppt_x"/>
                                          </p:val>
                                        </p:tav>
                                        <p:tav tm="50000">
                                          <p:val>
                                            <p:strVal val="ppt_x"/>
                                          </p:val>
                                        </p:tav>
                                        <p:tav tm="100000">
                                          <p:val>
                                            <p:strVal val="ppt_x-.3"/>
                                          </p:val>
                                        </p:tav>
                                      </p:tavLst>
                                    </p:anim>
                                    <p:anim calcmode="lin" valueType="num">
                                      <p:cBhvr>
                                        <p:cTn id="137" dur="500" fill="hold"/>
                                        <p:tgtEl>
                                          <p:spTgt spid="6">
                                            <p:txEl>
                                              <p:pRg st="6" end="6"/>
                                            </p:txEl>
                                          </p:spTgt>
                                        </p:tgtEl>
                                        <p:attrNameLst>
                                          <p:attrName>ppt_y</p:attrName>
                                        </p:attrNameLst>
                                      </p:cBhvr>
                                      <p:tavLst>
                                        <p:tav tm="0">
                                          <p:val>
                                            <p:strVal val="ppt_y"/>
                                          </p:val>
                                        </p:tav>
                                        <p:tav tm="100000">
                                          <p:val>
                                            <p:strVal val="ppt_y"/>
                                          </p:val>
                                        </p:tav>
                                      </p:tavLst>
                                    </p:anim>
                                    <p:set>
                                      <p:cBhvr>
                                        <p:cTn id="138" dur="1" fill="hold">
                                          <p:stCondLst>
                                            <p:cond delay="499"/>
                                          </p:stCondLst>
                                        </p:cTn>
                                        <p:tgtEl>
                                          <p:spTgt spid="6">
                                            <p:txEl>
                                              <p:pRg st="6" end="6"/>
                                            </p:txEl>
                                          </p:spTgt>
                                        </p:tgtEl>
                                        <p:attrNameLst>
                                          <p:attrName>style.visibility</p:attrName>
                                        </p:attrNameLst>
                                      </p:cBhvr>
                                      <p:to>
                                        <p:strVal val="hidden"/>
                                      </p:to>
                                    </p:set>
                                  </p:childTnLst>
                                </p:cTn>
                              </p:par>
                              <p:par>
                                <p:cTn id="139" presetID="39" presetClass="exit" presetSubtype="0" decel="100000" fill="hold" grpId="1" nodeType="withEffect">
                                  <p:stCondLst>
                                    <p:cond delay="0"/>
                                  </p:stCondLst>
                                  <p:childTnLst>
                                    <p:anim calcmode="lin" valueType="num">
                                      <p:cBhvr>
                                        <p:cTn id="140" dur="500" fill="hold"/>
                                        <p:tgtEl>
                                          <p:spTgt spid="6">
                                            <p:txEl>
                                              <p:pRg st="7" end="7"/>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41" dur="500" fill="hold"/>
                                        <p:tgtEl>
                                          <p:spTgt spid="6">
                                            <p:txEl>
                                              <p:pRg st="7" end="7"/>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42" dur="500" fill="hold"/>
                                        <p:tgtEl>
                                          <p:spTgt spid="6">
                                            <p:txEl>
                                              <p:pRg st="7" end="7"/>
                                            </p:txEl>
                                          </p:spTgt>
                                        </p:tgtEl>
                                        <p:attrNameLst>
                                          <p:attrName>ppt_x</p:attrName>
                                        </p:attrNameLst>
                                      </p:cBhvr>
                                      <p:tavLst>
                                        <p:tav tm="0">
                                          <p:val>
                                            <p:strVal val="ppt_x"/>
                                          </p:val>
                                        </p:tav>
                                        <p:tav tm="50000">
                                          <p:val>
                                            <p:strVal val="ppt_x"/>
                                          </p:val>
                                        </p:tav>
                                        <p:tav tm="100000">
                                          <p:val>
                                            <p:strVal val="ppt_x-.3"/>
                                          </p:val>
                                        </p:tav>
                                      </p:tavLst>
                                    </p:anim>
                                    <p:anim calcmode="lin" valueType="num">
                                      <p:cBhvr>
                                        <p:cTn id="143" dur="500" fill="hold"/>
                                        <p:tgtEl>
                                          <p:spTgt spid="6">
                                            <p:txEl>
                                              <p:pRg st="7" end="7"/>
                                            </p:txEl>
                                          </p:spTgt>
                                        </p:tgtEl>
                                        <p:attrNameLst>
                                          <p:attrName>ppt_y</p:attrName>
                                        </p:attrNameLst>
                                      </p:cBhvr>
                                      <p:tavLst>
                                        <p:tav tm="0">
                                          <p:val>
                                            <p:strVal val="ppt_y"/>
                                          </p:val>
                                        </p:tav>
                                        <p:tav tm="100000">
                                          <p:val>
                                            <p:strVal val="ppt_y"/>
                                          </p:val>
                                        </p:tav>
                                      </p:tavLst>
                                    </p:anim>
                                    <p:set>
                                      <p:cBhvr>
                                        <p:cTn id="144" dur="1" fill="hold">
                                          <p:stCondLst>
                                            <p:cond delay="499"/>
                                          </p:stCondLst>
                                        </p:cTn>
                                        <p:tgtEl>
                                          <p:spTgt spid="6">
                                            <p:txEl>
                                              <p:pRg st="7" end="7"/>
                                            </p:txEl>
                                          </p:spTgt>
                                        </p:tgtEl>
                                        <p:attrNameLst>
                                          <p:attrName>style.visibility</p:attrName>
                                        </p:attrNameLst>
                                      </p:cBhvr>
                                      <p:to>
                                        <p:strVal val="hidden"/>
                                      </p:to>
                                    </p:set>
                                  </p:childTnLst>
                                </p:cTn>
                              </p:par>
                              <p:par>
                                <p:cTn id="145" presetID="39" presetClass="exit" presetSubtype="0" decel="100000" fill="hold" grpId="1" nodeType="withEffect">
                                  <p:stCondLst>
                                    <p:cond delay="0"/>
                                  </p:stCondLst>
                                  <p:childTnLst>
                                    <p:anim calcmode="lin" valueType="num">
                                      <p:cBhvr>
                                        <p:cTn id="146" dur="500" fill="hold"/>
                                        <p:tgtEl>
                                          <p:spTgt spid="6">
                                            <p:txEl>
                                              <p:pRg st="8" end="8"/>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47" dur="500" fill="hold"/>
                                        <p:tgtEl>
                                          <p:spTgt spid="6">
                                            <p:txEl>
                                              <p:pRg st="8" end="8"/>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48" dur="500" fill="hold"/>
                                        <p:tgtEl>
                                          <p:spTgt spid="6">
                                            <p:txEl>
                                              <p:pRg st="8" end="8"/>
                                            </p:txEl>
                                          </p:spTgt>
                                        </p:tgtEl>
                                        <p:attrNameLst>
                                          <p:attrName>ppt_x</p:attrName>
                                        </p:attrNameLst>
                                      </p:cBhvr>
                                      <p:tavLst>
                                        <p:tav tm="0">
                                          <p:val>
                                            <p:strVal val="ppt_x"/>
                                          </p:val>
                                        </p:tav>
                                        <p:tav tm="50000">
                                          <p:val>
                                            <p:strVal val="ppt_x"/>
                                          </p:val>
                                        </p:tav>
                                        <p:tav tm="100000">
                                          <p:val>
                                            <p:strVal val="ppt_x-.3"/>
                                          </p:val>
                                        </p:tav>
                                      </p:tavLst>
                                    </p:anim>
                                    <p:anim calcmode="lin" valueType="num">
                                      <p:cBhvr>
                                        <p:cTn id="149" dur="500" fill="hold"/>
                                        <p:tgtEl>
                                          <p:spTgt spid="6">
                                            <p:txEl>
                                              <p:pRg st="8" end="8"/>
                                            </p:txEl>
                                          </p:spTgt>
                                        </p:tgtEl>
                                        <p:attrNameLst>
                                          <p:attrName>ppt_y</p:attrName>
                                        </p:attrNameLst>
                                      </p:cBhvr>
                                      <p:tavLst>
                                        <p:tav tm="0">
                                          <p:val>
                                            <p:strVal val="ppt_y"/>
                                          </p:val>
                                        </p:tav>
                                        <p:tav tm="100000">
                                          <p:val>
                                            <p:strVal val="ppt_y"/>
                                          </p:val>
                                        </p:tav>
                                      </p:tavLst>
                                    </p:anim>
                                    <p:set>
                                      <p:cBhvr>
                                        <p:cTn id="150" dur="1" fill="hold">
                                          <p:stCondLst>
                                            <p:cond delay="499"/>
                                          </p:stCondLst>
                                        </p:cTn>
                                        <p:tgtEl>
                                          <p:spTgt spid="6">
                                            <p:txEl>
                                              <p:pRg st="8" end="8"/>
                                            </p:txEl>
                                          </p:spTgt>
                                        </p:tgtEl>
                                        <p:attrNameLst>
                                          <p:attrName>style.visibility</p:attrName>
                                        </p:attrNameLst>
                                      </p:cBhvr>
                                      <p:to>
                                        <p:strVal val="hidden"/>
                                      </p:to>
                                    </p:set>
                                  </p:childTnLst>
                                </p:cTn>
                              </p:par>
                              <p:par>
                                <p:cTn id="151" presetID="39" presetClass="exit" presetSubtype="0" decel="100000" fill="hold" grpId="1" nodeType="withEffect">
                                  <p:stCondLst>
                                    <p:cond delay="0"/>
                                  </p:stCondLst>
                                  <p:childTnLst>
                                    <p:anim calcmode="lin" valueType="num">
                                      <p:cBhvr>
                                        <p:cTn id="152" dur="500" fill="hold"/>
                                        <p:tgtEl>
                                          <p:spTgt spid="6">
                                            <p:txEl>
                                              <p:pRg st="9" end="9"/>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53" dur="500" fill="hold"/>
                                        <p:tgtEl>
                                          <p:spTgt spid="6">
                                            <p:txEl>
                                              <p:pRg st="9" end="9"/>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54" dur="500" fill="hold"/>
                                        <p:tgtEl>
                                          <p:spTgt spid="6">
                                            <p:txEl>
                                              <p:pRg st="9" end="9"/>
                                            </p:txEl>
                                          </p:spTgt>
                                        </p:tgtEl>
                                        <p:attrNameLst>
                                          <p:attrName>ppt_x</p:attrName>
                                        </p:attrNameLst>
                                      </p:cBhvr>
                                      <p:tavLst>
                                        <p:tav tm="0">
                                          <p:val>
                                            <p:strVal val="ppt_x"/>
                                          </p:val>
                                        </p:tav>
                                        <p:tav tm="50000">
                                          <p:val>
                                            <p:strVal val="ppt_x"/>
                                          </p:val>
                                        </p:tav>
                                        <p:tav tm="100000">
                                          <p:val>
                                            <p:strVal val="ppt_x-.3"/>
                                          </p:val>
                                        </p:tav>
                                      </p:tavLst>
                                    </p:anim>
                                    <p:anim calcmode="lin" valueType="num">
                                      <p:cBhvr>
                                        <p:cTn id="155" dur="500" fill="hold"/>
                                        <p:tgtEl>
                                          <p:spTgt spid="6">
                                            <p:txEl>
                                              <p:pRg st="9" end="9"/>
                                            </p:txEl>
                                          </p:spTgt>
                                        </p:tgtEl>
                                        <p:attrNameLst>
                                          <p:attrName>ppt_y</p:attrName>
                                        </p:attrNameLst>
                                      </p:cBhvr>
                                      <p:tavLst>
                                        <p:tav tm="0">
                                          <p:val>
                                            <p:strVal val="ppt_y"/>
                                          </p:val>
                                        </p:tav>
                                        <p:tav tm="100000">
                                          <p:val>
                                            <p:strVal val="ppt_y"/>
                                          </p:val>
                                        </p:tav>
                                      </p:tavLst>
                                    </p:anim>
                                    <p:set>
                                      <p:cBhvr>
                                        <p:cTn id="156" dur="1" fill="hold">
                                          <p:stCondLst>
                                            <p:cond delay="499"/>
                                          </p:stCondLst>
                                        </p:cTn>
                                        <p:tgtEl>
                                          <p:spTgt spid="6">
                                            <p:txEl>
                                              <p:pRg st="9" end="9"/>
                                            </p:txEl>
                                          </p:spTgt>
                                        </p:tgtEl>
                                        <p:attrNameLst>
                                          <p:attrName>style.visibility</p:attrName>
                                        </p:attrNameLst>
                                      </p:cBhvr>
                                      <p:to>
                                        <p:strVal val="hidden"/>
                                      </p:to>
                                    </p:set>
                                  </p:childTnLst>
                                </p:cTn>
                              </p:par>
                              <p:par>
                                <p:cTn id="157" presetID="39" presetClass="exit" presetSubtype="0" decel="100000" fill="hold" grpId="1" nodeType="withEffect">
                                  <p:stCondLst>
                                    <p:cond delay="0"/>
                                  </p:stCondLst>
                                  <p:childTnLst>
                                    <p:anim calcmode="lin" valueType="num">
                                      <p:cBhvr>
                                        <p:cTn id="158" dur="500" fill="hold"/>
                                        <p:tgtEl>
                                          <p:spTgt spid="6">
                                            <p:txEl>
                                              <p:pRg st="10" end="1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59" dur="500" fill="hold"/>
                                        <p:tgtEl>
                                          <p:spTgt spid="6">
                                            <p:txEl>
                                              <p:pRg st="10" end="1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60" dur="500" fill="hold"/>
                                        <p:tgtEl>
                                          <p:spTgt spid="6">
                                            <p:txEl>
                                              <p:pRg st="10" end="10"/>
                                            </p:txEl>
                                          </p:spTgt>
                                        </p:tgtEl>
                                        <p:attrNameLst>
                                          <p:attrName>ppt_x</p:attrName>
                                        </p:attrNameLst>
                                      </p:cBhvr>
                                      <p:tavLst>
                                        <p:tav tm="0">
                                          <p:val>
                                            <p:strVal val="ppt_x"/>
                                          </p:val>
                                        </p:tav>
                                        <p:tav tm="50000">
                                          <p:val>
                                            <p:strVal val="ppt_x"/>
                                          </p:val>
                                        </p:tav>
                                        <p:tav tm="100000">
                                          <p:val>
                                            <p:strVal val="ppt_x-.3"/>
                                          </p:val>
                                        </p:tav>
                                      </p:tavLst>
                                    </p:anim>
                                    <p:anim calcmode="lin" valueType="num">
                                      <p:cBhvr>
                                        <p:cTn id="161" dur="500" fill="hold"/>
                                        <p:tgtEl>
                                          <p:spTgt spid="6">
                                            <p:txEl>
                                              <p:pRg st="10" end="10"/>
                                            </p:txEl>
                                          </p:spTgt>
                                        </p:tgtEl>
                                        <p:attrNameLst>
                                          <p:attrName>ppt_y</p:attrName>
                                        </p:attrNameLst>
                                      </p:cBhvr>
                                      <p:tavLst>
                                        <p:tav tm="0">
                                          <p:val>
                                            <p:strVal val="ppt_y"/>
                                          </p:val>
                                        </p:tav>
                                        <p:tav tm="100000">
                                          <p:val>
                                            <p:strVal val="ppt_y"/>
                                          </p:val>
                                        </p:tav>
                                      </p:tavLst>
                                    </p:anim>
                                    <p:set>
                                      <p:cBhvr>
                                        <p:cTn id="162" dur="1" fill="hold">
                                          <p:stCondLst>
                                            <p:cond delay="499"/>
                                          </p:stCondLst>
                                        </p:cTn>
                                        <p:tgtEl>
                                          <p:spTgt spid="6">
                                            <p:txEl>
                                              <p:pRg st="10" end="10"/>
                                            </p:txEl>
                                          </p:spTgt>
                                        </p:tgtEl>
                                        <p:attrNameLst>
                                          <p:attrName>style.visibility</p:attrName>
                                        </p:attrNameLst>
                                      </p:cBhvr>
                                      <p:to>
                                        <p:strVal val="hidden"/>
                                      </p:to>
                                    </p:set>
                                  </p:childTnLst>
                                </p:cTn>
                              </p:par>
                              <p:par>
                                <p:cTn id="163" presetID="39" presetClass="exit" presetSubtype="0" decel="100000" fill="hold" grpId="1" nodeType="withEffect">
                                  <p:stCondLst>
                                    <p:cond delay="0"/>
                                  </p:stCondLst>
                                  <p:childTnLst>
                                    <p:anim calcmode="lin" valueType="num">
                                      <p:cBhvr>
                                        <p:cTn id="164" dur="500" fill="hold"/>
                                        <p:tgtEl>
                                          <p:spTgt spid="6">
                                            <p:txEl>
                                              <p:pRg st="11" end="1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65" dur="500" fill="hold"/>
                                        <p:tgtEl>
                                          <p:spTgt spid="6">
                                            <p:txEl>
                                              <p:pRg st="11" end="1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66" dur="500" fill="hold"/>
                                        <p:tgtEl>
                                          <p:spTgt spid="6">
                                            <p:txEl>
                                              <p:pRg st="11" end="11"/>
                                            </p:txEl>
                                          </p:spTgt>
                                        </p:tgtEl>
                                        <p:attrNameLst>
                                          <p:attrName>ppt_x</p:attrName>
                                        </p:attrNameLst>
                                      </p:cBhvr>
                                      <p:tavLst>
                                        <p:tav tm="0">
                                          <p:val>
                                            <p:strVal val="ppt_x"/>
                                          </p:val>
                                        </p:tav>
                                        <p:tav tm="50000">
                                          <p:val>
                                            <p:strVal val="ppt_x"/>
                                          </p:val>
                                        </p:tav>
                                        <p:tav tm="100000">
                                          <p:val>
                                            <p:strVal val="ppt_x-.3"/>
                                          </p:val>
                                        </p:tav>
                                      </p:tavLst>
                                    </p:anim>
                                    <p:anim calcmode="lin" valueType="num">
                                      <p:cBhvr>
                                        <p:cTn id="167" dur="500" fill="hold"/>
                                        <p:tgtEl>
                                          <p:spTgt spid="6">
                                            <p:txEl>
                                              <p:pRg st="11" end="11"/>
                                            </p:txEl>
                                          </p:spTgt>
                                        </p:tgtEl>
                                        <p:attrNameLst>
                                          <p:attrName>ppt_y</p:attrName>
                                        </p:attrNameLst>
                                      </p:cBhvr>
                                      <p:tavLst>
                                        <p:tav tm="0">
                                          <p:val>
                                            <p:strVal val="ppt_y"/>
                                          </p:val>
                                        </p:tav>
                                        <p:tav tm="100000">
                                          <p:val>
                                            <p:strVal val="ppt_y"/>
                                          </p:val>
                                        </p:tav>
                                      </p:tavLst>
                                    </p:anim>
                                    <p:set>
                                      <p:cBhvr>
                                        <p:cTn id="168" dur="1" fill="hold">
                                          <p:stCondLst>
                                            <p:cond delay="499"/>
                                          </p:stCondLst>
                                        </p:cTn>
                                        <p:tgtEl>
                                          <p:spTgt spid="6">
                                            <p:txEl>
                                              <p:pRg st="11" end="11"/>
                                            </p:txEl>
                                          </p:spTgt>
                                        </p:tgtEl>
                                        <p:attrNameLst>
                                          <p:attrName>style.visibility</p:attrName>
                                        </p:attrNameLst>
                                      </p:cBhvr>
                                      <p:to>
                                        <p:strVal val="hidden"/>
                                      </p:to>
                                    </p:set>
                                  </p:childTnLst>
                                </p:cTn>
                              </p:par>
                              <p:par>
                                <p:cTn id="169" presetID="39" presetClass="exit" presetSubtype="0" decel="100000" fill="hold" grpId="1" nodeType="withEffect">
                                  <p:stCondLst>
                                    <p:cond delay="0"/>
                                  </p:stCondLst>
                                  <p:childTnLst>
                                    <p:anim calcmode="lin" valueType="num">
                                      <p:cBhvr>
                                        <p:cTn id="170" dur="500" fill="hold"/>
                                        <p:tgtEl>
                                          <p:spTgt spid="6">
                                            <p:txEl>
                                              <p:pRg st="12" end="12"/>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71" dur="500" fill="hold"/>
                                        <p:tgtEl>
                                          <p:spTgt spid="6">
                                            <p:txEl>
                                              <p:pRg st="12" end="12"/>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72" dur="500" fill="hold"/>
                                        <p:tgtEl>
                                          <p:spTgt spid="6">
                                            <p:txEl>
                                              <p:pRg st="12" end="12"/>
                                            </p:txEl>
                                          </p:spTgt>
                                        </p:tgtEl>
                                        <p:attrNameLst>
                                          <p:attrName>ppt_x</p:attrName>
                                        </p:attrNameLst>
                                      </p:cBhvr>
                                      <p:tavLst>
                                        <p:tav tm="0">
                                          <p:val>
                                            <p:strVal val="ppt_x"/>
                                          </p:val>
                                        </p:tav>
                                        <p:tav tm="50000">
                                          <p:val>
                                            <p:strVal val="ppt_x"/>
                                          </p:val>
                                        </p:tav>
                                        <p:tav tm="100000">
                                          <p:val>
                                            <p:strVal val="ppt_x-.3"/>
                                          </p:val>
                                        </p:tav>
                                      </p:tavLst>
                                    </p:anim>
                                    <p:anim calcmode="lin" valueType="num">
                                      <p:cBhvr>
                                        <p:cTn id="173" dur="500" fill="hold"/>
                                        <p:tgtEl>
                                          <p:spTgt spid="6">
                                            <p:txEl>
                                              <p:pRg st="12" end="12"/>
                                            </p:txEl>
                                          </p:spTgt>
                                        </p:tgtEl>
                                        <p:attrNameLst>
                                          <p:attrName>ppt_y</p:attrName>
                                        </p:attrNameLst>
                                      </p:cBhvr>
                                      <p:tavLst>
                                        <p:tav tm="0">
                                          <p:val>
                                            <p:strVal val="ppt_y"/>
                                          </p:val>
                                        </p:tav>
                                        <p:tav tm="100000">
                                          <p:val>
                                            <p:strVal val="ppt_y"/>
                                          </p:val>
                                        </p:tav>
                                      </p:tavLst>
                                    </p:anim>
                                    <p:set>
                                      <p:cBhvr>
                                        <p:cTn id="174" dur="1" fill="hold">
                                          <p:stCondLst>
                                            <p:cond delay="499"/>
                                          </p:stCondLst>
                                        </p:cTn>
                                        <p:tgtEl>
                                          <p:spTgt spid="6">
                                            <p:txEl>
                                              <p:pRg st="12" end="1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allAtOnce"/>
      <p:bldP spid="6" grpId="0" build="p"/>
      <p:bldP spid="6" grpId="1" build="allAtOnce"/>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4675" name="Rectangle 3"/>
          <p:cNvSpPr>
            <a:spLocks noGrp="1" noChangeArrowheads="1"/>
          </p:cNvSpPr>
          <p:nvPr>
            <p:ph type="body" idx="1"/>
          </p:nvPr>
        </p:nvSpPr>
        <p:spPr/>
        <p:txBody>
          <a:bodyPr/>
          <a:lstStyle/>
          <a:p>
            <a:pPr marL="0" indent="0" algn="justLow" rtl="1" eaLnBrk="1" hangingPunct="1">
              <a:lnSpc>
                <a:spcPct val="80000"/>
              </a:lnSpc>
              <a:buNone/>
              <a:defRPr/>
            </a:pPr>
            <a:r>
              <a:rPr lang="fa-IR" sz="2400" b="1" dirty="0" smtClean="0">
                <a:cs typeface="B Titr" pitchFamily="2" charset="-78"/>
              </a:rPr>
              <a:t>آثار چاپی قدیمی (قبل از 1801)</a:t>
            </a:r>
            <a:r>
              <a:rPr lang="en-US" sz="2400" b="1" dirty="0" smtClean="0">
                <a:cs typeface="B Titr" pitchFamily="2" charset="-78"/>
              </a:rPr>
              <a:t> </a:t>
            </a:r>
            <a:r>
              <a:rPr lang="en-US" sz="2400" dirty="0" smtClean="0">
                <a:cs typeface="B Titr" pitchFamily="2" charset="-78"/>
              </a:rPr>
              <a:t>Early Printed Books (p. xiv)</a:t>
            </a:r>
            <a:endParaRPr lang="fa-IR" sz="2400" b="1" dirty="0" smtClean="0">
              <a:cs typeface="B Titr" pitchFamily="2" charset="-78"/>
            </a:endParaRPr>
          </a:p>
          <a:p>
            <a:pPr lvl="2" algn="justLow" rtl="1" eaLnBrk="1" hangingPunct="1">
              <a:lnSpc>
                <a:spcPct val="80000"/>
              </a:lnSpc>
              <a:defRPr/>
            </a:pPr>
            <a:r>
              <a:rPr lang="ar-SA" dirty="0" smtClean="0">
                <a:cs typeface="B Mitra" pitchFamily="2" charset="-78"/>
              </a:rPr>
              <a:t>آثار منتشرشده</a:t>
            </a:r>
            <a:r>
              <a:rPr lang="ar-SA" dirty="0" smtClean="0">
                <a:cs typeface="Arial" charset="0"/>
              </a:rPr>
              <a:t>‌</a:t>
            </a:r>
            <a:r>
              <a:rPr lang="ar-SA" dirty="0" smtClean="0">
                <a:cs typeface="B Mitra" pitchFamily="2" charset="-78"/>
              </a:rPr>
              <a:t> قبل</a:t>
            </a:r>
            <a:r>
              <a:rPr lang="ar-SA" dirty="0" smtClean="0">
                <a:cs typeface="Arial" charset="0"/>
              </a:rPr>
              <a:t>‌</a:t>
            </a:r>
            <a:r>
              <a:rPr lang="ar-SA" dirty="0" smtClean="0">
                <a:cs typeface="B Mitra" pitchFamily="2" charset="-78"/>
              </a:rPr>
              <a:t> از سال</a:t>
            </a:r>
            <a:r>
              <a:rPr lang="ar-SA" dirty="0" smtClean="0">
                <a:cs typeface="Arial" charset="0"/>
              </a:rPr>
              <a:t>‌</a:t>
            </a:r>
            <a:r>
              <a:rPr lang="ar-SA" dirty="0" smtClean="0">
                <a:cs typeface="B Mitra" pitchFamily="2" charset="-78"/>
              </a:rPr>
              <a:t> 1801 و آثار آمريكايي</a:t>
            </a:r>
            <a:r>
              <a:rPr lang="ar-SA" dirty="0" smtClean="0">
                <a:cs typeface="Arial" charset="0"/>
              </a:rPr>
              <a:t>‌</a:t>
            </a:r>
            <a:r>
              <a:rPr lang="ar-SA" dirty="0" smtClean="0">
                <a:cs typeface="B Mitra" pitchFamily="2" charset="-78"/>
              </a:rPr>
              <a:t> (</a:t>
            </a:r>
            <a:r>
              <a:rPr lang="en-US" dirty="0" smtClean="0">
                <a:cs typeface="B Mitra" pitchFamily="2" charset="-78"/>
              </a:rPr>
              <a:t>Americana</a:t>
            </a:r>
            <a:r>
              <a:rPr lang="ar-SA" dirty="0" smtClean="0">
                <a:cs typeface="B Mitra" pitchFamily="2" charset="-78"/>
              </a:rPr>
              <a:t> شامل</a:t>
            </a:r>
            <a:r>
              <a:rPr lang="ar-SA" dirty="0" smtClean="0">
                <a:cs typeface="Arial" charset="0"/>
              </a:rPr>
              <a:t>‌</a:t>
            </a:r>
            <a:r>
              <a:rPr lang="ar-SA" dirty="0" smtClean="0">
                <a:cs typeface="B Mitra" pitchFamily="2" charset="-78"/>
              </a:rPr>
              <a:t> شمال</a:t>
            </a:r>
            <a:r>
              <a:rPr lang="ar-SA" dirty="0" smtClean="0">
                <a:cs typeface="Arial" charset="0"/>
              </a:rPr>
              <a:t>‌</a:t>
            </a:r>
            <a:r>
              <a:rPr lang="ar-SA" dirty="0" smtClean="0">
                <a:cs typeface="B Mitra" pitchFamily="2" charset="-78"/>
              </a:rPr>
              <a:t>، جنوب</a:t>
            </a:r>
            <a:r>
              <a:rPr lang="ar-SA" dirty="0" smtClean="0">
                <a:cs typeface="Arial" charset="0"/>
              </a:rPr>
              <a:t>‌</a:t>
            </a:r>
            <a:r>
              <a:rPr lang="ar-SA" dirty="0" smtClean="0">
                <a:cs typeface="B Mitra" pitchFamily="2" charset="-78"/>
              </a:rPr>
              <a:t> و مركز امريكا و جزاير كارائيب</a:t>
            </a:r>
            <a:r>
              <a:rPr lang="ar-SA" dirty="0" smtClean="0">
                <a:cs typeface="Arial" charset="0"/>
              </a:rPr>
              <a:t>‌</a:t>
            </a:r>
            <a:r>
              <a:rPr lang="ar-SA" dirty="0" smtClean="0">
                <a:cs typeface="B Mitra" pitchFamily="2" charset="-78"/>
              </a:rPr>
              <a:t>) اگرچه  بعد از 1801 باشند، آثار چاپي</a:t>
            </a:r>
            <a:r>
              <a:rPr lang="ar-SA" dirty="0" smtClean="0">
                <a:cs typeface="Arial" charset="0"/>
              </a:rPr>
              <a:t>‌</a:t>
            </a:r>
            <a:r>
              <a:rPr lang="ar-SA" dirty="0" smtClean="0">
                <a:cs typeface="B Mitra" pitchFamily="2" charset="-78"/>
              </a:rPr>
              <a:t> قديمي</a:t>
            </a:r>
            <a:r>
              <a:rPr lang="ar-SA" dirty="0" smtClean="0">
                <a:cs typeface="Arial" charset="0"/>
              </a:rPr>
              <a:t>‌</a:t>
            </a:r>
            <a:r>
              <a:rPr lang="ar-SA" dirty="0" smtClean="0">
                <a:cs typeface="B Mitra" pitchFamily="2" charset="-78"/>
              </a:rPr>
              <a:t> بحساب</a:t>
            </a:r>
            <a:r>
              <a:rPr lang="ar-SA" dirty="0" smtClean="0">
                <a:cs typeface="Arial" charset="0"/>
              </a:rPr>
              <a:t>‌</a:t>
            </a:r>
            <a:r>
              <a:rPr lang="ar-SA" dirty="0" smtClean="0">
                <a:cs typeface="B Mitra" pitchFamily="2" charset="-78"/>
              </a:rPr>
              <a:t> مي</a:t>
            </a:r>
            <a:r>
              <a:rPr lang="ar-SA" dirty="0" smtClean="0">
                <a:cs typeface="Arial" charset="0"/>
              </a:rPr>
              <a:t>‌</a:t>
            </a:r>
            <a:r>
              <a:rPr lang="ar-SA" dirty="0" smtClean="0">
                <a:cs typeface="B Mitra" pitchFamily="2" charset="-78"/>
              </a:rPr>
              <a:t>آيند.</a:t>
            </a:r>
          </a:p>
          <a:p>
            <a:pPr lvl="2" algn="justLow" rtl="1" eaLnBrk="1" hangingPunct="1">
              <a:lnSpc>
                <a:spcPct val="80000"/>
              </a:lnSpc>
              <a:defRPr/>
            </a:pPr>
            <a:r>
              <a:rPr lang="ar-SA" dirty="0" smtClean="0">
                <a:cs typeface="B Mitra" pitchFamily="2" charset="-78"/>
              </a:rPr>
              <a:t>اين</a:t>
            </a:r>
            <a:r>
              <a:rPr lang="ar-SA" dirty="0" smtClean="0">
                <a:cs typeface="Arial" charset="0"/>
              </a:rPr>
              <a:t>‌</a:t>
            </a:r>
            <a:r>
              <a:rPr lang="ar-SA" dirty="0" smtClean="0">
                <a:cs typeface="B Mitra" pitchFamily="2" charset="-78"/>
              </a:rPr>
              <a:t> آثار در قسمت</a:t>
            </a:r>
            <a:r>
              <a:rPr lang="ar-SA" dirty="0" smtClean="0">
                <a:cs typeface="Arial" charset="0"/>
              </a:rPr>
              <a:t>‌</a:t>
            </a:r>
            <a:r>
              <a:rPr lang="ar-SA" dirty="0" smtClean="0">
                <a:cs typeface="B Mitra" pitchFamily="2" charset="-78"/>
              </a:rPr>
              <a:t> </a:t>
            </a:r>
            <a:r>
              <a:rPr lang="en-US" dirty="0" smtClean="0">
                <a:cs typeface="B Mitra" pitchFamily="2" charset="-78"/>
              </a:rPr>
              <a:t>WZ 230-270</a:t>
            </a:r>
            <a:r>
              <a:rPr lang="ar-SA" dirty="0" smtClean="0">
                <a:cs typeface="B Mitra" pitchFamily="2" charset="-78"/>
              </a:rPr>
              <a:t> رده</a:t>
            </a:r>
            <a:r>
              <a:rPr lang="ar-SA" dirty="0" smtClean="0">
                <a:cs typeface="Arial" charset="0"/>
              </a:rPr>
              <a:t>‌</a:t>
            </a:r>
            <a:r>
              <a:rPr lang="ar-SA" dirty="0" smtClean="0">
                <a:cs typeface="B Mitra" pitchFamily="2" charset="-78"/>
              </a:rPr>
              <a:t>بندي</a:t>
            </a:r>
            <a:r>
              <a:rPr lang="ar-SA" dirty="0" smtClean="0">
                <a:cs typeface="Arial" charset="0"/>
              </a:rPr>
              <a:t>‌</a:t>
            </a:r>
            <a:r>
              <a:rPr lang="ar-SA" dirty="0" smtClean="0">
                <a:cs typeface="B Mitra" pitchFamily="2" charset="-78"/>
              </a:rPr>
              <a:t> مي</a:t>
            </a:r>
            <a:r>
              <a:rPr lang="ar-SA" dirty="0" smtClean="0">
                <a:cs typeface="Arial" charset="0"/>
              </a:rPr>
              <a:t>‌</a:t>
            </a:r>
            <a:r>
              <a:rPr lang="ar-SA" dirty="0" smtClean="0">
                <a:cs typeface="B Mitra" pitchFamily="2" charset="-78"/>
              </a:rPr>
              <a:t>شوند.</a:t>
            </a:r>
          </a:p>
          <a:p>
            <a:pPr lvl="2" algn="justLow" rtl="1" eaLnBrk="1" hangingPunct="1">
              <a:lnSpc>
                <a:spcPct val="80000"/>
              </a:lnSpc>
              <a:defRPr/>
            </a:pPr>
            <a:r>
              <a:rPr lang="ar-SA" dirty="0" smtClean="0">
                <a:cs typeface="B Mitra" pitchFamily="2" charset="-78"/>
              </a:rPr>
              <a:t>رده</a:t>
            </a:r>
            <a:r>
              <a:rPr lang="ar-SA" dirty="0" smtClean="0">
                <a:cs typeface="Arial" charset="0"/>
              </a:rPr>
              <a:t>‌</a:t>
            </a:r>
            <a:r>
              <a:rPr lang="ar-SA" dirty="0" smtClean="0">
                <a:cs typeface="B Mitra" pitchFamily="2" charset="-78"/>
              </a:rPr>
              <a:t> </a:t>
            </a:r>
            <a:r>
              <a:rPr lang="en-US" dirty="0" smtClean="0">
                <a:cs typeface="B Mitra" pitchFamily="2" charset="-78"/>
              </a:rPr>
              <a:t>WZ 270</a:t>
            </a:r>
            <a:r>
              <a:rPr lang="ar-SA" dirty="0" smtClean="0">
                <a:cs typeface="B Mitra" pitchFamily="2" charset="-78"/>
              </a:rPr>
              <a:t>، آثار امريكايي</a:t>
            </a:r>
            <a:r>
              <a:rPr lang="ar-SA" dirty="0" smtClean="0">
                <a:cs typeface="Arial" charset="0"/>
              </a:rPr>
              <a:t>‌</a:t>
            </a:r>
            <a:r>
              <a:rPr lang="ar-SA" dirty="0" smtClean="0">
                <a:cs typeface="B Mitra" pitchFamily="2" charset="-78"/>
              </a:rPr>
              <a:t> (</a:t>
            </a:r>
            <a:r>
              <a:rPr lang="en-US" dirty="0" smtClean="0">
                <a:cs typeface="B Mitra" pitchFamily="2" charset="-78"/>
              </a:rPr>
              <a:t>Americana</a:t>
            </a:r>
            <a:r>
              <a:rPr lang="ar-SA" dirty="0" smtClean="0">
                <a:cs typeface="B Mitra" pitchFamily="2" charset="-78"/>
              </a:rPr>
              <a:t>) را مشخص</a:t>
            </a:r>
            <a:r>
              <a:rPr lang="ar-SA" dirty="0" smtClean="0">
                <a:cs typeface="Arial" charset="0"/>
              </a:rPr>
              <a:t>‌</a:t>
            </a:r>
            <a:r>
              <a:rPr lang="ar-SA" dirty="0" smtClean="0">
                <a:cs typeface="B Mitra" pitchFamily="2" charset="-78"/>
              </a:rPr>
              <a:t> كرده</a:t>
            </a:r>
            <a:r>
              <a:rPr lang="ar-SA" dirty="0" smtClean="0">
                <a:cs typeface="Arial" charset="0"/>
              </a:rPr>
              <a:t>‌</a:t>
            </a:r>
            <a:r>
              <a:rPr lang="ar-SA" dirty="0" smtClean="0">
                <a:cs typeface="B Mitra" pitchFamily="2" charset="-78"/>
              </a:rPr>
              <a:t> است</a:t>
            </a:r>
            <a:r>
              <a:rPr lang="ar-SA" dirty="0" smtClean="0">
                <a:cs typeface="Arial" charset="0"/>
              </a:rPr>
              <a:t>‌</a:t>
            </a:r>
            <a:r>
              <a:rPr lang="ar-SA" dirty="0" smtClean="0">
                <a:cs typeface="B Mitra" pitchFamily="2" charset="-78"/>
              </a:rPr>
              <a:t>.</a:t>
            </a:r>
          </a:p>
          <a:p>
            <a:pPr lvl="2" algn="justLow" rtl="1" eaLnBrk="1" hangingPunct="1">
              <a:lnSpc>
                <a:spcPct val="80000"/>
              </a:lnSpc>
              <a:defRPr/>
            </a:pPr>
            <a:r>
              <a:rPr lang="ar-SA" dirty="0" smtClean="0">
                <a:cs typeface="B Mitra" pitchFamily="2" charset="-78"/>
              </a:rPr>
              <a:t>اين</a:t>
            </a:r>
            <a:r>
              <a:rPr lang="ar-SA" dirty="0" smtClean="0">
                <a:cs typeface="Arial" charset="0"/>
              </a:rPr>
              <a:t>‌</a:t>
            </a:r>
            <a:r>
              <a:rPr lang="ar-SA" dirty="0" smtClean="0">
                <a:cs typeface="B Mitra" pitchFamily="2" charset="-78"/>
              </a:rPr>
              <a:t> آثار براساس</a:t>
            </a:r>
            <a:r>
              <a:rPr lang="ar-SA" dirty="0" smtClean="0">
                <a:cs typeface="Arial" charset="0"/>
              </a:rPr>
              <a:t>‌</a:t>
            </a:r>
            <a:r>
              <a:rPr lang="ar-SA" dirty="0" smtClean="0">
                <a:cs typeface="B Mitra" pitchFamily="2" charset="-78"/>
              </a:rPr>
              <a:t> موضوع</a:t>
            </a:r>
            <a:r>
              <a:rPr lang="ar-SA" dirty="0" smtClean="0">
                <a:cs typeface="Arial" charset="0"/>
              </a:rPr>
              <a:t>‌</a:t>
            </a:r>
            <a:r>
              <a:rPr lang="ar-SA" dirty="0" smtClean="0">
                <a:cs typeface="B Mitra" pitchFamily="2" charset="-78"/>
              </a:rPr>
              <a:t> مرتب</a:t>
            </a:r>
            <a:r>
              <a:rPr lang="ar-SA" dirty="0" smtClean="0">
                <a:cs typeface="Arial" charset="0"/>
              </a:rPr>
              <a:t>‌</a:t>
            </a:r>
            <a:r>
              <a:rPr lang="ar-SA" dirty="0" smtClean="0">
                <a:cs typeface="B Mitra" pitchFamily="2" charset="-78"/>
              </a:rPr>
              <a:t> نمي</a:t>
            </a:r>
            <a:r>
              <a:rPr lang="ar-SA" dirty="0" smtClean="0">
                <a:cs typeface="Arial" charset="0"/>
              </a:rPr>
              <a:t>‌</a:t>
            </a:r>
            <a:r>
              <a:rPr lang="ar-SA" dirty="0" smtClean="0">
                <a:cs typeface="B Mitra" pitchFamily="2" charset="-78"/>
              </a:rPr>
              <a:t>شوند. بلكه</a:t>
            </a:r>
            <a:r>
              <a:rPr lang="ar-SA" dirty="0" smtClean="0">
                <a:cs typeface="Arial" charset="0"/>
              </a:rPr>
              <a:t>‌</a:t>
            </a:r>
            <a:r>
              <a:rPr lang="ar-SA" dirty="0" smtClean="0">
                <a:cs typeface="B Mitra" pitchFamily="2" charset="-78"/>
              </a:rPr>
              <a:t> براساس</a:t>
            </a:r>
            <a:r>
              <a:rPr lang="ar-SA" dirty="0" smtClean="0">
                <a:cs typeface="Arial" charset="0"/>
              </a:rPr>
              <a:t>‌</a:t>
            </a:r>
            <a:r>
              <a:rPr lang="ar-SA" dirty="0" smtClean="0">
                <a:cs typeface="B Mitra" pitchFamily="2" charset="-78"/>
              </a:rPr>
              <a:t> الفبايي</a:t>
            </a:r>
            <a:r>
              <a:rPr lang="ar-SA" dirty="0" smtClean="0">
                <a:cs typeface="Arial" charset="0"/>
              </a:rPr>
              <a:t>‌</a:t>
            </a:r>
            <a:r>
              <a:rPr lang="ar-SA" dirty="0" smtClean="0">
                <a:cs typeface="B Mitra" pitchFamily="2" charset="-78"/>
              </a:rPr>
              <a:t> نام</a:t>
            </a:r>
            <a:r>
              <a:rPr lang="ar-SA" dirty="0" smtClean="0">
                <a:cs typeface="Arial" charset="0"/>
              </a:rPr>
              <a:t>‌</a:t>
            </a:r>
            <a:r>
              <a:rPr lang="ar-SA" dirty="0" smtClean="0">
                <a:cs typeface="B Mitra" pitchFamily="2" charset="-78"/>
              </a:rPr>
              <a:t> نويسنده</a:t>
            </a:r>
            <a:r>
              <a:rPr lang="ar-SA" dirty="0" smtClean="0">
                <a:cs typeface="Arial" charset="0"/>
              </a:rPr>
              <a:t>‌</a:t>
            </a:r>
            <a:r>
              <a:rPr lang="ar-SA" dirty="0" smtClean="0">
                <a:cs typeface="B Mitra" pitchFamily="2" charset="-78"/>
              </a:rPr>
              <a:t> كه</a:t>
            </a:r>
            <a:r>
              <a:rPr lang="ar-SA" dirty="0" smtClean="0">
                <a:cs typeface="Arial" charset="0"/>
              </a:rPr>
              <a:t>‌</a:t>
            </a:r>
            <a:r>
              <a:rPr lang="ar-SA" dirty="0" smtClean="0">
                <a:cs typeface="B Mitra" pitchFamily="2" charset="-78"/>
              </a:rPr>
              <a:t> پس</a:t>
            </a:r>
            <a:r>
              <a:rPr lang="ar-SA" dirty="0" smtClean="0">
                <a:cs typeface="Arial" charset="0"/>
              </a:rPr>
              <a:t>‌</a:t>
            </a:r>
            <a:r>
              <a:rPr lang="ar-SA" dirty="0" smtClean="0">
                <a:cs typeface="B Mitra" pitchFamily="2" charset="-78"/>
              </a:rPr>
              <a:t> از شماره</a:t>
            </a:r>
            <a:r>
              <a:rPr lang="ar-SA" dirty="0" smtClean="0">
                <a:cs typeface="Arial" charset="0"/>
              </a:rPr>
              <a:t>‌</a:t>
            </a:r>
            <a:r>
              <a:rPr lang="ar-SA" dirty="0" smtClean="0">
                <a:cs typeface="B Mitra" pitchFamily="2" charset="-78"/>
              </a:rPr>
              <a:t> دوره</a:t>
            </a:r>
            <a:r>
              <a:rPr lang="ar-SA" dirty="0" smtClean="0">
                <a:cs typeface="Arial" charset="0"/>
              </a:rPr>
              <a:t>‌</a:t>
            </a:r>
            <a:r>
              <a:rPr lang="ar-SA" dirty="0" smtClean="0">
                <a:cs typeface="B Mitra" pitchFamily="2" charset="-78"/>
              </a:rPr>
              <a:t> مربوطه</a:t>
            </a:r>
            <a:r>
              <a:rPr lang="ar-SA" dirty="0" smtClean="0">
                <a:cs typeface="Arial" charset="0"/>
              </a:rPr>
              <a:t>‌</a:t>
            </a:r>
            <a:r>
              <a:rPr lang="ar-SA" dirty="0" smtClean="0">
                <a:cs typeface="B Mitra" pitchFamily="2" charset="-78"/>
              </a:rPr>
              <a:t> مي</a:t>
            </a:r>
            <a:r>
              <a:rPr lang="ar-SA" dirty="0" smtClean="0">
                <a:cs typeface="Arial" charset="0"/>
              </a:rPr>
              <a:t>‌</a:t>
            </a:r>
            <a:r>
              <a:rPr lang="ar-SA" dirty="0" smtClean="0">
                <a:cs typeface="B Mitra" pitchFamily="2" charset="-78"/>
              </a:rPr>
              <a:t>آيد مرتب</a:t>
            </a:r>
            <a:r>
              <a:rPr lang="ar-SA" dirty="0" smtClean="0">
                <a:cs typeface="Arial" charset="0"/>
              </a:rPr>
              <a:t>‌</a:t>
            </a:r>
            <a:r>
              <a:rPr lang="fa-IR" dirty="0" smtClean="0">
                <a:cs typeface="Arial" charset="0"/>
              </a:rPr>
              <a:t> </a:t>
            </a:r>
            <a:r>
              <a:rPr lang="ar-SA" dirty="0" smtClean="0">
                <a:cs typeface="B Mitra" pitchFamily="2" charset="-78"/>
              </a:rPr>
              <a:t>مي</a:t>
            </a:r>
            <a:r>
              <a:rPr lang="ar-SA" dirty="0" smtClean="0">
                <a:cs typeface="Arial" charset="0"/>
              </a:rPr>
              <a:t>‌</a:t>
            </a:r>
            <a:r>
              <a:rPr lang="ar-SA" dirty="0" smtClean="0">
                <a:cs typeface="B Mitra" pitchFamily="2" charset="-78"/>
              </a:rPr>
              <a:t>شوند. برای مثال: </a:t>
            </a:r>
            <a:r>
              <a:rPr lang="en-US" dirty="0" smtClean="0">
                <a:cs typeface="B Mitra" pitchFamily="2" charset="-78"/>
              </a:rPr>
              <a:t>Johnson</a:t>
            </a:r>
            <a:r>
              <a:rPr lang="fa-IR" dirty="0" smtClean="0">
                <a:cs typeface="B Mitra" pitchFamily="2" charset="-78"/>
              </a:rPr>
              <a:t> نویسنده ای در قرن 17 		</a:t>
            </a:r>
            <a:r>
              <a:rPr lang="en-US" dirty="0" smtClean="0">
                <a:cs typeface="B Mitra" pitchFamily="2" charset="-78"/>
              </a:rPr>
              <a:t>WZ 250 Johnson</a:t>
            </a:r>
            <a:endParaRPr lang="ar-SA" dirty="0" smtClean="0">
              <a:cs typeface="B Mitra" pitchFamily="2" charset="-78"/>
            </a:endParaRPr>
          </a:p>
          <a:p>
            <a:pPr lvl="2" algn="justLow" rtl="1" eaLnBrk="1" hangingPunct="1">
              <a:lnSpc>
                <a:spcPct val="80000"/>
              </a:lnSpc>
              <a:defRPr/>
            </a:pPr>
            <a:r>
              <a:rPr lang="ar-SA" dirty="0" smtClean="0">
                <a:cs typeface="B Mitra" pitchFamily="2" charset="-78"/>
              </a:rPr>
              <a:t>چاپهاي</a:t>
            </a:r>
            <a:r>
              <a:rPr lang="ar-SA" dirty="0" smtClean="0">
                <a:cs typeface="Arial" charset="0"/>
              </a:rPr>
              <a:t>‌</a:t>
            </a:r>
            <a:r>
              <a:rPr lang="ar-SA" dirty="0" smtClean="0">
                <a:cs typeface="B Mitra" pitchFamily="2" charset="-78"/>
              </a:rPr>
              <a:t> افست</a:t>
            </a:r>
            <a:r>
              <a:rPr lang="ar-SA" dirty="0" smtClean="0">
                <a:cs typeface="Arial" charset="0"/>
              </a:rPr>
              <a:t>‌</a:t>
            </a:r>
            <a:r>
              <a:rPr lang="ar-SA" dirty="0" smtClean="0">
                <a:cs typeface="B Mitra" pitchFamily="2" charset="-78"/>
              </a:rPr>
              <a:t> يا ترجمه</a:t>
            </a:r>
            <a:r>
              <a:rPr lang="ar-SA" dirty="0" smtClean="0">
                <a:cs typeface="Arial" charset="0"/>
              </a:rPr>
              <a:t>‌</a:t>
            </a:r>
            <a:r>
              <a:rPr lang="ar-SA" dirty="0" smtClean="0">
                <a:cs typeface="B Mitra" pitchFamily="2" charset="-78"/>
              </a:rPr>
              <a:t>اي</a:t>
            </a:r>
            <a:r>
              <a:rPr lang="ar-SA" dirty="0" smtClean="0">
                <a:cs typeface="Arial" charset="0"/>
              </a:rPr>
              <a:t>‌</a:t>
            </a:r>
            <a:r>
              <a:rPr lang="ar-SA" dirty="0" smtClean="0">
                <a:cs typeface="B Mitra" pitchFamily="2" charset="-78"/>
              </a:rPr>
              <a:t> آثار ذكرشده</a:t>
            </a:r>
            <a:r>
              <a:rPr lang="ar-SA" dirty="0" smtClean="0">
                <a:cs typeface="Arial" charset="0"/>
              </a:rPr>
              <a:t>‌</a:t>
            </a:r>
            <a:r>
              <a:rPr lang="ar-SA" dirty="0" smtClean="0">
                <a:cs typeface="B Mitra" pitchFamily="2" charset="-78"/>
              </a:rPr>
              <a:t> در بالا (قبل</a:t>
            </a:r>
            <a:r>
              <a:rPr lang="ar-SA" dirty="0" smtClean="0">
                <a:cs typeface="Arial" charset="0"/>
              </a:rPr>
              <a:t>‌</a:t>
            </a:r>
            <a:r>
              <a:rPr lang="ar-SA" dirty="0" smtClean="0">
                <a:cs typeface="B Mitra" pitchFamily="2" charset="-78"/>
              </a:rPr>
              <a:t> از 1801) در </a:t>
            </a:r>
            <a:r>
              <a:rPr lang="en-US" dirty="0" smtClean="0">
                <a:cs typeface="B Mitra" pitchFamily="2" charset="-78"/>
              </a:rPr>
              <a:t>WZ 290</a:t>
            </a:r>
            <a:r>
              <a:rPr lang="ar-SA" dirty="0" smtClean="0">
                <a:cs typeface="B Mitra" pitchFamily="2" charset="-78"/>
              </a:rPr>
              <a:t> رده</a:t>
            </a:r>
            <a:r>
              <a:rPr lang="ar-SA" dirty="0" smtClean="0">
                <a:cs typeface="Arial" charset="0"/>
              </a:rPr>
              <a:t>‌</a:t>
            </a:r>
            <a:r>
              <a:rPr lang="ar-SA" dirty="0" smtClean="0">
                <a:cs typeface="B Mitra" pitchFamily="2" charset="-78"/>
              </a:rPr>
              <a:t>بندي</a:t>
            </a:r>
            <a:r>
              <a:rPr lang="ar-SA" dirty="0" smtClean="0">
                <a:cs typeface="Arial" charset="0"/>
              </a:rPr>
              <a:t>‌</a:t>
            </a:r>
            <a:r>
              <a:rPr lang="ar-SA" dirty="0" smtClean="0">
                <a:cs typeface="B Mitra" pitchFamily="2" charset="-78"/>
              </a:rPr>
              <a:t> مي</a:t>
            </a:r>
            <a:r>
              <a:rPr lang="ar-SA" dirty="0" smtClean="0">
                <a:cs typeface="Arial" charset="0"/>
              </a:rPr>
              <a:t>‌</a:t>
            </a:r>
            <a:r>
              <a:rPr lang="ar-SA" dirty="0" smtClean="0">
                <a:cs typeface="B Mitra" pitchFamily="2" charset="-78"/>
              </a:rPr>
              <a:t>شوند. به</a:t>
            </a:r>
            <a:r>
              <a:rPr lang="ar-SA" dirty="0" smtClean="0">
                <a:cs typeface="Arial" charset="0"/>
              </a:rPr>
              <a:t>‌</a:t>
            </a:r>
            <a:r>
              <a:rPr lang="ar-SA" dirty="0" smtClean="0">
                <a:cs typeface="B Mitra" pitchFamily="2" charset="-78"/>
              </a:rPr>
              <a:t> استثناي</a:t>
            </a:r>
            <a:r>
              <a:rPr lang="ar-SA" dirty="0" smtClean="0">
                <a:cs typeface="Arial" charset="0"/>
              </a:rPr>
              <a:t>‌</a:t>
            </a:r>
            <a:r>
              <a:rPr lang="ar-SA" dirty="0" smtClean="0">
                <a:cs typeface="B Mitra" pitchFamily="2" charset="-78"/>
              </a:rPr>
              <a:t> </a:t>
            </a:r>
            <a:r>
              <a:rPr lang="en-US" dirty="0" smtClean="0">
                <a:cs typeface="B Mitra" pitchFamily="2" charset="-78"/>
              </a:rPr>
              <a:t>Americana</a:t>
            </a:r>
            <a:r>
              <a:rPr lang="fa-IR" dirty="0" smtClean="0">
                <a:cs typeface="B Mitra" pitchFamily="2" charset="-78"/>
              </a:rPr>
              <a:t>. </a:t>
            </a:r>
          </a:p>
          <a:p>
            <a:pPr lvl="2" algn="justLow" rtl="1" eaLnBrk="1" hangingPunct="1">
              <a:lnSpc>
                <a:spcPct val="80000"/>
              </a:lnSpc>
              <a:defRPr/>
            </a:pPr>
            <a:r>
              <a:rPr lang="fa-IR" dirty="0" smtClean="0">
                <a:cs typeface="B Mitra" pitchFamily="2" charset="-78"/>
              </a:rPr>
              <a:t>برای مثال: شماره رازی می شود </a:t>
            </a:r>
            <a:r>
              <a:rPr lang="en-US" dirty="0" smtClean="0">
                <a:cs typeface="B Mitra" pitchFamily="2" charset="-78"/>
              </a:rPr>
              <a:t>WZ 225</a:t>
            </a:r>
            <a:r>
              <a:rPr lang="fa-IR" dirty="0" smtClean="0">
                <a:cs typeface="B Mitra" pitchFamily="2" charset="-78"/>
              </a:rPr>
              <a:t> (چون رازی شرقی است می شود </a:t>
            </a:r>
            <a:r>
              <a:rPr lang="en-US" dirty="0" smtClean="0">
                <a:cs typeface="B Mitra" pitchFamily="2" charset="-78"/>
              </a:rPr>
              <a:t>225 </a:t>
            </a:r>
            <a:r>
              <a:rPr lang="fa-IR" dirty="0" smtClean="0">
                <a:cs typeface="B Mitra" pitchFamily="2" charset="-78"/>
              </a:rPr>
              <a:t>)</a:t>
            </a:r>
            <a:endParaRPr lang="en-US" sz="2000" dirty="0" smtClean="0">
              <a:cs typeface="B Mitra" pitchFamily="2" charset="-78"/>
            </a:endParaRP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1091360"/>
      </p:ext>
    </p:extLst>
  </p:cSld>
  <p:clrMapOvr>
    <a:masterClrMapping/>
  </p:clrMapOvr>
  <p:transition spd="med">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84675">
                                            <p:txEl>
                                              <p:pRg st="0" end="0"/>
                                            </p:txEl>
                                          </p:spTgt>
                                        </p:tgtEl>
                                        <p:attrNameLst>
                                          <p:attrName>style.visibility</p:attrName>
                                        </p:attrNameLst>
                                      </p:cBhvr>
                                      <p:to>
                                        <p:strVal val="visible"/>
                                      </p:to>
                                    </p:set>
                                    <p:anim calcmode="lin" valueType="num">
                                      <p:cBhvr>
                                        <p:cTn id="7" dur="500" fill="hold"/>
                                        <p:tgtEl>
                                          <p:spTgt spid="28467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8467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8467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84675">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284675">
                                            <p:txEl>
                                              <p:pRg st="1" end="1"/>
                                            </p:txEl>
                                          </p:spTgt>
                                        </p:tgtEl>
                                        <p:attrNameLst>
                                          <p:attrName>style.visibility</p:attrName>
                                        </p:attrNameLst>
                                      </p:cBhvr>
                                      <p:to>
                                        <p:strVal val="visible"/>
                                      </p:to>
                                    </p:set>
                                    <p:anim calcmode="lin" valueType="num">
                                      <p:cBhvr>
                                        <p:cTn id="13" dur="500" fill="hold"/>
                                        <p:tgtEl>
                                          <p:spTgt spid="28467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28467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28467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284675">
                                            <p:txEl>
                                              <p:pRg st="1" end="1"/>
                                            </p:txEl>
                                          </p:spTgt>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0"/>
                                  </p:stCondLst>
                                  <p:childTnLst>
                                    <p:set>
                                      <p:cBhvr>
                                        <p:cTn id="18" dur="1" fill="hold">
                                          <p:stCondLst>
                                            <p:cond delay="0"/>
                                          </p:stCondLst>
                                        </p:cTn>
                                        <p:tgtEl>
                                          <p:spTgt spid="284675">
                                            <p:txEl>
                                              <p:pRg st="2" end="2"/>
                                            </p:txEl>
                                          </p:spTgt>
                                        </p:tgtEl>
                                        <p:attrNameLst>
                                          <p:attrName>style.visibility</p:attrName>
                                        </p:attrNameLst>
                                      </p:cBhvr>
                                      <p:to>
                                        <p:strVal val="visible"/>
                                      </p:to>
                                    </p:set>
                                    <p:anim calcmode="lin" valueType="num">
                                      <p:cBhvr>
                                        <p:cTn id="19" dur="500" fill="hold"/>
                                        <p:tgtEl>
                                          <p:spTgt spid="28467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28467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28467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284675">
                                            <p:txEl>
                                              <p:pRg st="2" end="2"/>
                                            </p:txEl>
                                          </p:spTgt>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0"/>
                                  </p:stCondLst>
                                  <p:childTnLst>
                                    <p:set>
                                      <p:cBhvr>
                                        <p:cTn id="24" dur="1" fill="hold">
                                          <p:stCondLst>
                                            <p:cond delay="0"/>
                                          </p:stCondLst>
                                        </p:cTn>
                                        <p:tgtEl>
                                          <p:spTgt spid="284675">
                                            <p:txEl>
                                              <p:pRg st="3" end="3"/>
                                            </p:txEl>
                                          </p:spTgt>
                                        </p:tgtEl>
                                        <p:attrNameLst>
                                          <p:attrName>style.visibility</p:attrName>
                                        </p:attrNameLst>
                                      </p:cBhvr>
                                      <p:to>
                                        <p:strVal val="visible"/>
                                      </p:to>
                                    </p:set>
                                    <p:anim calcmode="lin" valueType="num">
                                      <p:cBhvr>
                                        <p:cTn id="25" dur="500" fill="hold"/>
                                        <p:tgtEl>
                                          <p:spTgt spid="284675">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284675">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284675">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284675">
                                            <p:txEl>
                                              <p:pRg st="3" end="3"/>
                                            </p:txEl>
                                          </p:spTgt>
                                        </p:tgtEl>
                                        <p:attrNameLst>
                                          <p:attrName>ppt_y</p:attrName>
                                        </p:attrNameLst>
                                      </p:cBhvr>
                                      <p:tavLst>
                                        <p:tav tm="0">
                                          <p:val>
                                            <p:strVal val="#ppt_y"/>
                                          </p:val>
                                        </p:tav>
                                        <p:tav tm="100000">
                                          <p:val>
                                            <p:strVal val="#ppt_y"/>
                                          </p:val>
                                        </p:tav>
                                      </p:tavLst>
                                    </p:anim>
                                  </p:childTnLst>
                                </p:cTn>
                              </p:par>
                              <p:par>
                                <p:cTn id="29" presetID="39" presetClass="entr" presetSubtype="0" accel="100000" fill="hold" grpId="0" nodeType="withEffect">
                                  <p:stCondLst>
                                    <p:cond delay="0"/>
                                  </p:stCondLst>
                                  <p:childTnLst>
                                    <p:set>
                                      <p:cBhvr>
                                        <p:cTn id="30" dur="1" fill="hold">
                                          <p:stCondLst>
                                            <p:cond delay="0"/>
                                          </p:stCondLst>
                                        </p:cTn>
                                        <p:tgtEl>
                                          <p:spTgt spid="284675">
                                            <p:txEl>
                                              <p:pRg st="4" end="4"/>
                                            </p:txEl>
                                          </p:spTgt>
                                        </p:tgtEl>
                                        <p:attrNameLst>
                                          <p:attrName>style.visibility</p:attrName>
                                        </p:attrNameLst>
                                      </p:cBhvr>
                                      <p:to>
                                        <p:strVal val="visible"/>
                                      </p:to>
                                    </p:set>
                                    <p:anim calcmode="lin" valueType="num">
                                      <p:cBhvr>
                                        <p:cTn id="31" dur="500" fill="hold"/>
                                        <p:tgtEl>
                                          <p:spTgt spid="284675">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284675">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284675">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284675">
                                            <p:txEl>
                                              <p:pRg st="4" end="4"/>
                                            </p:txEl>
                                          </p:spTgt>
                                        </p:tgtEl>
                                        <p:attrNameLst>
                                          <p:attrName>ppt_y</p:attrName>
                                        </p:attrNameLst>
                                      </p:cBhvr>
                                      <p:tavLst>
                                        <p:tav tm="0">
                                          <p:val>
                                            <p:strVal val="#ppt_y"/>
                                          </p:val>
                                        </p:tav>
                                        <p:tav tm="100000">
                                          <p:val>
                                            <p:strVal val="#ppt_y"/>
                                          </p:val>
                                        </p:tav>
                                      </p:tavLst>
                                    </p:anim>
                                  </p:childTnLst>
                                </p:cTn>
                              </p:par>
                              <p:par>
                                <p:cTn id="35" presetID="39" presetClass="entr" presetSubtype="0" accel="100000" fill="hold" grpId="0" nodeType="withEffect">
                                  <p:stCondLst>
                                    <p:cond delay="0"/>
                                  </p:stCondLst>
                                  <p:childTnLst>
                                    <p:set>
                                      <p:cBhvr>
                                        <p:cTn id="36" dur="1" fill="hold">
                                          <p:stCondLst>
                                            <p:cond delay="0"/>
                                          </p:stCondLst>
                                        </p:cTn>
                                        <p:tgtEl>
                                          <p:spTgt spid="284675">
                                            <p:txEl>
                                              <p:pRg st="5" end="5"/>
                                            </p:txEl>
                                          </p:spTgt>
                                        </p:tgtEl>
                                        <p:attrNameLst>
                                          <p:attrName>style.visibility</p:attrName>
                                        </p:attrNameLst>
                                      </p:cBhvr>
                                      <p:to>
                                        <p:strVal val="visible"/>
                                      </p:to>
                                    </p:set>
                                    <p:anim calcmode="lin" valueType="num">
                                      <p:cBhvr>
                                        <p:cTn id="37" dur="500" fill="hold"/>
                                        <p:tgtEl>
                                          <p:spTgt spid="284675">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284675">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284675">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284675">
                                            <p:txEl>
                                              <p:pRg st="5" end="5"/>
                                            </p:txEl>
                                          </p:spTgt>
                                        </p:tgtEl>
                                        <p:attrNameLst>
                                          <p:attrName>ppt_y</p:attrName>
                                        </p:attrNameLst>
                                      </p:cBhvr>
                                      <p:tavLst>
                                        <p:tav tm="0">
                                          <p:val>
                                            <p:strVal val="#ppt_y"/>
                                          </p:val>
                                        </p:tav>
                                        <p:tav tm="100000">
                                          <p:val>
                                            <p:strVal val="#ppt_y"/>
                                          </p:val>
                                        </p:tav>
                                      </p:tavLst>
                                    </p:anim>
                                  </p:childTnLst>
                                </p:cTn>
                              </p:par>
                              <p:par>
                                <p:cTn id="41" presetID="39" presetClass="entr" presetSubtype="0" accel="100000" fill="hold" grpId="0" nodeType="withEffect">
                                  <p:stCondLst>
                                    <p:cond delay="0"/>
                                  </p:stCondLst>
                                  <p:childTnLst>
                                    <p:set>
                                      <p:cBhvr>
                                        <p:cTn id="42" dur="1" fill="hold">
                                          <p:stCondLst>
                                            <p:cond delay="0"/>
                                          </p:stCondLst>
                                        </p:cTn>
                                        <p:tgtEl>
                                          <p:spTgt spid="284675">
                                            <p:txEl>
                                              <p:pRg st="6" end="6"/>
                                            </p:txEl>
                                          </p:spTgt>
                                        </p:tgtEl>
                                        <p:attrNameLst>
                                          <p:attrName>style.visibility</p:attrName>
                                        </p:attrNameLst>
                                      </p:cBhvr>
                                      <p:to>
                                        <p:strVal val="visible"/>
                                      </p:to>
                                    </p:set>
                                    <p:anim calcmode="lin" valueType="num">
                                      <p:cBhvr>
                                        <p:cTn id="43" dur="500" fill="hold"/>
                                        <p:tgtEl>
                                          <p:spTgt spid="284675">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284675">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284675">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284675">
                                            <p:txEl>
                                              <p:pRg st="6" end="6"/>
                                            </p:txEl>
                                          </p:spTgt>
                                        </p:tgtEl>
                                        <p:attrNameLst>
                                          <p:attrName>ppt_y</p:attrName>
                                        </p:attrNameLst>
                                      </p:cBhvr>
                                      <p:tavLst>
                                        <p:tav tm="0">
                                          <p:val>
                                            <p:strVal val="#ppt_y"/>
                                          </p:val>
                                        </p:tav>
                                        <p:tav tm="100000">
                                          <p:val>
                                            <p:strVal val="#ppt_y"/>
                                          </p:val>
                                        </p:tav>
                                      </p:tavLst>
                                    </p:anim>
                                  </p:childTnLst>
                                </p:cTn>
                              </p:par>
                              <p:par>
                                <p:cTn id="47" presetID="39" presetClass="exit" presetSubtype="0" decel="100000" fill="hold" grpId="1" nodeType="withEffect">
                                  <p:stCondLst>
                                    <p:cond delay="0"/>
                                  </p:stCondLst>
                                  <p:childTnLst>
                                    <p:anim calcmode="lin" valueType="num">
                                      <p:cBhvr>
                                        <p:cTn id="48" dur="500" fill="hold"/>
                                        <p:tgtEl>
                                          <p:spTgt spid="284675">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49" dur="500" fill="hold"/>
                                        <p:tgtEl>
                                          <p:spTgt spid="284675">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50" dur="500" fill="hold"/>
                                        <p:tgtEl>
                                          <p:spTgt spid="284675">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51" dur="500" fill="hold"/>
                                        <p:tgtEl>
                                          <p:spTgt spid="284675">
                                            <p:txEl>
                                              <p:pRg st="0" end="0"/>
                                            </p:txEl>
                                          </p:spTgt>
                                        </p:tgtEl>
                                        <p:attrNameLst>
                                          <p:attrName>ppt_y</p:attrName>
                                        </p:attrNameLst>
                                      </p:cBhvr>
                                      <p:tavLst>
                                        <p:tav tm="0">
                                          <p:val>
                                            <p:strVal val="ppt_y"/>
                                          </p:val>
                                        </p:tav>
                                        <p:tav tm="100000">
                                          <p:val>
                                            <p:strVal val="ppt_y"/>
                                          </p:val>
                                        </p:tav>
                                      </p:tavLst>
                                    </p:anim>
                                    <p:set>
                                      <p:cBhvr>
                                        <p:cTn id="52" dur="1" fill="hold">
                                          <p:stCondLst>
                                            <p:cond delay="499"/>
                                          </p:stCondLst>
                                        </p:cTn>
                                        <p:tgtEl>
                                          <p:spTgt spid="284675">
                                            <p:txEl>
                                              <p:pRg st="0" end="0"/>
                                            </p:txEl>
                                          </p:spTgt>
                                        </p:tgtEl>
                                        <p:attrNameLst>
                                          <p:attrName>style.visibility</p:attrName>
                                        </p:attrNameLst>
                                      </p:cBhvr>
                                      <p:to>
                                        <p:strVal val="hidden"/>
                                      </p:to>
                                    </p:set>
                                  </p:childTnLst>
                                </p:cTn>
                              </p:par>
                              <p:par>
                                <p:cTn id="53" presetID="39" presetClass="exit" presetSubtype="0" decel="100000" fill="hold" grpId="1" nodeType="withEffect">
                                  <p:stCondLst>
                                    <p:cond delay="0"/>
                                  </p:stCondLst>
                                  <p:childTnLst>
                                    <p:anim calcmode="lin" valueType="num">
                                      <p:cBhvr>
                                        <p:cTn id="54" dur="500" fill="hold"/>
                                        <p:tgtEl>
                                          <p:spTgt spid="284675">
                                            <p:txEl>
                                              <p:pRg st="1" end="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5" dur="500" fill="hold"/>
                                        <p:tgtEl>
                                          <p:spTgt spid="284675">
                                            <p:txEl>
                                              <p:pRg st="1" end="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56" dur="500" fill="hold"/>
                                        <p:tgtEl>
                                          <p:spTgt spid="284675">
                                            <p:txEl>
                                              <p:pRg st="1" end="1"/>
                                            </p:txEl>
                                          </p:spTgt>
                                        </p:tgtEl>
                                        <p:attrNameLst>
                                          <p:attrName>ppt_x</p:attrName>
                                        </p:attrNameLst>
                                      </p:cBhvr>
                                      <p:tavLst>
                                        <p:tav tm="0">
                                          <p:val>
                                            <p:strVal val="ppt_x"/>
                                          </p:val>
                                        </p:tav>
                                        <p:tav tm="50000">
                                          <p:val>
                                            <p:strVal val="ppt_x"/>
                                          </p:val>
                                        </p:tav>
                                        <p:tav tm="100000">
                                          <p:val>
                                            <p:strVal val="ppt_x-.3"/>
                                          </p:val>
                                        </p:tav>
                                      </p:tavLst>
                                    </p:anim>
                                    <p:anim calcmode="lin" valueType="num">
                                      <p:cBhvr>
                                        <p:cTn id="57" dur="500" fill="hold"/>
                                        <p:tgtEl>
                                          <p:spTgt spid="284675">
                                            <p:txEl>
                                              <p:pRg st="1" end="1"/>
                                            </p:txEl>
                                          </p:spTgt>
                                        </p:tgtEl>
                                        <p:attrNameLst>
                                          <p:attrName>ppt_y</p:attrName>
                                        </p:attrNameLst>
                                      </p:cBhvr>
                                      <p:tavLst>
                                        <p:tav tm="0">
                                          <p:val>
                                            <p:strVal val="ppt_y"/>
                                          </p:val>
                                        </p:tav>
                                        <p:tav tm="100000">
                                          <p:val>
                                            <p:strVal val="ppt_y"/>
                                          </p:val>
                                        </p:tav>
                                      </p:tavLst>
                                    </p:anim>
                                    <p:set>
                                      <p:cBhvr>
                                        <p:cTn id="58" dur="1" fill="hold">
                                          <p:stCondLst>
                                            <p:cond delay="499"/>
                                          </p:stCondLst>
                                        </p:cTn>
                                        <p:tgtEl>
                                          <p:spTgt spid="284675">
                                            <p:txEl>
                                              <p:pRg st="1" end="1"/>
                                            </p:txEl>
                                          </p:spTgt>
                                        </p:tgtEl>
                                        <p:attrNameLst>
                                          <p:attrName>style.visibility</p:attrName>
                                        </p:attrNameLst>
                                      </p:cBhvr>
                                      <p:to>
                                        <p:strVal val="hidden"/>
                                      </p:to>
                                    </p:set>
                                  </p:childTnLst>
                                </p:cTn>
                              </p:par>
                              <p:par>
                                <p:cTn id="59" presetID="39" presetClass="exit" presetSubtype="0" decel="100000" fill="hold" grpId="1" nodeType="withEffect">
                                  <p:stCondLst>
                                    <p:cond delay="0"/>
                                  </p:stCondLst>
                                  <p:childTnLst>
                                    <p:anim calcmode="lin" valueType="num">
                                      <p:cBhvr>
                                        <p:cTn id="60" dur="500" fill="hold"/>
                                        <p:tgtEl>
                                          <p:spTgt spid="284675">
                                            <p:txEl>
                                              <p:pRg st="2" end="2"/>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61" dur="500" fill="hold"/>
                                        <p:tgtEl>
                                          <p:spTgt spid="284675">
                                            <p:txEl>
                                              <p:pRg st="2" end="2"/>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2" dur="500" fill="hold"/>
                                        <p:tgtEl>
                                          <p:spTgt spid="284675">
                                            <p:txEl>
                                              <p:pRg st="2" end="2"/>
                                            </p:txEl>
                                          </p:spTgt>
                                        </p:tgtEl>
                                        <p:attrNameLst>
                                          <p:attrName>ppt_x</p:attrName>
                                        </p:attrNameLst>
                                      </p:cBhvr>
                                      <p:tavLst>
                                        <p:tav tm="0">
                                          <p:val>
                                            <p:strVal val="ppt_x"/>
                                          </p:val>
                                        </p:tav>
                                        <p:tav tm="50000">
                                          <p:val>
                                            <p:strVal val="ppt_x"/>
                                          </p:val>
                                        </p:tav>
                                        <p:tav tm="100000">
                                          <p:val>
                                            <p:strVal val="ppt_x-.3"/>
                                          </p:val>
                                        </p:tav>
                                      </p:tavLst>
                                    </p:anim>
                                    <p:anim calcmode="lin" valueType="num">
                                      <p:cBhvr>
                                        <p:cTn id="63" dur="500" fill="hold"/>
                                        <p:tgtEl>
                                          <p:spTgt spid="284675">
                                            <p:txEl>
                                              <p:pRg st="2" end="2"/>
                                            </p:txEl>
                                          </p:spTgt>
                                        </p:tgtEl>
                                        <p:attrNameLst>
                                          <p:attrName>ppt_y</p:attrName>
                                        </p:attrNameLst>
                                      </p:cBhvr>
                                      <p:tavLst>
                                        <p:tav tm="0">
                                          <p:val>
                                            <p:strVal val="ppt_y"/>
                                          </p:val>
                                        </p:tav>
                                        <p:tav tm="100000">
                                          <p:val>
                                            <p:strVal val="ppt_y"/>
                                          </p:val>
                                        </p:tav>
                                      </p:tavLst>
                                    </p:anim>
                                    <p:set>
                                      <p:cBhvr>
                                        <p:cTn id="64" dur="1" fill="hold">
                                          <p:stCondLst>
                                            <p:cond delay="499"/>
                                          </p:stCondLst>
                                        </p:cTn>
                                        <p:tgtEl>
                                          <p:spTgt spid="284675">
                                            <p:txEl>
                                              <p:pRg st="2" end="2"/>
                                            </p:txEl>
                                          </p:spTgt>
                                        </p:tgtEl>
                                        <p:attrNameLst>
                                          <p:attrName>style.visibility</p:attrName>
                                        </p:attrNameLst>
                                      </p:cBhvr>
                                      <p:to>
                                        <p:strVal val="hidden"/>
                                      </p:to>
                                    </p:set>
                                  </p:childTnLst>
                                </p:cTn>
                              </p:par>
                              <p:par>
                                <p:cTn id="65" presetID="39" presetClass="exit" presetSubtype="0" decel="100000" fill="hold" grpId="1" nodeType="withEffect">
                                  <p:stCondLst>
                                    <p:cond delay="0"/>
                                  </p:stCondLst>
                                  <p:childTnLst>
                                    <p:anim calcmode="lin" valueType="num">
                                      <p:cBhvr>
                                        <p:cTn id="66" dur="500" fill="hold"/>
                                        <p:tgtEl>
                                          <p:spTgt spid="284675">
                                            <p:txEl>
                                              <p:pRg st="3" end="3"/>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67" dur="500" fill="hold"/>
                                        <p:tgtEl>
                                          <p:spTgt spid="284675">
                                            <p:txEl>
                                              <p:pRg st="3" end="3"/>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8" dur="500" fill="hold"/>
                                        <p:tgtEl>
                                          <p:spTgt spid="284675">
                                            <p:txEl>
                                              <p:pRg st="3" end="3"/>
                                            </p:txEl>
                                          </p:spTgt>
                                        </p:tgtEl>
                                        <p:attrNameLst>
                                          <p:attrName>ppt_x</p:attrName>
                                        </p:attrNameLst>
                                      </p:cBhvr>
                                      <p:tavLst>
                                        <p:tav tm="0">
                                          <p:val>
                                            <p:strVal val="ppt_x"/>
                                          </p:val>
                                        </p:tav>
                                        <p:tav tm="50000">
                                          <p:val>
                                            <p:strVal val="ppt_x"/>
                                          </p:val>
                                        </p:tav>
                                        <p:tav tm="100000">
                                          <p:val>
                                            <p:strVal val="ppt_x-.3"/>
                                          </p:val>
                                        </p:tav>
                                      </p:tavLst>
                                    </p:anim>
                                    <p:anim calcmode="lin" valueType="num">
                                      <p:cBhvr>
                                        <p:cTn id="69" dur="500" fill="hold"/>
                                        <p:tgtEl>
                                          <p:spTgt spid="284675">
                                            <p:txEl>
                                              <p:pRg st="3" end="3"/>
                                            </p:txEl>
                                          </p:spTgt>
                                        </p:tgtEl>
                                        <p:attrNameLst>
                                          <p:attrName>ppt_y</p:attrName>
                                        </p:attrNameLst>
                                      </p:cBhvr>
                                      <p:tavLst>
                                        <p:tav tm="0">
                                          <p:val>
                                            <p:strVal val="ppt_y"/>
                                          </p:val>
                                        </p:tav>
                                        <p:tav tm="100000">
                                          <p:val>
                                            <p:strVal val="ppt_y"/>
                                          </p:val>
                                        </p:tav>
                                      </p:tavLst>
                                    </p:anim>
                                    <p:set>
                                      <p:cBhvr>
                                        <p:cTn id="70" dur="1" fill="hold">
                                          <p:stCondLst>
                                            <p:cond delay="499"/>
                                          </p:stCondLst>
                                        </p:cTn>
                                        <p:tgtEl>
                                          <p:spTgt spid="284675">
                                            <p:txEl>
                                              <p:pRg st="3" end="3"/>
                                            </p:txEl>
                                          </p:spTgt>
                                        </p:tgtEl>
                                        <p:attrNameLst>
                                          <p:attrName>style.visibility</p:attrName>
                                        </p:attrNameLst>
                                      </p:cBhvr>
                                      <p:to>
                                        <p:strVal val="hidden"/>
                                      </p:to>
                                    </p:set>
                                  </p:childTnLst>
                                </p:cTn>
                              </p:par>
                              <p:par>
                                <p:cTn id="71" presetID="39" presetClass="exit" presetSubtype="0" decel="100000" fill="hold" grpId="1" nodeType="withEffect">
                                  <p:stCondLst>
                                    <p:cond delay="0"/>
                                  </p:stCondLst>
                                  <p:childTnLst>
                                    <p:anim calcmode="lin" valueType="num">
                                      <p:cBhvr>
                                        <p:cTn id="72" dur="500" fill="hold"/>
                                        <p:tgtEl>
                                          <p:spTgt spid="284675">
                                            <p:txEl>
                                              <p:pRg st="4" end="4"/>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3" dur="500" fill="hold"/>
                                        <p:tgtEl>
                                          <p:spTgt spid="284675">
                                            <p:txEl>
                                              <p:pRg st="4" end="4"/>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4" dur="500" fill="hold"/>
                                        <p:tgtEl>
                                          <p:spTgt spid="284675">
                                            <p:txEl>
                                              <p:pRg st="4" end="4"/>
                                            </p:txEl>
                                          </p:spTgt>
                                        </p:tgtEl>
                                        <p:attrNameLst>
                                          <p:attrName>ppt_x</p:attrName>
                                        </p:attrNameLst>
                                      </p:cBhvr>
                                      <p:tavLst>
                                        <p:tav tm="0">
                                          <p:val>
                                            <p:strVal val="ppt_x"/>
                                          </p:val>
                                        </p:tav>
                                        <p:tav tm="50000">
                                          <p:val>
                                            <p:strVal val="ppt_x"/>
                                          </p:val>
                                        </p:tav>
                                        <p:tav tm="100000">
                                          <p:val>
                                            <p:strVal val="ppt_x-.3"/>
                                          </p:val>
                                        </p:tav>
                                      </p:tavLst>
                                    </p:anim>
                                    <p:anim calcmode="lin" valueType="num">
                                      <p:cBhvr>
                                        <p:cTn id="75" dur="500" fill="hold"/>
                                        <p:tgtEl>
                                          <p:spTgt spid="284675">
                                            <p:txEl>
                                              <p:pRg st="4" end="4"/>
                                            </p:txEl>
                                          </p:spTgt>
                                        </p:tgtEl>
                                        <p:attrNameLst>
                                          <p:attrName>ppt_y</p:attrName>
                                        </p:attrNameLst>
                                      </p:cBhvr>
                                      <p:tavLst>
                                        <p:tav tm="0">
                                          <p:val>
                                            <p:strVal val="ppt_y"/>
                                          </p:val>
                                        </p:tav>
                                        <p:tav tm="100000">
                                          <p:val>
                                            <p:strVal val="ppt_y"/>
                                          </p:val>
                                        </p:tav>
                                      </p:tavLst>
                                    </p:anim>
                                    <p:set>
                                      <p:cBhvr>
                                        <p:cTn id="76" dur="1" fill="hold">
                                          <p:stCondLst>
                                            <p:cond delay="499"/>
                                          </p:stCondLst>
                                        </p:cTn>
                                        <p:tgtEl>
                                          <p:spTgt spid="284675">
                                            <p:txEl>
                                              <p:pRg st="4" end="4"/>
                                            </p:txEl>
                                          </p:spTgt>
                                        </p:tgtEl>
                                        <p:attrNameLst>
                                          <p:attrName>style.visibility</p:attrName>
                                        </p:attrNameLst>
                                      </p:cBhvr>
                                      <p:to>
                                        <p:strVal val="hidden"/>
                                      </p:to>
                                    </p:set>
                                  </p:childTnLst>
                                </p:cTn>
                              </p:par>
                              <p:par>
                                <p:cTn id="77" presetID="39" presetClass="exit" presetSubtype="0" decel="100000" fill="hold" grpId="1" nodeType="withEffect">
                                  <p:stCondLst>
                                    <p:cond delay="0"/>
                                  </p:stCondLst>
                                  <p:childTnLst>
                                    <p:anim calcmode="lin" valueType="num">
                                      <p:cBhvr>
                                        <p:cTn id="78" dur="500" fill="hold"/>
                                        <p:tgtEl>
                                          <p:spTgt spid="284675">
                                            <p:txEl>
                                              <p:pRg st="5" end="5"/>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9" dur="500" fill="hold"/>
                                        <p:tgtEl>
                                          <p:spTgt spid="284675">
                                            <p:txEl>
                                              <p:pRg st="5" end="5"/>
                                            </p:txEl>
                                          </p:spTgt>
                                        </p:tgtEl>
                                        <p:attrNameLst>
                                          <p:attrName>ppt_w</p:attrName>
                                        </p:attrNameLst>
                                      </p:cBhvr>
                                      <p:tavLst>
                                        <p:tav tm="0">
                                          <p:val>
                                            <p:strVal val="ppt_w"/>
                                          </p:val>
                                        </p:tav>
                                        <p:tav tm="50000">
                                          <p:val>
                                            <p:strVal val="ppt_w+.3"/>
                                          </p:val>
                                        </p:tav>
                                        <p:tav tm="100000">
                                          <p:val>
                                            <p:strVal val="ppt_w+.3"/>
                                          </p:val>
                                        </p:tav>
                                      </p:tavLst>
                                    </p:anim>
                                    <p:anim calcmode="lin" valueType="num">
                                      <p:cBhvr>
                                        <p:cTn id="80" dur="500" fill="hold"/>
                                        <p:tgtEl>
                                          <p:spTgt spid="284675">
                                            <p:txEl>
                                              <p:pRg st="5" end="5"/>
                                            </p:txEl>
                                          </p:spTgt>
                                        </p:tgtEl>
                                        <p:attrNameLst>
                                          <p:attrName>ppt_x</p:attrName>
                                        </p:attrNameLst>
                                      </p:cBhvr>
                                      <p:tavLst>
                                        <p:tav tm="0">
                                          <p:val>
                                            <p:strVal val="ppt_x"/>
                                          </p:val>
                                        </p:tav>
                                        <p:tav tm="50000">
                                          <p:val>
                                            <p:strVal val="ppt_x"/>
                                          </p:val>
                                        </p:tav>
                                        <p:tav tm="100000">
                                          <p:val>
                                            <p:strVal val="ppt_x-.3"/>
                                          </p:val>
                                        </p:tav>
                                      </p:tavLst>
                                    </p:anim>
                                    <p:anim calcmode="lin" valueType="num">
                                      <p:cBhvr>
                                        <p:cTn id="81" dur="500" fill="hold"/>
                                        <p:tgtEl>
                                          <p:spTgt spid="284675">
                                            <p:txEl>
                                              <p:pRg st="5" end="5"/>
                                            </p:txEl>
                                          </p:spTgt>
                                        </p:tgtEl>
                                        <p:attrNameLst>
                                          <p:attrName>ppt_y</p:attrName>
                                        </p:attrNameLst>
                                      </p:cBhvr>
                                      <p:tavLst>
                                        <p:tav tm="0">
                                          <p:val>
                                            <p:strVal val="ppt_y"/>
                                          </p:val>
                                        </p:tav>
                                        <p:tav tm="100000">
                                          <p:val>
                                            <p:strVal val="ppt_y"/>
                                          </p:val>
                                        </p:tav>
                                      </p:tavLst>
                                    </p:anim>
                                    <p:set>
                                      <p:cBhvr>
                                        <p:cTn id="82" dur="1" fill="hold">
                                          <p:stCondLst>
                                            <p:cond delay="499"/>
                                          </p:stCondLst>
                                        </p:cTn>
                                        <p:tgtEl>
                                          <p:spTgt spid="284675">
                                            <p:txEl>
                                              <p:pRg st="5" end="5"/>
                                            </p:txEl>
                                          </p:spTgt>
                                        </p:tgtEl>
                                        <p:attrNameLst>
                                          <p:attrName>style.visibility</p:attrName>
                                        </p:attrNameLst>
                                      </p:cBhvr>
                                      <p:to>
                                        <p:strVal val="hidden"/>
                                      </p:to>
                                    </p:set>
                                  </p:childTnLst>
                                </p:cTn>
                              </p:par>
                              <p:par>
                                <p:cTn id="83" presetID="39" presetClass="exit" presetSubtype="0" decel="100000" fill="hold" grpId="1" nodeType="withEffect">
                                  <p:stCondLst>
                                    <p:cond delay="0"/>
                                  </p:stCondLst>
                                  <p:childTnLst>
                                    <p:anim calcmode="lin" valueType="num">
                                      <p:cBhvr>
                                        <p:cTn id="84" dur="500" fill="hold"/>
                                        <p:tgtEl>
                                          <p:spTgt spid="284675">
                                            <p:txEl>
                                              <p:pRg st="6" end="6"/>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85" dur="500" fill="hold"/>
                                        <p:tgtEl>
                                          <p:spTgt spid="284675">
                                            <p:txEl>
                                              <p:pRg st="6" end="6"/>
                                            </p:txEl>
                                          </p:spTgt>
                                        </p:tgtEl>
                                        <p:attrNameLst>
                                          <p:attrName>ppt_w</p:attrName>
                                        </p:attrNameLst>
                                      </p:cBhvr>
                                      <p:tavLst>
                                        <p:tav tm="0">
                                          <p:val>
                                            <p:strVal val="ppt_w"/>
                                          </p:val>
                                        </p:tav>
                                        <p:tav tm="50000">
                                          <p:val>
                                            <p:strVal val="ppt_w+.3"/>
                                          </p:val>
                                        </p:tav>
                                        <p:tav tm="100000">
                                          <p:val>
                                            <p:strVal val="ppt_w+.3"/>
                                          </p:val>
                                        </p:tav>
                                      </p:tavLst>
                                    </p:anim>
                                    <p:anim calcmode="lin" valueType="num">
                                      <p:cBhvr>
                                        <p:cTn id="86" dur="500" fill="hold"/>
                                        <p:tgtEl>
                                          <p:spTgt spid="284675">
                                            <p:txEl>
                                              <p:pRg st="6" end="6"/>
                                            </p:txEl>
                                          </p:spTgt>
                                        </p:tgtEl>
                                        <p:attrNameLst>
                                          <p:attrName>ppt_x</p:attrName>
                                        </p:attrNameLst>
                                      </p:cBhvr>
                                      <p:tavLst>
                                        <p:tav tm="0">
                                          <p:val>
                                            <p:strVal val="ppt_x"/>
                                          </p:val>
                                        </p:tav>
                                        <p:tav tm="50000">
                                          <p:val>
                                            <p:strVal val="ppt_x"/>
                                          </p:val>
                                        </p:tav>
                                        <p:tav tm="100000">
                                          <p:val>
                                            <p:strVal val="ppt_x-.3"/>
                                          </p:val>
                                        </p:tav>
                                      </p:tavLst>
                                    </p:anim>
                                    <p:anim calcmode="lin" valueType="num">
                                      <p:cBhvr>
                                        <p:cTn id="87" dur="500" fill="hold"/>
                                        <p:tgtEl>
                                          <p:spTgt spid="284675">
                                            <p:txEl>
                                              <p:pRg st="6" end="6"/>
                                            </p:txEl>
                                          </p:spTgt>
                                        </p:tgtEl>
                                        <p:attrNameLst>
                                          <p:attrName>ppt_y</p:attrName>
                                        </p:attrNameLst>
                                      </p:cBhvr>
                                      <p:tavLst>
                                        <p:tav tm="0">
                                          <p:val>
                                            <p:strVal val="ppt_y"/>
                                          </p:val>
                                        </p:tav>
                                        <p:tav tm="100000">
                                          <p:val>
                                            <p:strVal val="ppt_y"/>
                                          </p:val>
                                        </p:tav>
                                      </p:tavLst>
                                    </p:anim>
                                    <p:set>
                                      <p:cBhvr>
                                        <p:cTn id="88" dur="1" fill="hold">
                                          <p:stCondLst>
                                            <p:cond delay="499"/>
                                          </p:stCondLst>
                                        </p:cTn>
                                        <p:tgtEl>
                                          <p:spTgt spid="284675">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build="p"/>
      <p:bldP spid="284675" grpId="1" build="allAtOnce"/>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23" name="Rectangle 3"/>
          <p:cNvSpPr>
            <a:spLocks noGrp="1" noChangeArrowheads="1"/>
          </p:cNvSpPr>
          <p:nvPr>
            <p:ph type="body" idx="1"/>
          </p:nvPr>
        </p:nvSpPr>
        <p:spPr>
          <a:xfrm>
            <a:off x="457200" y="1196752"/>
            <a:ext cx="8229600" cy="5127848"/>
          </a:xfrm>
        </p:spPr>
        <p:txBody>
          <a:bodyPr/>
          <a:lstStyle/>
          <a:p>
            <a:pPr marL="0" indent="0" algn="justLow" rtl="1" eaLnBrk="1" hangingPunct="1">
              <a:lnSpc>
                <a:spcPct val="80000"/>
              </a:lnSpc>
              <a:buNone/>
              <a:defRPr/>
            </a:pPr>
            <a:r>
              <a:rPr lang="fa-IR" sz="2400" b="1" dirty="0" smtClean="0">
                <a:cs typeface="B Titr" pitchFamily="2" charset="-78"/>
              </a:rPr>
              <a:t>تقسیمات جغرافیایی</a:t>
            </a:r>
          </a:p>
          <a:p>
            <a:pPr lvl="1" algn="justLow" rtl="1" eaLnBrk="1" hangingPunct="1">
              <a:lnSpc>
                <a:spcPct val="80000"/>
              </a:lnSpc>
              <a:defRPr/>
            </a:pPr>
            <a:endParaRPr lang="fa-IR" sz="1800" dirty="0" smtClean="0">
              <a:solidFill>
                <a:srgbClr val="FFFF00"/>
              </a:solidFill>
              <a:cs typeface="B Mitra" pitchFamily="2" charset="-78"/>
            </a:endParaRPr>
          </a:p>
          <a:p>
            <a:pPr lvl="1" algn="justLow" rtl="1" eaLnBrk="1" hangingPunct="1">
              <a:lnSpc>
                <a:spcPct val="80000"/>
              </a:lnSpc>
              <a:defRPr/>
            </a:pPr>
            <a:r>
              <a:rPr lang="ar-SA" sz="1800" dirty="0" smtClean="0">
                <a:cs typeface="B Mitra" pitchFamily="2" charset="-78"/>
              </a:rPr>
              <a:t>براي</a:t>
            </a:r>
            <a:r>
              <a:rPr lang="ar-SA" sz="1800" dirty="0" smtClean="0">
                <a:cs typeface="Arial" charset="0"/>
              </a:rPr>
              <a:t>‌</a:t>
            </a:r>
            <a:r>
              <a:rPr lang="ar-SA" sz="1800" dirty="0" smtClean="0">
                <a:cs typeface="B Mitra" pitchFamily="2" charset="-78"/>
              </a:rPr>
              <a:t> اخص</a:t>
            </a:r>
            <a:r>
              <a:rPr lang="ar-SA" sz="1800" dirty="0" smtClean="0">
                <a:cs typeface="Arial" charset="0"/>
              </a:rPr>
              <a:t>‌</a:t>
            </a:r>
            <a:r>
              <a:rPr lang="ar-SA" sz="1800" dirty="0" smtClean="0">
                <a:cs typeface="B Mitra" pitchFamily="2" charset="-78"/>
              </a:rPr>
              <a:t>ساختن</a:t>
            </a:r>
            <a:r>
              <a:rPr lang="ar-SA" sz="1800" dirty="0" smtClean="0">
                <a:cs typeface="Arial" charset="0"/>
              </a:rPr>
              <a:t>‌</a:t>
            </a:r>
            <a:r>
              <a:rPr lang="ar-SA" sz="1800" dirty="0" smtClean="0">
                <a:cs typeface="B Mitra" pitchFamily="2" charset="-78"/>
              </a:rPr>
              <a:t> موضوعات</a:t>
            </a:r>
            <a:r>
              <a:rPr lang="ar-SA" sz="1800" dirty="0" smtClean="0">
                <a:cs typeface="Arial" charset="0"/>
              </a:rPr>
              <a:t>‌</a:t>
            </a:r>
            <a:r>
              <a:rPr lang="ar-SA" sz="1800" dirty="0" smtClean="0">
                <a:cs typeface="B Mitra" pitchFamily="2" charset="-78"/>
              </a:rPr>
              <a:t> از نظر جغرافيايي</a:t>
            </a:r>
            <a:r>
              <a:rPr lang="ar-SA" sz="1800" dirty="0" smtClean="0">
                <a:cs typeface="Arial" charset="0"/>
              </a:rPr>
              <a:t>‌</a:t>
            </a:r>
            <a:r>
              <a:rPr lang="ar-SA" sz="1800" dirty="0" smtClean="0">
                <a:cs typeface="B Mitra" pitchFamily="2" charset="-78"/>
              </a:rPr>
              <a:t> جدول</a:t>
            </a:r>
            <a:r>
              <a:rPr lang="ar-SA" sz="1800" dirty="0" smtClean="0">
                <a:cs typeface="Arial" charset="0"/>
              </a:rPr>
              <a:t>‌</a:t>
            </a:r>
            <a:r>
              <a:rPr lang="ar-SA" sz="1800" dirty="0" smtClean="0">
                <a:cs typeface="B Mitra" pitchFamily="2" charset="-78"/>
              </a:rPr>
              <a:t> </a:t>
            </a:r>
            <a:r>
              <a:rPr lang="en-US" sz="1800" dirty="0" smtClean="0">
                <a:cs typeface="B Mitra" pitchFamily="2" charset="-78"/>
              </a:rPr>
              <a:t>G</a:t>
            </a:r>
            <a:r>
              <a:rPr lang="ar-SA" sz="1800" dirty="0" smtClean="0">
                <a:cs typeface="B Mitra" pitchFamily="2" charset="-78"/>
              </a:rPr>
              <a:t> طراحي</a:t>
            </a:r>
            <a:r>
              <a:rPr lang="ar-SA" sz="1800" dirty="0" smtClean="0">
                <a:cs typeface="Arial" charset="0"/>
              </a:rPr>
              <a:t>‌</a:t>
            </a:r>
            <a:r>
              <a:rPr lang="ar-SA" sz="1800" dirty="0" smtClean="0">
                <a:cs typeface="B Mitra" pitchFamily="2" charset="-78"/>
              </a:rPr>
              <a:t> شده</a:t>
            </a:r>
            <a:r>
              <a:rPr lang="ar-SA" sz="1800" dirty="0" smtClean="0">
                <a:cs typeface="Arial" charset="0"/>
              </a:rPr>
              <a:t>‌</a:t>
            </a:r>
            <a:r>
              <a:rPr lang="ar-SA" sz="1800" dirty="0" smtClean="0">
                <a:cs typeface="B Mitra" pitchFamily="2" charset="-78"/>
              </a:rPr>
              <a:t> است</a:t>
            </a:r>
            <a:r>
              <a:rPr lang="ar-SA" sz="1800" dirty="0" smtClean="0">
                <a:cs typeface="Arial" charset="0"/>
              </a:rPr>
              <a:t>‌</a:t>
            </a:r>
            <a:r>
              <a:rPr lang="ar-SA" sz="1800" dirty="0" smtClean="0">
                <a:cs typeface="B Mitra" pitchFamily="2" charset="-78"/>
              </a:rPr>
              <a:t>.</a:t>
            </a:r>
          </a:p>
          <a:p>
            <a:pPr lvl="1" algn="justLow" rtl="1" eaLnBrk="1" hangingPunct="1">
              <a:lnSpc>
                <a:spcPct val="80000"/>
              </a:lnSpc>
              <a:defRPr/>
            </a:pPr>
            <a:r>
              <a:rPr lang="ar-SA" sz="1800" dirty="0" smtClean="0">
                <a:cs typeface="B Mitra" pitchFamily="2" charset="-78"/>
              </a:rPr>
              <a:t>موارد استفاده</a:t>
            </a:r>
            <a:r>
              <a:rPr lang="ar-SA" sz="1800" dirty="0" smtClean="0">
                <a:cs typeface="Arial" charset="0"/>
              </a:rPr>
              <a:t>‌</a:t>
            </a:r>
            <a:r>
              <a:rPr lang="ar-SA" sz="1800" dirty="0" smtClean="0">
                <a:cs typeface="B Mitra" pitchFamily="2" charset="-78"/>
              </a:rPr>
              <a:t> از جدول</a:t>
            </a:r>
            <a:r>
              <a:rPr lang="ar-SA" sz="1800" dirty="0" smtClean="0">
                <a:cs typeface="Arial" charset="0"/>
              </a:rPr>
              <a:t>‌</a:t>
            </a:r>
            <a:r>
              <a:rPr lang="ar-SA" sz="1800" dirty="0" smtClean="0">
                <a:cs typeface="B Mitra" pitchFamily="2" charset="-78"/>
              </a:rPr>
              <a:t> </a:t>
            </a:r>
            <a:r>
              <a:rPr lang="en-US" sz="1800" dirty="0" smtClean="0">
                <a:cs typeface="B Mitra" pitchFamily="2" charset="-78"/>
              </a:rPr>
              <a:t>G</a:t>
            </a:r>
            <a:r>
              <a:rPr lang="ar-SA" sz="1800" dirty="0" smtClean="0">
                <a:cs typeface="B Mitra" pitchFamily="2" charset="-78"/>
              </a:rPr>
              <a:t> در جلوي</a:t>
            </a:r>
            <a:r>
              <a:rPr lang="ar-SA" sz="1800" dirty="0" smtClean="0">
                <a:cs typeface="Arial" charset="0"/>
              </a:rPr>
              <a:t>‌</a:t>
            </a:r>
            <a:r>
              <a:rPr lang="ar-SA" sz="1800" dirty="0" smtClean="0">
                <a:cs typeface="B Mitra" pitchFamily="2" charset="-78"/>
              </a:rPr>
              <a:t> هر رده</a:t>
            </a:r>
            <a:r>
              <a:rPr lang="ar-SA" sz="1800" dirty="0" smtClean="0">
                <a:cs typeface="Arial" charset="0"/>
              </a:rPr>
              <a:t>‌</a:t>
            </a:r>
            <a:r>
              <a:rPr lang="ar-SA" sz="1800" dirty="0" smtClean="0">
                <a:cs typeface="B Mitra" pitchFamily="2" charset="-78"/>
              </a:rPr>
              <a:t> و در داخل</a:t>
            </a:r>
            <a:r>
              <a:rPr lang="ar-SA" sz="1800" dirty="0" smtClean="0">
                <a:cs typeface="Arial" charset="0"/>
              </a:rPr>
              <a:t>‌</a:t>
            </a:r>
            <a:r>
              <a:rPr lang="ar-SA" sz="1800" dirty="0" smtClean="0">
                <a:cs typeface="B Mitra" pitchFamily="2" charset="-78"/>
              </a:rPr>
              <a:t> پرانتز با عبارت</a:t>
            </a:r>
            <a:r>
              <a:rPr lang="ar-SA" sz="1800" dirty="0" smtClean="0">
                <a:cs typeface="Arial" charset="0"/>
              </a:rPr>
              <a:t>‌</a:t>
            </a:r>
            <a:r>
              <a:rPr lang="ar-SA" sz="1800" dirty="0" smtClean="0">
                <a:cs typeface="B Mitra" pitchFamily="2" charset="-78"/>
              </a:rPr>
              <a:t> (</a:t>
            </a:r>
            <a:r>
              <a:rPr lang="en-US" sz="1800" dirty="0" smtClean="0">
                <a:cs typeface="B Mitra" pitchFamily="2" charset="-78"/>
              </a:rPr>
              <a:t>Table G</a:t>
            </a:r>
            <a:r>
              <a:rPr lang="ar-SA" sz="1800" dirty="0" smtClean="0">
                <a:cs typeface="B Mitra" pitchFamily="2" charset="-78"/>
              </a:rPr>
              <a:t>) و (</a:t>
            </a:r>
            <a:r>
              <a:rPr lang="en-US" sz="1800" dirty="0" smtClean="0">
                <a:cs typeface="B Mitra" pitchFamily="2" charset="-78"/>
              </a:rPr>
              <a:t>Not Table G</a:t>
            </a:r>
            <a:r>
              <a:rPr lang="ar-SA" sz="1800" dirty="0" smtClean="0">
                <a:cs typeface="B Mitra" pitchFamily="2" charset="-78"/>
              </a:rPr>
              <a:t>) ذكر شده</a:t>
            </a:r>
            <a:r>
              <a:rPr lang="ar-SA" sz="1800" dirty="0" smtClean="0">
                <a:cs typeface="Arial" charset="0"/>
              </a:rPr>
              <a:t>‌</a:t>
            </a:r>
            <a:r>
              <a:rPr lang="ar-SA" sz="1800" dirty="0" smtClean="0">
                <a:cs typeface="B Mitra" pitchFamily="2" charset="-78"/>
              </a:rPr>
              <a:t> است</a:t>
            </a:r>
            <a:r>
              <a:rPr lang="ar-SA" sz="1800" dirty="0" smtClean="0">
                <a:cs typeface="Arial" charset="0"/>
              </a:rPr>
              <a:t>‌</a:t>
            </a:r>
            <a:r>
              <a:rPr lang="ar-SA" sz="1800" dirty="0" smtClean="0">
                <a:cs typeface="B Mitra" pitchFamily="2" charset="-78"/>
              </a:rPr>
              <a:t>.</a:t>
            </a:r>
          </a:p>
          <a:p>
            <a:pPr lvl="1" algn="justLow" rtl="1" eaLnBrk="1" hangingPunct="1">
              <a:lnSpc>
                <a:spcPct val="80000"/>
              </a:lnSpc>
              <a:defRPr/>
            </a:pPr>
            <a:r>
              <a:rPr lang="ar-SA" sz="1800" dirty="0" smtClean="0">
                <a:cs typeface="B Mitra" pitchFamily="2" charset="-78"/>
              </a:rPr>
              <a:t>براي</a:t>
            </a:r>
            <a:r>
              <a:rPr lang="ar-SA" sz="1800" dirty="0" smtClean="0">
                <a:cs typeface="Arial" charset="0"/>
              </a:rPr>
              <a:t>‌</a:t>
            </a:r>
            <a:r>
              <a:rPr lang="ar-SA" sz="1800" dirty="0" smtClean="0">
                <a:cs typeface="B Mitra" pitchFamily="2" charset="-78"/>
              </a:rPr>
              <a:t> اختصاص</a:t>
            </a:r>
            <a:r>
              <a:rPr lang="ar-SA" sz="1800" dirty="0" smtClean="0">
                <a:cs typeface="Arial" charset="0"/>
              </a:rPr>
              <a:t>‌</a:t>
            </a:r>
            <a:r>
              <a:rPr lang="ar-SA" sz="1800" dirty="0" smtClean="0">
                <a:cs typeface="B Mitra" pitchFamily="2" charset="-78"/>
              </a:rPr>
              <a:t> شمارة</a:t>
            </a:r>
            <a:r>
              <a:rPr lang="ar-SA" sz="1800" dirty="0" smtClean="0">
                <a:cs typeface="Arial" charset="0"/>
              </a:rPr>
              <a:t>‌</a:t>
            </a:r>
            <a:r>
              <a:rPr lang="ar-SA" sz="1800" dirty="0" smtClean="0">
                <a:cs typeface="B Mitra" pitchFamily="2" charset="-78"/>
              </a:rPr>
              <a:t> ناحيه</a:t>
            </a:r>
            <a:r>
              <a:rPr lang="ar-SA" sz="1800" dirty="0" smtClean="0">
                <a:cs typeface="Arial" charset="0"/>
              </a:rPr>
              <a:t>‌</a:t>
            </a:r>
            <a:r>
              <a:rPr lang="ar-SA" sz="1800" dirty="0" smtClean="0">
                <a:cs typeface="B Mitra" pitchFamily="2" charset="-78"/>
              </a:rPr>
              <a:t>اي</a:t>
            </a:r>
            <a:r>
              <a:rPr lang="ar-SA" sz="1800" dirty="0" smtClean="0">
                <a:cs typeface="Arial" charset="0"/>
              </a:rPr>
              <a:t>‌</a:t>
            </a:r>
            <a:r>
              <a:rPr lang="ar-SA" sz="1800" dirty="0" smtClean="0">
                <a:cs typeface="B Mitra" pitchFamily="2" charset="-78"/>
              </a:rPr>
              <a:t> ويژه</a:t>
            </a:r>
            <a:r>
              <a:rPr lang="ar-SA" sz="1800" dirty="0" smtClean="0">
                <a:cs typeface="Arial" charset="0"/>
              </a:rPr>
              <a:t>‌</a:t>
            </a:r>
            <a:r>
              <a:rPr lang="ar-SA" sz="1800" dirty="0" smtClean="0">
                <a:cs typeface="B Mitra" pitchFamily="2" charset="-78"/>
              </a:rPr>
              <a:t> بايد به</a:t>
            </a:r>
            <a:r>
              <a:rPr lang="ar-SA" sz="1800" dirty="0" smtClean="0">
                <a:cs typeface="Arial" charset="0"/>
              </a:rPr>
              <a:t>‌</a:t>
            </a:r>
            <a:r>
              <a:rPr lang="ar-SA" sz="1800" dirty="0" smtClean="0">
                <a:cs typeface="B Mitra" pitchFamily="2" charset="-78"/>
              </a:rPr>
              <a:t> جدول</a:t>
            </a:r>
            <a:r>
              <a:rPr lang="ar-SA" sz="1800" dirty="0" smtClean="0">
                <a:cs typeface="Arial" charset="0"/>
              </a:rPr>
              <a:t>‌</a:t>
            </a:r>
            <a:r>
              <a:rPr lang="ar-SA" sz="1800" dirty="0" smtClean="0">
                <a:cs typeface="B Mitra" pitchFamily="2" charset="-78"/>
              </a:rPr>
              <a:t> </a:t>
            </a:r>
            <a:r>
              <a:rPr lang="en-US" sz="1800" dirty="0" smtClean="0">
                <a:cs typeface="B Mitra" pitchFamily="2" charset="-78"/>
              </a:rPr>
              <a:t>G</a:t>
            </a:r>
            <a:r>
              <a:rPr lang="ar-SA" sz="1800" dirty="0" smtClean="0">
                <a:cs typeface="B Mitra" pitchFamily="2" charset="-78"/>
              </a:rPr>
              <a:t> در ابتداي</a:t>
            </a:r>
            <a:r>
              <a:rPr lang="ar-SA" sz="1800" dirty="0" smtClean="0">
                <a:cs typeface="Arial" charset="0"/>
              </a:rPr>
              <a:t>‌</a:t>
            </a:r>
            <a:r>
              <a:rPr lang="ar-SA" sz="1800" dirty="0" smtClean="0">
                <a:cs typeface="B Mitra" pitchFamily="2" charset="-78"/>
              </a:rPr>
              <a:t> طرح</a:t>
            </a:r>
            <a:r>
              <a:rPr lang="ar-SA" sz="1800" dirty="0" smtClean="0">
                <a:cs typeface="Arial" charset="0"/>
              </a:rPr>
              <a:t>‌</a:t>
            </a:r>
            <a:r>
              <a:rPr lang="ar-SA" sz="1800" dirty="0" smtClean="0">
                <a:cs typeface="B Mitra" pitchFamily="2" charset="-78"/>
              </a:rPr>
              <a:t> (ص</a:t>
            </a:r>
            <a:r>
              <a:rPr lang="ar-SA" sz="1800" dirty="0" smtClean="0">
                <a:cs typeface="Arial" charset="0"/>
              </a:rPr>
              <a:t>‌</a:t>
            </a:r>
            <a:r>
              <a:rPr lang="ar-SA" sz="1800" dirty="0" smtClean="0">
                <a:cs typeface="B Mitra" pitchFamily="2" charset="-78"/>
              </a:rPr>
              <a:t>. </a:t>
            </a:r>
            <a:r>
              <a:rPr lang="en-US" sz="1800" dirty="0" smtClean="0">
                <a:cs typeface="B Mitra" pitchFamily="2" charset="-78"/>
              </a:rPr>
              <a:t>xix</a:t>
            </a:r>
            <a:r>
              <a:rPr lang="ar-SA" sz="1800" dirty="0" smtClean="0">
                <a:cs typeface="B Mitra" pitchFamily="2" charset="-78"/>
              </a:rPr>
              <a:t>) مراجعه</a:t>
            </a:r>
            <a:r>
              <a:rPr lang="ar-SA" sz="1800" dirty="0" smtClean="0">
                <a:cs typeface="Arial" charset="0"/>
              </a:rPr>
              <a:t>‌</a:t>
            </a:r>
            <a:r>
              <a:rPr lang="ar-SA" sz="1800" dirty="0" smtClean="0">
                <a:cs typeface="B Mitra" pitchFamily="2" charset="-78"/>
              </a:rPr>
              <a:t> كرد. مثل</a:t>
            </a:r>
            <a:r>
              <a:rPr lang="ar-SA" sz="1800" dirty="0" smtClean="0">
                <a:cs typeface="Arial" charset="0"/>
              </a:rPr>
              <a:t>‌</a:t>
            </a:r>
            <a:r>
              <a:rPr lang="ar-SA" sz="1800" dirty="0" smtClean="0">
                <a:cs typeface="B Mitra" pitchFamily="2" charset="-78"/>
              </a:rPr>
              <a:t>:</a:t>
            </a:r>
          </a:p>
          <a:p>
            <a:pPr lvl="1" algn="justLow" rtl="1" eaLnBrk="1" hangingPunct="1">
              <a:lnSpc>
                <a:spcPct val="80000"/>
              </a:lnSpc>
              <a:buFont typeface="Wingdings" pitchFamily="2" charset="2"/>
              <a:buNone/>
              <a:defRPr/>
            </a:pPr>
            <a:r>
              <a:rPr lang="ar-SA" sz="1800" dirty="0" smtClean="0">
                <a:cs typeface="B Mitra" pitchFamily="2" charset="-78"/>
              </a:rPr>
              <a:t>		تاريخ</a:t>
            </a:r>
            <a:r>
              <a:rPr lang="ar-SA" sz="1800" dirty="0" smtClean="0">
                <a:cs typeface="Arial" charset="0"/>
              </a:rPr>
              <a:t>‌</a:t>
            </a:r>
            <a:r>
              <a:rPr lang="ar-SA" sz="1800" dirty="0" smtClean="0">
                <a:cs typeface="B Mitra" pitchFamily="2" charset="-78"/>
              </a:rPr>
              <a:t> روانپزشكي</a:t>
            </a:r>
            <a:r>
              <a:rPr lang="ar-SA" sz="1800" dirty="0" smtClean="0">
                <a:cs typeface="Arial" charset="0"/>
              </a:rPr>
              <a:t>‌</a:t>
            </a:r>
            <a:r>
              <a:rPr lang="ar-SA" sz="1800" dirty="0" smtClean="0">
                <a:cs typeface="B Mitra" pitchFamily="2" charset="-78"/>
              </a:rPr>
              <a:t> در كشور يا شهري</a:t>
            </a:r>
            <a:r>
              <a:rPr lang="ar-SA" sz="1800" dirty="0" smtClean="0">
                <a:cs typeface="Arial" charset="0"/>
              </a:rPr>
              <a:t>‌</a:t>
            </a:r>
            <a:r>
              <a:rPr lang="ar-SA" sz="1800" dirty="0" smtClean="0">
                <a:cs typeface="B Mitra" pitchFamily="2" charset="-78"/>
              </a:rPr>
              <a:t> خاص</a:t>
            </a:r>
            <a:r>
              <a:rPr lang="ar-SA" sz="1800" dirty="0" smtClean="0">
                <a:cs typeface="Arial" charset="0"/>
              </a:rPr>
              <a:t>‌</a:t>
            </a:r>
            <a:r>
              <a:rPr lang="ar-SA" sz="1800" dirty="0" smtClean="0">
                <a:cs typeface="B Mitra" pitchFamily="2" charset="-78"/>
              </a:rPr>
              <a:t>	</a:t>
            </a:r>
            <a:r>
              <a:rPr lang="en-US" sz="1800" dirty="0" smtClean="0">
                <a:cs typeface="B Mitra" pitchFamily="2" charset="-78"/>
              </a:rPr>
              <a:t>	WM 11 (Table G)</a:t>
            </a:r>
            <a:endParaRPr lang="ar-SA" sz="1800" dirty="0" smtClean="0">
              <a:cs typeface="B Mitra" pitchFamily="2" charset="-78"/>
            </a:endParaRPr>
          </a:p>
          <a:p>
            <a:pPr lvl="1" algn="justLow" rtl="1" eaLnBrk="1" hangingPunct="1">
              <a:lnSpc>
                <a:spcPct val="80000"/>
              </a:lnSpc>
              <a:buFont typeface="Wingdings" pitchFamily="2" charset="2"/>
              <a:buNone/>
              <a:defRPr/>
            </a:pPr>
            <a:r>
              <a:rPr lang="ar-SA" sz="1800" dirty="0" smtClean="0">
                <a:cs typeface="B Mitra" pitchFamily="2" charset="-78"/>
              </a:rPr>
              <a:t>		تاريخ</a:t>
            </a:r>
            <a:r>
              <a:rPr lang="ar-SA" sz="1800" dirty="0" smtClean="0">
                <a:cs typeface="Arial" charset="0"/>
              </a:rPr>
              <a:t>‌</a:t>
            </a:r>
            <a:r>
              <a:rPr lang="ar-SA" sz="1800" dirty="0" smtClean="0">
                <a:cs typeface="B Mitra" pitchFamily="2" charset="-78"/>
              </a:rPr>
              <a:t> روانپزشكي</a:t>
            </a:r>
            <a:r>
              <a:rPr lang="ar-SA" sz="1800" dirty="0" smtClean="0">
                <a:cs typeface="Arial" charset="0"/>
              </a:rPr>
              <a:t>‌</a:t>
            </a:r>
            <a:r>
              <a:rPr lang="ar-SA" sz="1800" dirty="0" smtClean="0">
                <a:cs typeface="B Mitra" pitchFamily="2" charset="-78"/>
              </a:rPr>
              <a:t>			</a:t>
            </a:r>
            <a:r>
              <a:rPr lang="en-US" sz="1800" dirty="0" smtClean="0">
                <a:cs typeface="B Mitra" pitchFamily="2" charset="-78"/>
              </a:rPr>
              <a:t>WM 11.1 (Not Table G)</a:t>
            </a:r>
            <a:endParaRPr lang="ar-SA" sz="1800" dirty="0" smtClean="0">
              <a:cs typeface="B Mitra" pitchFamily="2" charset="-78"/>
            </a:endParaRPr>
          </a:p>
          <a:p>
            <a:pPr lvl="1" algn="justLow" rtl="1" eaLnBrk="1" hangingPunct="1">
              <a:lnSpc>
                <a:spcPct val="80000"/>
              </a:lnSpc>
              <a:buFont typeface="Wingdings" pitchFamily="2" charset="2"/>
              <a:buNone/>
              <a:defRPr/>
            </a:pPr>
            <a:r>
              <a:rPr lang="ar-SA" sz="1800" dirty="0" smtClean="0">
                <a:cs typeface="B Mitra" pitchFamily="2" charset="-78"/>
              </a:rPr>
              <a:t>		تاريخ</a:t>
            </a:r>
            <a:r>
              <a:rPr lang="ar-SA" sz="1800" dirty="0" smtClean="0">
                <a:cs typeface="Arial" charset="0"/>
              </a:rPr>
              <a:t>‌</a:t>
            </a:r>
            <a:r>
              <a:rPr lang="ar-SA" sz="1800" dirty="0" smtClean="0">
                <a:cs typeface="B Mitra" pitchFamily="2" charset="-78"/>
              </a:rPr>
              <a:t> روانپزشكي</a:t>
            </a:r>
            <a:r>
              <a:rPr lang="ar-SA" sz="1800" dirty="0" smtClean="0">
                <a:cs typeface="Arial" charset="0"/>
              </a:rPr>
              <a:t>‌</a:t>
            </a:r>
            <a:r>
              <a:rPr lang="ar-SA" sz="1800" dirty="0" smtClean="0">
                <a:cs typeface="B Mitra" pitchFamily="2" charset="-78"/>
              </a:rPr>
              <a:t> در ايران</a:t>
            </a:r>
            <a:r>
              <a:rPr lang="ar-SA" sz="1800" dirty="0" smtClean="0">
                <a:cs typeface="Arial" charset="0"/>
              </a:rPr>
              <a:t>‌</a:t>
            </a:r>
            <a:r>
              <a:rPr lang="en-US" sz="1800" dirty="0" smtClean="0">
                <a:cs typeface="Arial" charset="0"/>
              </a:rPr>
              <a:t>	</a:t>
            </a:r>
            <a:r>
              <a:rPr lang="ar-SA" sz="1800" dirty="0" smtClean="0">
                <a:cs typeface="B Mitra" pitchFamily="2" charset="-78"/>
              </a:rPr>
              <a:t>		</a:t>
            </a:r>
            <a:r>
              <a:rPr lang="en-US" sz="1800" dirty="0" smtClean="0">
                <a:cs typeface="B Mitra" pitchFamily="2" charset="-78"/>
              </a:rPr>
              <a:t>WM 11.JI 7</a:t>
            </a:r>
            <a:endParaRPr lang="ar-SA" sz="1800" dirty="0" smtClean="0">
              <a:cs typeface="B Mitra" pitchFamily="2" charset="-78"/>
            </a:endParaRPr>
          </a:p>
          <a:p>
            <a:pPr lvl="1" algn="justLow" rtl="1" eaLnBrk="1" hangingPunct="1">
              <a:lnSpc>
                <a:spcPct val="80000"/>
              </a:lnSpc>
              <a:buFont typeface="Wingdings" pitchFamily="2" charset="2"/>
              <a:buNone/>
              <a:defRPr/>
            </a:pPr>
            <a:r>
              <a:rPr lang="ar-SA" sz="1800" dirty="0" smtClean="0">
                <a:cs typeface="B Mitra" pitchFamily="2" charset="-78"/>
              </a:rPr>
              <a:t>		تاريخ</a:t>
            </a:r>
            <a:r>
              <a:rPr lang="ar-SA" sz="1800" dirty="0" smtClean="0">
                <a:cs typeface="Arial" charset="0"/>
              </a:rPr>
              <a:t>‌</a:t>
            </a:r>
            <a:r>
              <a:rPr lang="ar-SA" sz="1800" dirty="0" smtClean="0">
                <a:cs typeface="B Mitra" pitchFamily="2" charset="-78"/>
              </a:rPr>
              <a:t> روانپزشكي</a:t>
            </a:r>
            <a:r>
              <a:rPr lang="ar-SA" sz="1800" dirty="0" smtClean="0">
                <a:cs typeface="Arial" charset="0"/>
              </a:rPr>
              <a:t>‌</a:t>
            </a:r>
            <a:r>
              <a:rPr lang="ar-SA" sz="1800" dirty="0" smtClean="0">
                <a:cs typeface="B Mitra" pitchFamily="2" charset="-78"/>
              </a:rPr>
              <a:t> به</a:t>
            </a:r>
            <a:r>
              <a:rPr lang="ar-SA" sz="1800" dirty="0" smtClean="0">
                <a:cs typeface="Arial" charset="0"/>
              </a:rPr>
              <a:t>‌</a:t>
            </a:r>
            <a:r>
              <a:rPr lang="ar-SA" sz="1800" dirty="0" smtClean="0">
                <a:cs typeface="B Mitra" pitchFamily="2" charset="-78"/>
              </a:rPr>
              <a:t> طور كلي</a:t>
            </a:r>
            <a:r>
              <a:rPr lang="ar-SA" sz="1800" dirty="0" smtClean="0">
                <a:cs typeface="Arial" charset="0"/>
              </a:rPr>
              <a:t>‌</a:t>
            </a:r>
            <a:r>
              <a:rPr lang="ar-SA" sz="1800" dirty="0" smtClean="0">
                <a:cs typeface="B Mitra" pitchFamily="2" charset="-78"/>
              </a:rPr>
              <a:t>	</a:t>
            </a:r>
            <a:r>
              <a:rPr lang="en-US" sz="1800" dirty="0" smtClean="0">
                <a:cs typeface="B Mitra" pitchFamily="2" charset="-78"/>
              </a:rPr>
              <a:t>  </a:t>
            </a:r>
            <a:r>
              <a:rPr lang="fa-IR" sz="1800" dirty="0" smtClean="0">
                <a:cs typeface="B Mitra" pitchFamily="2" charset="-78"/>
              </a:rPr>
              <a:t> 		</a:t>
            </a:r>
            <a:r>
              <a:rPr lang="en-US" sz="1800" dirty="0" smtClean="0">
                <a:cs typeface="B Mitra" pitchFamily="2" charset="-78"/>
              </a:rPr>
              <a:t>WM 11.1</a:t>
            </a:r>
            <a:endParaRPr lang="fa-IR" sz="1800" dirty="0" smtClean="0">
              <a:cs typeface="B Mitra" pitchFamily="2" charset="-78"/>
            </a:endParaRP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6235498"/>
      </p:ext>
    </p:extLst>
  </p:cSld>
  <p:clrMapOvr>
    <a:masterClrMapping/>
  </p:clrMapOvr>
  <p:transition spd="med">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86723">
                                            <p:txEl>
                                              <p:pRg st="0" end="0"/>
                                            </p:txEl>
                                          </p:spTgt>
                                        </p:tgtEl>
                                        <p:attrNameLst>
                                          <p:attrName>style.visibility</p:attrName>
                                        </p:attrNameLst>
                                      </p:cBhvr>
                                      <p:to>
                                        <p:strVal val="visible"/>
                                      </p:to>
                                    </p:set>
                                    <p:anim calcmode="lin" valueType="num">
                                      <p:cBhvr>
                                        <p:cTn id="7" dur="500" fill="hold"/>
                                        <p:tgtEl>
                                          <p:spTgt spid="28672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8672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8672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86723">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286723">
                                            <p:txEl>
                                              <p:pRg st="2" end="2"/>
                                            </p:txEl>
                                          </p:spTgt>
                                        </p:tgtEl>
                                        <p:attrNameLst>
                                          <p:attrName>style.visibility</p:attrName>
                                        </p:attrNameLst>
                                      </p:cBhvr>
                                      <p:to>
                                        <p:strVal val="visible"/>
                                      </p:to>
                                    </p:set>
                                    <p:anim calcmode="lin" valueType="num">
                                      <p:cBhvr>
                                        <p:cTn id="13" dur="500" fill="hold"/>
                                        <p:tgtEl>
                                          <p:spTgt spid="28672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28672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28672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286723">
                                            <p:txEl>
                                              <p:pRg st="2" end="2"/>
                                            </p:txEl>
                                          </p:spTgt>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0"/>
                                  </p:stCondLst>
                                  <p:childTnLst>
                                    <p:set>
                                      <p:cBhvr>
                                        <p:cTn id="18" dur="1" fill="hold">
                                          <p:stCondLst>
                                            <p:cond delay="0"/>
                                          </p:stCondLst>
                                        </p:cTn>
                                        <p:tgtEl>
                                          <p:spTgt spid="286723">
                                            <p:txEl>
                                              <p:pRg st="3" end="3"/>
                                            </p:txEl>
                                          </p:spTgt>
                                        </p:tgtEl>
                                        <p:attrNameLst>
                                          <p:attrName>style.visibility</p:attrName>
                                        </p:attrNameLst>
                                      </p:cBhvr>
                                      <p:to>
                                        <p:strVal val="visible"/>
                                      </p:to>
                                    </p:set>
                                    <p:anim calcmode="lin" valueType="num">
                                      <p:cBhvr>
                                        <p:cTn id="19" dur="500" fill="hold"/>
                                        <p:tgtEl>
                                          <p:spTgt spid="28672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28672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28672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286723">
                                            <p:txEl>
                                              <p:pRg st="3" end="3"/>
                                            </p:txEl>
                                          </p:spTgt>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0"/>
                                  </p:stCondLst>
                                  <p:childTnLst>
                                    <p:set>
                                      <p:cBhvr>
                                        <p:cTn id="24" dur="1" fill="hold">
                                          <p:stCondLst>
                                            <p:cond delay="0"/>
                                          </p:stCondLst>
                                        </p:cTn>
                                        <p:tgtEl>
                                          <p:spTgt spid="286723">
                                            <p:txEl>
                                              <p:pRg st="4" end="4"/>
                                            </p:txEl>
                                          </p:spTgt>
                                        </p:tgtEl>
                                        <p:attrNameLst>
                                          <p:attrName>style.visibility</p:attrName>
                                        </p:attrNameLst>
                                      </p:cBhvr>
                                      <p:to>
                                        <p:strVal val="visible"/>
                                      </p:to>
                                    </p:set>
                                    <p:anim calcmode="lin" valueType="num">
                                      <p:cBhvr>
                                        <p:cTn id="25" dur="500" fill="hold"/>
                                        <p:tgtEl>
                                          <p:spTgt spid="28672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28672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28672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286723">
                                            <p:txEl>
                                              <p:pRg st="4" end="4"/>
                                            </p:txEl>
                                          </p:spTgt>
                                        </p:tgtEl>
                                        <p:attrNameLst>
                                          <p:attrName>ppt_y</p:attrName>
                                        </p:attrNameLst>
                                      </p:cBhvr>
                                      <p:tavLst>
                                        <p:tav tm="0">
                                          <p:val>
                                            <p:strVal val="#ppt_y"/>
                                          </p:val>
                                        </p:tav>
                                        <p:tav tm="100000">
                                          <p:val>
                                            <p:strVal val="#ppt_y"/>
                                          </p:val>
                                        </p:tav>
                                      </p:tavLst>
                                    </p:anim>
                                  </p:childTnLst>
                                </p:cTn>
                              </p:par>
                              <p:par>
                                <p:cTn id="29" presetID="39" presetClass="entr" presetSubtype="0" accel="100000" fill="hold" grpId="0" nodeType="withEffect">
                                  <p:stCondLst>
                                    <p:cond delay="0"/>
                                  </p:stCondLst>
                                  <p:childTnLst>
                                    <p:set>
                                      <p:cBhvr>
                                        <p:cTn id="30" dur="1" fill="hold">
                                          <p:stCondLst>
                                            <p:cond delay="0"/>
                                          </p:stCondLst>
                                        </p:cTn>
                                        <p:tgtEl>
                                          <p:spTgt spid="286723">
                                            <p:txEl>
                                              <p:pRg st="5" end="5"/>
                                            </p:txEl>
                                          </p:spTgt>
                                        </p:tgtEl>
                                        <p:attrNameLst>
                                          <p:attrName>style.visibility</p:attrName>
                                        </p:attrNameLst>
                                      </p:cBhvr>
                                      <p:to>
                                        <p:strVal val="visible"/>
                                      </p:to>
                                    </p:set>
                                    <p:anim calcmode="lin" valueType="num">
                                      <p:cBhvr>
                                        <p:cTn id="31" dur="500" fill="hold"/>
                                        <p:tgtEl>
                                          <p:spTgt spid="28672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28672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28672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286723">
                                            <p:txEl>
                                              <p:pRg st="5" end="5"/>
                                            </p:txEl>
                                          </p:spTgt>
                                        </p:tgtEl>
                                        <p:attrNameLst>
                                          <p:attrName>ppt_y</p:attrName>
                                        </p:attrNameLst>
                                      </p:cBhvr>
                                      <p:tavLst>
                                        <p:tav tm="0">
                                          <p:val>
                                            <p:strVal val="#ppt_y"/>
                                          </p:val>
                                        </p:tav>
                                        <p:tav tm="100000">
                                          <p:val>
                                            <p:strVal val="#ppt_y"/>
                                          </p:val>
                                        </p:tav>
                                      </p:tavLst>
                                    </p:anim>
                                  </p:childTnLst>
                                </p:cTn>
                              </p:par>
                              <p:par>
                                <p:cTn id="35" presetID="39" presetClass="entr" presetSubtype="0" accel="100000" fill="hold" grpId="0" nodeType="withEffect">
                                  <p:stCondLst>
                                    <p:cond delay="0"/>
                                  </p:stCondLst>
                                  <p:childTnLst>
                                    <p:set>
                                      <p:cBhvr>
                                        <p:cTn id="36" dur="1" fill="hold">
                                          <p:stCondLst>
                                            <p:cond delay="0"/>
                                          </p:stCondLst>
                                        </p:cTn>
                                        <p:tgtEl>
                                          <p:spTgt spid="286723">
                                            <p:txEl>
                                              <p:pRg st="6" end="6"/>
                                            </p:txEl>
                                          </p:spTgt>
                                        </p:tgtEl>
                                        <p:attrNameLst>
                                          <p:attrName>style.visibility</p:attrName>
                                        </p:attrNameLst>
                                      </p:cBhvr>
                                      <p:to>
                                        <p:strVal val="visible"/>
                                      </p:to>
                                    </p:set>
                                    <p:anim calcmode="lin" valueType="num">
                                      <p:cBhvr>
                                        <p:cTn id="37" dur="500" fill="hold"/>
                                        <p:tgtEl>
                                          <p:spTgt spid="28672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28672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28672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286723">
                                            <p:txEl>
                                              <p:pRg st="6" end="6"/>
                                            </p:txEl>
                                          </p:spTgt>
                                        </p:tgtEl>
                                        <p:attrNameLst>
                                          <p:attrName>ppt_y</p:attrName>
                                        </p:attrNameLst>
                                      </p:cBhvr>
                                      <p:tavLst>
                                        <p:tav tm="0">
                                          <p:val>
                                            <p:strVal val="#ppt_y"/>
                                          </p:val>
                                        </p:tav>
                                        <p:tav tm="100000">
                                          <p:val>
                                            <p:strVal val="#ppt_y"/>
                                          </p:val>
                                        </p:tav>
                                      </p:tavLst>
                                    </p:anim>
                                  </p:childTnLst>
                                </p:cTn>
                              </p:par>
                              <p:par>
                                <p:cTn id="41" presetID="39" presetClass="entr" presetSubtype="0" accel="100000" fill="hold" grpId="0" nodeType="withEffect">
                                  <p:stCondLst>
                                    <p:cond delay="0"/>
                                  </p:stCondLst>
                                  <p:childTnLst>
                                    <p:set>
                                      <p:cBhvr>
                                        <p:cTn id="42" dur="1" fill="hold">
                                          <p:stCondLst>
                                            <p:cond delay="0"/>
                                          </p:stCondLst>
                                        </p:cTn>
                                        <p:tgtEl>
                                          <p:spTgt spid="286723">
                                            <p:txEl>
                                              <p:pRg st="7" end="7"/>
                                            </p:txEl>
                                          </p:spTgt>
                                        </p:tgtEl>
                                        <p:attrNameLst>
                                          <p:attrName>style.visibility</p:attrName>
                                        </p:attrNameLst>
                                      </p:cBhvr>
                                      <p:to>
                                        <p:strVal val="visible"/>
                                      </p:to>
                                    </p:set>
                                    <p:anim calcmode="lin" valueType="num">
                                      <p:cBhvr>
                                        <p:cTn id="43" dur="500" fill="hold"/>
                                        <p:tgtEl>
                                          <p:spTgt spid="286723">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286723">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286723">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286723">
                                            <p:txEl>
                                              <p:pRg st="7" end="7"/>
                                            </p:txEl>
                                          </p:spTgt>
                                        </p:tgtEl>
                                        <p:attrNameLst>
                                          <p:attrName>ppt_y</p:attrName>
                                        </p:attrNameLst>
                                      </p:cBhvr>
                                      <p:tavLst>
                                        <p:tav tm="0">
                                          <p:val>
                                            <p:strVal val="#ppt_y"/>
                                          </p:val>
                                        </p:tav>
                                        <p:tav tm="100000">
                                          <p:val>
                                            <p:strVal val="#ppt_y"/>
                                          </p:val>
                                        </p:tav>
                                      </p:tavLst>
                                    </p:anim>
                                  </p:childTnLst>
                                </p:cTn>
                              </p:par>
                              <p:par>
                                <p:cTn id="47" presetID="39" presetClass="entr" presetSubtype="0" accel="100000" fill="hold" grpId="0" nodeType="withEffect">
                                  <p:stCondLst>
                                    <p:cond delay="0"/>
                                  </p:stCondLst>
                                  <p:childTnLst>
                                    <p:set>
                                      <p:cBhvr>
                                        <p:cTn id="48" dur="1" fill="hold">
                                          <p:stCondLst>
                                            <p:cond delay="0"/>
                                          </p:stCondLst>
                                        </p:cTn>
                                        <p:tgtEl>
                                          <p:spTgt spid="286723">
                                            <p:txEl>
                                              <p:pRg st="8" end="8"/>
                                            </p:txEl>
                                          </p:spTgt>
                                        </p:tgtEl>
                                        <p:attrNameLst>
                                          <p:attrName>style.visibility</p:attrName>
                                        </p:attrNameLst>
                                      </p:cBhvr>
                                      <p:to>
                                        <p:strVal val="visible"/>
                                      </p:to>
                                    </p:set>
                                    <p:anim calcmode="lin" valueType="num">
                                      <p:cBhvr>
                                        <p:cTn id="49" dur="500" fill="hold"/>
                                        <p:tgtEl>
                                          <p:spTgt spid="286723">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286723">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286723">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286723">
                                            <p:txEl>
                                              <p:pRg st="8" end="8"/>
                                            </p:txEl>
                                          </p:spTgt>
                                        </p:tgtEl>
                                        <p:attrNameLst>
                                          <p:attrName>ppt_y</p:attrName>
                                        </p:attrNameLst>
                                      </p:cBhvr>
                                      <p:tavLst>
                                        <p:tav tm="0">
                                          <p:val>
                                            <p:strVal val="#ppt_y"/>
                                          </p:val>
                                        </p:tav>
                                        <p:tav tm="100000">
                                          <p:val>
                                            <p:strVal val="#ppt_y"/>
                                          </p:val>
                                        </p:tav>
                                      </p:tavLst>
                                    </p:anim>
                                  </p:childTnLst>
                                </p:cTn>
                              </p:par>
                              <p:par>
                                <p:cTn id="53" presetID="39" presetClass="exit" presetSubtype="0" decel="100000" fill="hold" grpId="1" nodeType="withEffect">
                                  <p:stCondLst>
                                    <p:cond delay="0"/>
                                  </p:stCondLst>
                                  <p:childTnLst>
                                    <p:anim calcmode="lin" valueType="num">
                                      <p:cBhvr>
                                        <p:cTn id="54" dur="500" fill="hold"/>
                                        <p:tgtEl>
                                          <p:spTgt spid="286723">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5" dur="500" fill="hold"/>
                                        <p:tgtEl>
                                          <p:spTgt spid="286723">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56" dur="500" fill="hold"/>
                                        <p:tgtEl>
                                          <p:spTgt spid="286723">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57" dur="500" fill="hold"/>
                                        <p:tgtEl>
                                          <p:spTgt spid="286723">
                                            <p:txEl>
                                              <p:pRg st="0" end="0"/>
                                            </p:txEl>
                                          </p:spTgt>
                                        </p:tgtEl>
                                        <p:attrNameLst>
                                          <p:attrName>ppt_y</p:attrName>
                                        </p:attrNameLst>
                                      </p:cBhvr>
                                      <p:tavLst>
                                        <p:tav tm="0">
                                          <p:val>
                                            <p:strVal val="ppt_y"/>
                                          </p:val>
                                        </p:tav>
                                        <p:tav tm="100000">
                                          <p:val>
                                            <p:strVal val="ppt_y"/>
                                          </p:val>
                                        </p:tav>
                                      </p:tavLst>
                                    </p:anim>
                                    <p:set>
                                      <p:cBhvr>
                                        <p:cTn id="58" dur="1" fill="hold">
                                          <p:stCondLst>
                                            <p:cond delay="499"/>
                                          </p:stCondLst>
                                        </p:cTn>
                                        <p:tgtEl>
                                          <p:spTgt spid="286723">
                                            <p:txEl>
                                              <p:pRg st="0" end="0"/>
                                            </p:txEl>
                                          </p:spTgt>
                                        </p:tgtEl>
                                        <p:attrNameLst>
                                          <p:attrName>style.visibility</p:attrName>
                                        </p:attrNameLst>
                                      </p:cBhvr>
                                      <p:to>
                                        <p:strVal val="hidden"/>
                                      </p:to>
                                    </p:set>
                                  </p:childTnLst>
                                </p:cTn>
                              </p:par>
                              <p:par>
                                <p:cTn id="59" presetID="39" presetClass="exit" presetSubtype="0" decel="100000" fill="hold" grpId="1" nodeType="withEffect">
                                  <p:stCondLst>
                                    <p:cond delay="0"/>
                                  </p:stCondLst>
                                  <p:childTnLst>
                                    <p:anim calcmode="lin" valueType="num">
                                      <p:cBhvr>
                                        <p:cTn id="60" dur="500" fill="hold"/>
                                        <p:tgtEl>
                                          <p:spTgt spid="286723">
                                            <p:txEl>
                                              <p:pRg st="2" end="2"/>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61" dur="500" fill="hold"/>
                                        <p:tgtEl>
                                          <p:spTgt spid="286723">
                                            <p:txEl>
                                              <p:pRg st="2" end="2"/>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2" dur="500" fill="hold"/>
                                        <p:tgtEl>
                                          <p:spTgt spid="286723">
                                            <p:txEl>
                                              <p:pRg st="2" end="2"/>
                                            </p:txEl>
                                          </p:spTgt>
                                        </p:tgtEl>
                                        <p:attrNameLst>
                                          <p:attrName>ppt_x</p:attrName>
                                        </p:attrNameLst>
                                      </p:cBhvr>
                                      <p:tavLst>
                                        <p:tav tm="0">
                                          <p:val>
                                            <p:strVal val="ppt_x"/>
                                          </p:val>
                                        </p:tav>
                                        <p:tav tm="50000">
                                          <p:val>
                                            <p:strVal val="ppt_x"/>
                                          </p:val>
                                        </p:tav>
                                        <p:tav tm="100000">
                                          <p:val>
                                            <p:strVal val="ppt_x-.3"/>
                                          </p:val>
                                        </p:tav>
                                      </p:tavLst>
                                    </p:anim>
                                    <p:anim calcmode="lin" valueType="num">
                                      <p:cBhvr>
                                        <p:cTn id="63" dur="500" fill="hold"/>
                                        <p:tgtEl>
                                          <p:spTgt spid="286723">
                                            <p:txEl>
                                              <p:pRg st="2" end="2"/>
                                            </p:txEl>
                                          </p:spTgt>
                                        </p:tgtEl>
                                        <p:attrNameLst>
                                          <p:attrName>ppt_y</p:attrName>
                                        </p:attrNameLst>
                                      </p:cBhvr>
                                      <p:tavLst>
                                        <p:tav tm="0">
                                          <p:val>
                                            <p:strVal val="ppt_y"/>
                                          </p:val>
                                        </p:tav>
                                        <p:tav tm="100000">
                                          <p:val>
                                            <p:strVal val="ppt_y"/>
                                          </p:val>
                                        </p:tav>
                                      </p:tavLst>
                                    </p:anim>
                                    <p:set>
                                      <p:cBhvr>
                                        <p:cTn id="64" dur="1" fill="hold">
                                          <p:stCondLst>
                                            <p:cond delay="499"/>
                                          </p:stCondLst>
                                        </p:cTn>
                                        <p:tgtEl>
                                          <p:spTgt spid="286723">
                                            <p:txEl>
                                              <p:pRg st="2" end="2"/>
                                            </p:txEl>
                                          </p:spTgt>
                                        </p:tgtEl>
                                        <p:attrNameLst>
                                          <p:attrName>style.visibility</p:attrName>
                                        </p:attrNameLst>
                                      </p:cBhvr>
                                      <p:to>
                                        <p:strVal val="hidden"/>
                                      </p:to>
                                    </p:set>
                                  </p:childTnLst>
                                </p:cTn>
                              </p:par>
                              <p:par>
                                <p:cTn id="65" presetID="39" presetClass="exit" presetSubtype="0" decel="100000" fill="hold" grpId="1" nodeType="withEffect">
                                  <p:stCondLst>
                                    <p:cond delay="0"/>
                                  </p:stCondLst>
                                  <p:childTnLst>
                                    <p:anim calcmode="lin" valueType="num">
                                      <p:cBhvr>
                                        <p:cTn id="66" dur="500" fill="hold"/>
                                        <p:tgtEl>
                                          <p:spTgt spid="286723">
                                            <p:txEl>
                                              <p:pRg st="3" end="3"/>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67" dur="500" fill="hold"/>
                                        <p:tgtEl>
                                          <p:spTgt spid="286723">
                                            <p:txEl>
                                              <p:pRg st="3" end="3"/>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8" dur="500" fill="hold"/>
                                        <p:tgtEl>
                                          <p:spTgt spid="286723">
                                            <p:txEl>
                                              <p:pRg st="3" end="3"/>
                                            </p:txEl>
                                          </p:spTgt>
                                        </p:tgtEl>
                                        <p:attrNameLst>
                                          <p:attrName>ppt_x</p:attrName>
                                        </p:attrNameLst>
                                      </p:cBhvr>
                                      <p:tavLst>
                                        <p:tav tm="0">
                                          <p:val>
                                            <p:strVal val="ppt_x"/>
                                          </p:val>
                                        </p:tav>
                                        <p:tav tm="50000">
                                          <p:val>
                                            <p:strVal val="ppt_x"/>
                                          </p:val>
                                        </p:tav>
                                        <p:tav tm="100000">
                                          <p:val>
                                            <p:strVal val="ppt_x-.3"/>
                                          </p:val>
                                        </p:tav>
                                      </p:tavLst>
                                    </p:anim>
                                    <p:anim calcmode="lin" valueType="num">
                                      <p:cBhvr>
                                        <p:cTn id="69" dur="500" fill="hold"/>
                                        <p:tgtEl>
                                          <p:spTgt spid="286723">
                                            <p:txEl>
                                              <p:pRg st="3" end="3"/>
                                            </p:txEl>
                                          </p:spTgt>
                                        </p:tgtEl>
                                        <p:attrNameLst>
                                          <p:attrName>ppt_y</p:attrName>
                                        </p:attrNameLst>
                                      </p:cBhvr>
                                      <p:tavLst>
                                        <p:tav tm="0">
                                          <p:val>
                                            <p:strVal val="ppt_y"/>
                                          </p:val>
                                        </p:tav>
                                        <p:tav tm="100000">
                                          <p:val>
                                            <p:strVal val="ppt_y"/>
                                          </p:val>
                                        </p:tav>
                                      </p:tavLst>
                                    </p:anim>
                                    <p:set>
                                      <p:cBhvr>
                                        <p:cTn id="70" dur="1" fill="hold">
                                          <p:stCondLst>
                                            <p:cond delay="499"/>
                                          </p:stCondLst>
                                        </p:cTn>
                                        <p:tgtEl>
                                          <p:spTgt spid="286723">
                                            <p:txEl>
                                              <p:pRg st="3" end="3"/>
                                            </p:txEl>
                                          </p:spTgt>
                                        </p:tgtEl>
                                        <p:attrNameLst>
                                          <p:attrName>style.visibility</p:attrName>
                                        </p:attrNameLst>
                                      </p:cBhvr>
                                      <p:to>
                                        <p:strVal val="hidden"/>
                                      </p:to>
                                    </p:set>
                                  </p:childTnLst>
                                </p:cTn>
                              </p:par>
                              <p:par>
                                <p:cTn id="71" presetID="39" presetClass="exit" presetSubtype="0" decel="100000" fill="hold" grpId="1" nodeType="withEffect">
                                  <p:stCondLst>
                                    <p:cond delay="0"/>
                                  </p:stCondLst>
                                  <p:childTnLst>
                                    <p:anim calcmode="lin" valueType="num">
                                      <p:cBhvr>
                                        <p:cTn id="72" dur="500" fill="hold"/>
                                        <p:tgtEl>
                                          <p:spTgt spid="286723">
                                            <p:txEl>
                                              <p:pRg st="4" end="4"/>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3" dur="500" fill="hold"/>
                                        <p:tgtEl>
                                          <p:spTgt spid="286723">
                                            <p:txEl>
                                              <p:pRg st="4" end="4"/>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4" dur="500" fill="hold"/>
                                        <p:tgtEl>
                                          <p:spTgt spid="286723">
                                            <p:txEl>
                                              <p:pRg st="4" end="4"/>
                                            </p:txEl>
                                          </p:spTgt>
                                        </p:tgtEl>
                                        <p:attrNameLst>
                                          <p:attrName>ppt_x</p:attrName>
                                        </p:attrNameLst>
                                      </p:cBhvr>
                                      <p:tavLst>
                                        <p:tav tm="0">
                                          <p:val>
                                            <p:strVal val="ppt_x"/>
                                          </p:val>
                                        </p:tav>
                                        <p:tav tm="50000">
                                          <p:val>
                                            <p:strVal val="ppt_x"/>
                                          </p:val>
                                        </p:tav>
                                        <p:tav tm="100000">
                                          <p:val>
                                            <p:strVal val="ppt_x-.3"/>
                                          </p:val>
                                        </p:tav>
                                      </p:tavLst>
                                    </p:anim>
                                    <p:anim calcmode="lin" valueType="num">
                                      <p:cBhvr>
                                        <p:cTn id="75" dur="500" fill="hold"/>
                                        <p:tgtEl>
                                          <p:spTgt spid="286723">
                                            <p:txEl>
                                              <p:pRg st="4" end="4"/>
                                            </p:txEl>
                                          </p:spTgt>
                                        </p:tgtEl>
                                        <p:attrNameLst>
                                          <p:attrName>ppt_y</p:attrName>
                                        </p:attrNameLst>
                                      </p:cBhvr>
                                      <p:tavLst>
                                        <p:tav tm="0">
                                          <p:val>
                                            <p:strVal val="ppt_y"/>
                                          </p:val>
                                        </p:tav>
                                        <p:tav tm="100000">
                                          <p:val>
                                            <p:strVal val="ppt_y"/>
                                          </p:val>
                                        </p:tav>
                                      </p:tavLst>
                                    </p:anim>
                                    <p:set>
                                      <p:cBhvr>
                                        <p:cTn id="76" dur="1" fill="hold">
                                          <p:stCondLst>
                                            <p:cond delay="499"/>
                                          </p:stCondLst>
                                        </p:cTn>
                                        <p:tgtEl>
                                          <p:spTgt spid="286723">
                                            <p:txEl>
                                              <p:pRg st="4" end="4"/>
                                            </p:txEl>
                                          </p:spTgt>
                                        </p:tgtEl>
                                        <p:attrNameLst>
                                          <p:attrName>style.visibility</p:attrName>
                                        </p:attrNameLst>
                                      </p:cBhvr>
                                      <p:to>
                                        <p:strVal val="hidden"/>
                                      </p:to>
                                    </p:set>
                                  </p:childTnLst>
                                </p:cTn>
                              </p:par>
                              <p:par>
                                <p:cTn id="77" presetID="39" presetClass="exit" presetSubtype="0" decel="100000" fill="hold" grpId="1" nodeType="withEffect">
                                  <p:stCondLst>
                                    <p:cond delay="0"/>
                                  </p:stCondLst>
                                  <p:childTnLst>
                                    <p:anim calcmode="lin" valueType="num">
                                      <p:cBhvr>
                                        <p:cTn id="78" dur="500" fill="hold"/>
                                        <p:tgtEl>
                                          <p:spTgt spid="286723">
                                            <p:txEl>
                                              <p:pRg st="5" end="5"/>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9" dur="500" fill="hold"/>
                                        <p:tgtEl>
                                          <p:spTgt spid="286723">
                                            <p:txEl>
                                              <p:pRg st="5" end="5"/>
                                            </p:txEl>
                                          </p:spTgt>
                                        </p:tgtEl>
                                        <p:attrNameLst>
                                          <p:attrName>ppt_w</p:attrName>
                                        </p:attrNameLst>
                                      </p:cBhvr>
                                      <p:tavLst>
                                        <p:tav tm="0">
                                          <p:val>
                                            <p:strVal val="ppt_w"/>
                                          </p:val>
                                        </p:tav>
                                        <p:tav tm="50000">
                                          <p:val>
                                            <p:strVal val="ppt_w+.3"/>
                                          </p:val>
                                        </p:tav>
                                        <p:tav tm="100000">
                                          <p:val>
                                            <p:strVal val="ppt_w+.3"/>
                                          </p:val>
                                        </p:tav>
                                      </p:tavLst>
                                    </p:anim>
                                    <p:anim calcmode="lin" valueType="num">
                                      <p:cBhvr>
                                        <p:cTn id="80" dur="500" fill="hold"/>
                                        <p:tgtEl>
                                          <p:spTgt spid="286723">
                                            <p:txEl>
                                              <p:pRg st="5" end="5"/>
                                            </p:txEl>
                                          </p:spTgt>
                                        </p:tgtEl>
                                        <p:attrNameLst>
                                          <p:attrName>ppt_x</p:attrName>
                                        </p:attrNameLst>
                                      </p:cBhvr>
                                      <p:tavLst>
                                        <p:tav tm="0">
                                          <p:val>
                                            <p:strVal val="ppt_x"/>
                                          </p:val>
                                        </p:tav>
                                        <p:tav tm="50000">
                                          <p:val>
                                            <p:strVal val="ppt_x"/>
                                          </p:val>
                                        </p:tav>
                                        <p:tav tm="100000">
                                          <p:val>
                                            <p:strVal val="ppt_x-.3"/>
                                          </p:val>
                                        </p:tav>
                                      </p:tavLst>
                                    </p:anim>
                                    <p:anim calcmode="lin" valueType="num">
                                      <p:cBhvr>
                                        <p:cTn id="81" dur="500" fill="hold"/>
                                        <p:tgtEl>
                                          <p:spTgt spid="286723">
                                            <p:txEl>
                                              <p:pRg st="5" end="5"/>
                                            </p:txEl>
                                          </p:spTgt>
                                        </p:tgtEl>
                                        <p:attrNameLst>
                                          <p:attrName>ppt_y</p:attrName>
                                        </p:attrNameLst>
                                      </p:cBhvr>
                                      <p:tavLst>
                                        <p:tav tm="0">
                                          <p:val>
                                            <p:strVal val="ppt_y"/>
                                          </p:val>
                                        </p:tav>
                                        <p:tav tm="100000">
                                          <p:val>
                                            <p:strVal val="ppt_y"/>
                                          </p:val>
                                        </p:tav>
                                      </p:tavLst>
                                    </p:anim>
                                    <p:set>
                                      <p:cBhvr>
                                        <p:cTn id="82" dur="1" fill="hold">
                                          <p:stCondLst>
                                            <p:cond delay="499"/>
                                          </p:stCondLst>
                                        </p:cTn>
                                        <p:tgtEl>
                                          <p:spTgt spid="286723">
                                            <p:txEl>
                                              <p:pRg st="5" end="5"/>
                                            </p:txEl>
                                          </p:spTgt>
                                        </p:tgtEl>
                                        <p:attrNameLst>
                                          <p:attrName>style.visibility</p:attrName>
                                        </p:attrNameLst>
                                      </p:cBhvr>
                                      <p:to>
                                        <p:strVal val="hidden"/>
                                      </p:to>
                                    </p:set>
                                  </p:childTnLst>
                                </p:cTn>
                              </p:par>
                              <p:par>
                                <p:cTn id="83" presetID="39" presetClass="exit" presetSubtype="0" decel="100000" fill="hold" grpId="1" nodeType="withEffect">
                                  <p:stCondLst>
                                    <p:cond delay="0"/>
                                  </p:stCondLst>
                                  <p:childTnLst>
                                    <p:anim calcmode="lin" valueType="num">
                                      <p:cBhvr>
                                        <p:cTn id="84" dur="500" fill="hold"/>
                                        <p:tgtEl>
                                          <p:spTgt spid="286723">
                                            <p:txEl>
                                              <p:pRg st="6" end="6"/>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85" dur="500" fill="hold"/>
                                        <p:tgtEl>
                                          <p:spTgt spid="286723">
                                            <p:txEl>
                                              <p:pRg st="6" end="6"/>
                                            </p:txEl>
                                          </p:spTgt>
                                        </p:tgtEl>
                                        <p:attrNameLst>
                                          <p:attrName>ppt_w</p:attrName>
                                        </p:attrNameLst>
                                      </p:cBhvr>
                                      <p:tavLst>
                                        <p:tav tm="0">
                                          <p:val>
                                            <p:strVal val="ppt_w"/>
                                          </p:val>
                                        </p:tav>
                                        <p:tav tm="50000">
                                          <p:val>
                                            <p:strVal val="ppt_w+.3"/>
                                          </p:val>
                                        </p:tav>
                                        <p:tav tm="100000">
                                          <p:val>
                                            <p:strVal val="ppt_w+.3"/>
                                          </p:val>
                                        </p:tav>
                                      </p:tavLst>
                                    </p:anim>
                                    <p:anim calcmode="lin" valueType="num">
                                      <p:cBhvr>
                                        <p:cTn id="86" dur="500" fill="hold"/>
                                        <p:tgtEl>
                                          <p:spTgt spid="286723">
                                            <p:txEl>
                                              <p:pRg st="6" end="6"/>
                                            </p:txEl>
                                          </p:spTgt>
                                        </p:tgtEl>
                                        <p:attrNameLst>
                                          <p:attrName>ppt_x</p:attrName>
                                        </p:attrNameLst>
                                      </p:cBhvr>
                                      <p:tavLst>
                                        <p:tav tm="0">
                                          <p:val>
                                            <p:strVal val="ppt_x"/>
                                          </p:val>
                                        </p:tav>
                                        <p:tav tm="50000">
                                          <p:val>
                                            <p:strVal val="ppt_x"/>
                                          </p:val>
                                        </p:tav>
                                        <p:tav tm="100000">
                                          <p:val>
                                            <p:strVal val="ppt_x-.3"/>
                                          </p:val>
                                        </p:tav>
                                      </p:tavLst>
                                    </p:anim>
                                    <p:anim calcmode="lin" valueType="num">
                                      <p:cBhvr>
                                        <p:cTn id="87" dur="500" fill="hold"/>
                                        <p:tgtEl>
                                          <p:spTgt spid="286723">
                                            <p:txEl>
                                              <p:pRg st="6" end="6"/>
                                            </p:txEl>
                                          </p:spTgt>
                                        </p:tgtEl>
                                        <p:attrNameLst>
                                          <p:attrName>ppt_y</p:attrName>
                                        </p:attrNameLst>
                                      </p:cBhvr>
                                      <p:tavLst>
                                        <p:tav tm="0">
                                          <p:val>
                                            <p:strVal val="ppt_y"/>
                                          </p:val>
                                        </p:tav>
                                        <p:tav tm="100000">
                                          <p:val>
                                            <p:strVal val="ppt_y"/>
                                          </p:val>
                                        </p:tav>
                                      </p:tavLst>
                                    </p:anim>
                                    <p:set>
                                      <p:cBhvr>
                                        <p:cTn id="88" dur="1" fill="hold">
                                          <p:stCondLst>
                                            <p:cond delay="499"/>
                                          </p:stCondLst>
                                        </p:cTn>
                                        <p:tgtEl>
                                          <p:spTgt spid="286723">
                                            <p:txEl>
                                              <p:pRg st="6" end="6"/>
                                            </p:txEl>
                                          </p:spTgt>
                                        </p:tgtEl>
                                        <p:attrNameLst>
                                          <p:attrName>style.visibility</p:attrName>
                                        </p:attrNameLst>
                                      </p:cBhvr>
                                      <p:to>
                                        <p:strVal val="hidden"/>
                                      </p:to>
                                    </p:set>
                                  </p:childTnLst>
                                </p:cTn>
                              </p:par>
                              <p:par>
                                <p:cTn id="89" presetID="39" presetClass="exit" presetSubtype="0" decel="100000" fill="hold" grpId="1" nodeType="withEffect">
                                  <p:stCondLst>
                                    <p:cond delay="0"/>
                                  </p:stCondLst>
                                  <p:childTnLst>
                                    <p:anim calcmode="lin" valueType="num">
                                      <p:cBhvr>
                                        <p:cTn id="90" dur="500" fill="hold"/>
                                        <p:tgtEl>
                                          <p:spTgt spid="286723">
                                            <p:txEl>
                                              <p:pRg st="7" end="7"/>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91" dur="500" fill="hold"/>
                                        <p:tgtEl>
                                          <p:spTgt spid="286723">
                                            <p:txEl>
                                              <p:pRg st="7" end="7"/>
                                            </p:txEl>
                                          </p:spTgt>
                                        </p:tgtEl>
                                        <p:attrNameLst>
                                          <p:attrName>ppt_w</p:attrName>
                                        </p:attrNameLst>
                                      </p:cBhvr>
                                      <p:tavLst>
                                        <p:tav tm="0">
                                          <p:val>
                                            <p:strVal val="ppt_w"/>
                                          </p:val>
                                        </p:tav>
                                        <p:tav tm="50000">
                                          <p:val>
                                            <p:strVal val="ppt_w+.3"/>
                                          </p:val>
                                        </p:tav>
                                        <p:tav tm="100000">
                                          <p:val>
                                            <p:strVal val="ppt_w+.3"/>
                                          </p:val>
                                        </p:tav>
                                      </p:tavLst>
                                    </p:anim>
                                    <p:anim calcmode="lin" valueType="num">
                                      <p:cBhvr>
                                        <p:cTn id="92" dur="500" fill="hold"/>
                                        <p:tgtEl>
                                          <p:spTgt spid="286723">
                                            <p:txEl>
                                              <p:pRg st="7" end="7"/>
                                            </p:txEl>
                                          </p:spTgt>
                                        </p:tgtEl>
                                        <p:attrNameLst>
                                          <p:attrName>ppt_x</p:attrName>
                                        </p:attrNameLst>
                                      </p:cBhvr>
                                      <p:tavLst>
                                        <p:tav tm="0">
                                          <p:val>
                                            <p:strVal val="ppt_x"/>
                                          </p:val>
                                        </p:tav>
                                        <p:tav tm="50000">
                                          <p:val>
                                            <p:strVal val="ppt_x"/>
                                          </p:val>
                                        </p:tav>
                                        <p:tav tm="100000">
                                          <p:val>
                                            <p:strVal val="ppt_x-.3"/>
                                          </p:val>
                                        </p:tav>
                                      </p:tavLst>
                                    </p:anim>
                                    <p:anim calcmode="lin" valueType="num">
                                      <p:cBhvr>
                                        <p:cTn id="93" dur="500" fill="hold"/>
                                        <p:tgtEl>
                                          <p:spTgt spid="286723">
                                            <p:txEl>
                                              <p:pRg st="7" end="7"/>
                                            </p:txEl>
                                          </p:spTgt>
                                        </p:tgtEl>
                                        <p:attrNameLst>
                                          <p:attrName>ppt_y</p:attrName>
                                        </p:attrNameLst>
                                      </p:cBhvr>
                                      <p:tavLst>
                                        <p:tav tm="0">
                                          <p:val>
                                            <p:strVal val="ppt_y"/>
                                          </p:val>
                                        </p:tav>
                                        <p:tav tm="100000">
                                          <p:val>
                                            <p:strVal val="ppt_y"/>
                                          </p:val>
                                        </p:tav>
                                      </p:tavLst>
                                    </p:anim>
                                    <p:set>
                                      <p:cBhvr>
                                        <p:cTn id="94" dur="1" fill="hold">
                                          <p:stCondLst>
                                            <p:cond delay="499"/>
                                          </p:stCondLst>
                                        </p:cTn>
                                        <p:tgtEl>
                                          <p:spTgt spid="286723">
                                            <p:txEl>
                                              <p:pRg st="7" end="7"/>
                                            </p:txEl>
                                          </p:spTgt>
                                        </p:tgtEl>
                                        <p:attrNameLst>
                                          <p:attrName>style.visibility</p:attrName>
                                        </p:attrNameLst>
                                      </p:cBhvr>
                                      <p:to>
                                        <p:strVal val="hidden"/>
                                      </p:to>
                                    </p:set>
                                  </p:childTnLst>
                                </p:cTn>
                              </p:par>
                              <p:par>
                                <p:cTn id="95" presetID="39" presetClass="exit" presetSubtype="0" decel="100000" fill="hold" grpId="1" nodeType="withEffect">
                                  <p:stCondLst>
                                    <p:cond delay="0"/>
                                  </p:stCondLst>
                                  <p:childTnLst>
                                    <p:anim calcmode="lin" valueType="num">
                                      <p:cBhvr>
                                        <p:cTn id="96" dur="500" fill="hold"/>
                                        <p:tgtEl>
                                          <p:spTgt spid="286723">
                                            <p:txEl>
                                              <p:pRg st="8" end="8"/>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97" dur="500" fill="hold"/>
                                        <p:tgtEl>
                                          <p:spTgt spid="286723">
                                            <p:txEl>
                                              <p:pRg st="8" end="8"/>
                                            </p:txEl>
                                          </p:spTgt>
                                        </p:tgtEl>
                                        <p:attrNameLst>
                                          <p:attrName>ppt_w</p:attrName>
                                        </p:attrNameLst>
                                      </p:cBhvr>
                                      <p:tavLst>
                                        <p:tav tm="0">
                                          <p:val>
                                            <p:strVal val="ppt_w"/>
                                          </p:val>
                                        </p:tav>
                                        <p:tav tm="50000">
                                          <p:val>
                                            <p:strVal val="ppt_w+.3"/>
                                          </p:val>
                                        </p:tav>
                                        <p:tav tm="100000">
                                          <p:val>
                                            <p:strVal val="ppt_w+.3"/>
                                          </p:val>
                                        </p:tav>
                                      </p:tavLst>
                                    </p:anim>
                                    <p:anim calcmode="lin" valueType="num">
                                      <p:cBhvr>
                                        <p:cTn id="98" dur="500" fill="hold"/>
                                        <p:tgtEl>
                                          <p:spTgt spid="286723">
                                            <p:txEl>
                                              <p:pRg st="8" end="8"/>
                                            </p:txEl>
                                          </p:spTgt>
                                        </p:tgtEl>
                                        <p:attrNameLst>
                                          <p:attrName>ppt_x</p:attrName>
                                        </p:attrNameLst>
                                      </p:cBhvr>
                                      <p:tavLst>
                                        <p:tav tm="0">
                                          <p:val>
                                            <p:strVal val="ppt_x"/>
                                          </p:val>
                                        </p:tav>
                                        <p:tav tm="50000">
                                          <p:val>
                                            <p:strVal val="ppt_x"/>
                                          </p:val>
                                        </p:tav>
                                        <p:tav tm="100000">
                                          <p:val>
                                            <p:strVal val="ppt_x-.3"/>
                                          </p:val>
                                        </p:tav>
                                      </p:tavLst>
                                    </p:anim>
                                    <p:anim calcmode="lin" valueType="num">
                                      <p:cBhvr>
                                        <p:cTn id="99" dur="500" fill="hold"/>
                                        <p:tgtEl>
                                          <p:spTgt spid="286723">
                                            <p:txEl>
                                              <p:pRg st="8" end="8"/>
                                            </p:txEl>
                                          </p:spTgt>
                                        </p:tgtEl>
                                        <p:attrNameLst>
                                          <p:attrName>ppt_y</p:attrName>
                                        </p:attrNameLst>
                                      </p:cBhvr>
                                      <p:tavLst>
                                        <p:tav tm="0">
                                          <p:val>
                                            <p:strVal val="ppt_y"/>
                                          </p:val>
                                        </p:tav>
                                        <p:tav tm="100000">
                                          <p:val>
                                            <p:strVal val="ppt_y"/>
                                          </p:val>
                                        </p:tav>
                                      </p:tavLst>
                                    </p:anim>
                                    <p:set>
                                      <p:cBhvr>
                                        <p:cTn id="100" dur="1" fill="hold">
                                          <p:stCondLst>
                                            <p:cond delay="499"/>
                                          </p:stCondLst>
                                        </p:cTn>
                                        <p:tgtEl>
                                          <p:spTgt spid="286723">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3" grpId="0" build="p"/>
      <p:bldP spid="286723" grpId="1" build="allAtOnce"/>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p:txBody>
          <a:bodyPr/>
          <a:lstStyle/>
          <a:p>
            <a:pPr algn="ctr" eaLnBrk="1" hangingPunct="1">
              <a:defRPr/>
            </a:pPr>
            <a:r>
              <a:rPr lang="en-US" dirty="0" smtClean="0">
                <a:solidFill>
                  <a:schemeClr val="tx1"/>
                </a:solidFill>
              </a:rPr>
              <a:t>NLM Classification</a:t>
            </a:r>
          </a:p>
        </p:txBody>
      </p:sp>
      <p:sp>
        <p:nvSpPr>
          <p:cNvPr id="290819" name="Rectangle 3"/>
          <p:cNvSpPr>
            <a:spLocks noGrp="1" noChangeArrowheads="1"/>
          </p:cNvSpPr>
          <p:nvPr>
            <p:ph type="body" idx="1"/>
          </p:nvPr>
        </p:nvSpPr>
        <p:spPr/>
        <p:txBody>
          <a:bodyPr/>
          <a:lstStyle/>
          <a:p>
            <a:pPr marL="0" indent="0" algn="r" rtl="1" eaLnBrk="1" hangingPunct="1">
              <a:lnSpc>
                <a:spcPct val="90000"/>
              </a:lnSpc>
              <a:buNone/>
              <a:defRPr/>
            </a:pPr>
            <a:r>
              <a:rPr lang="ar-SA" sz="2400" b="1" dirty="0" smtClean="0">
                <a:cs typeface="B Nazanin" pitchFamily="2" charset="-78"/>
              </a:rPr>
              <a:t>اجزاي</a:t>
            </a:r>
            <a:r>
              <a:rPr lang="ar-SA" sz="2400" b="1" dirty="0" smtClean="0">
                <a:cs typeface="Arial" charset="0"/>
              </a:rPr>
              <a:t>‌</a:t>
            </a:r>
            <a:r>
              <a:rPr lang="ar-SA" sz="2400" b="1" dirty="0" smtClean="0">
                <a:cs typeface="B Nazanin" pitchFamily="2" charset="-78"/>
              </a:rPr>
              <a:t> شماره</a:t>
            </a:r>
            <a:r>
              <a:rPr lang="ar-SA" sz="2400" b="1" dirty="0" smtClean="0">
                <a:cs typeface="Arial" charset="0"/>
              </a:rPr>
              <a:t>‌</a:t>
            </a:r>
            <a:r>
              <a:rPr lang="ar-SA" sz="2400" b="1" dirty="0" smtClean="0">
                <a:cs typeface="B Nazanin" pitchFamily="2" charset="-78"/>
              </a:rPr>
              <a:t> رده</a:t>
            </a:r>
            <a:r>
              <a:rPr lang="ar-SA" sz="2400" b="1" dirty="0" smtClean="0">
                <a:cs typeface="Arial" charset="0"/>
              </a:rPr>
              <a:t>‌</a:t>
            </a:r>
            <a:r>
              <a:rPr lang="ar-SA" sz="2400" b="1" dirty="0" smtClean="0">
                <a:cs typeface="B Nazanin" pitchFamily="2" charset="-78"/>
              </a:rPr>
              <a:t>بندي</a:t>
            </a:r>
            <a:r>
              <a:rPr lang="ar-SA" sz="2400" b="1" dirty="0" smtClean="0">
                <a:cs typeface="Arial" charset="0"/>
              </a:rPr>
              <a:t>‌</a:t>
            </a:r>
            <a:r>
              <a:rPr lang="ar-SA" sz="2400" b="1" dirty="0" smtClean="0">
                <a:cs typeface="B Nazanin" pitchFamily="2" charset="-78"/>
              </a:rPr>
              <a:t>:</a:t>
            </a:r>
          </a:p>
          <a:p>
            <a:pPr marL="457200" indent="-457200" algn="r" rtl="1" eaLnBrk="1" hangingPunct="1">
              <a:lnSpc>
                <a:spcPct val="90000"/>
              </a:lnSpc>
              <a:buFont typeface="Wingdings" pitchFamily="2" charset="2"/>
              <a:buAutoNum type="arabicPeriod"/>
              <a:defRPr/>
            </a:pPr>
            <a:r>
              <a:rPr lang="ar-SA" sz="2400" dirty="0" smtClean="0">
                <a:cs typeface="B Nazanin" pitchFamily="2" charset="-78"/>
              </a:rPr>
              <a:t>نشانه</a:t>
            </a:r>
            <a:r>
              <a:rPr lang="ar-SA" sz="2400" dirty="0" smtClean="0">
                <a:cs typeface="Arial" charset="0"/>
              </a:rPr>
              <a:t>‌</a:t>
            </a:r>
            <a:r>
              <a:rPr lang="ar-SA" sz="2400" dirty="0" smtClean="0">
                <a:cs typeface="B Nazanin" pitchFamily="2" charset="-78"/>
              </a:rPr>
              <a:t>هاي</a:t>
            </a:r>
            <a:r>
              <a:rPr lang="ar-SA" sz="2400" dirty="0" smtClean="0">
                <a:cs typeface="Arial" charset="0"/>
              </a:rPr>
              <a:t>‌</a:t>
            </a:r>
            <a:r>
              <a:rPr lang="ar-SA" sz="2400" dirty="0" smtClean="0">
                <a:cs typeface="B Nazanin" pitchFamily="2" charset="-78"/>
              </a:rPr>
              <a:t> اصلي</a:t>
            </a:r>
            <a:r>
              <a:rPr lang="ar-SA" sz="2400" dirty="0" smtClean="0">
                <a:cs typeface="Arial" charset="0"/>
              </a:rPr>
              <a:t>‌</a:t>
            </a:r>
            <a:r>
              <a:rPr lang="ar-SA" sz="2400" dirty="0" smtClean="0">
                <a:cs typeface="B Nazanin" pitchFamily="2" charset="-78"/>
              </a:rPr>
              <a:t> كه</a:t>
            </a:r>
            <a:r>
              <a:rPr lang="ar-SA" sz="2400" dirty="0" smtClean="0">
                <a:cs typeface="Arial" charset="0"/>
              </a:rPr>
              <a:t>‌</a:t>
            </a:r>
            <a:r>
              <a:rPr lang="ar-SA" sz="2400" dirty="0" smtClean="0">
                <a:cs typeface="B Nazanin" pitchFamily="2" charset="-78"/>
              </a:rPr>
              <a:t> از حروف</a:t>
            </a:r>
            <a:r>
              <a:rPr lang="ar-SA" sz="2400" dirty="0" smtClean="0">
                <a:cs typeface="Arial" charset="0"/>
              </a:rPr>
              <a:t>‌</a:t>
            </a:r>
            <a:r>
              <a:rPr lang="ar-SA" sz="2400" dirty="0" smtClean="0">
                <a:cs typeface="B Nazanin" pitchFamily="2" charset="-78"/>
              </a:rPr>
              <a:t> الفبا تشكيل</a:t>
            </a:r>
            <a:r>
              <a:rPr lang="ar-SA" sz="2400" dirty="0" smtClean="0">
                <a:cs typeface="Arial" charset="0"/>
              </a:rPr>
              <a:t>‌</a:t>
            </a:r>
            <a:r>
              <a:rPr lang="ar-SA" sz="2400" dirty="0" smtClean="0">
                <a:cs typeface="B Nazanin" pitchFamily="2" charset="-78"/>
              </a:rPr>
              <a:t> شده</a:t>
            </a:r>
            <a:r>
              <a:rPr lang="ar-SA" sz="2400" dirty="0" smtClean="0">
                <a:cs typeface="Arial" charset="0"/>
              </a:rPr>
              <a:t>‌</a:t>
            </a:r>
            <a:r>
              <a:rPr lang="ar-SA" sz="2400" dirty="0" smtClean="0">
                <a:cs typeface="B Nazanin" pitchFamily="2" charset="-78"/>
              </a:rPr>
              <a:t> است</a:t>
            </a:r>
            <a:r>
              <a:rPr lang="ar-SA" sz="2400" dirty="0" smtClean="0">
                <a:cs typeface="Arial" charset="0"/>
              </a:rPr>
              <a:t>‌</a:t>
            </a:r>
            <a:r>
              <a:rPr lang="ar-SA" sz="2400" dirty="0" smtClean="0">
                <a:cs typeface="B Nazanin" pitchFamily="2" charset="-78"/>
              </a:rPr>
              <a:t> و رده</a:t>
            </a:r>
            <a:r>
              <a:rPr lang="ar-SA" sz="2400" dirty="0" smtClean="0">
                <a:cs typeface="Arial" charset="0"/>
              </a:rPr>
              <a:t>‌</a:t>
            </a:r>
            <a:r>
              <a:rPr lang="ar-SA" sz="2400" dirty="0" smtClean="0">
                <a:cs typeface="B Nazanin" pitchFamily="2" charset="-78"/>
              </a:rPr>
              <a:t> اصلي</a:t>
            </a:r>
            <a:r>
              <a:rPr lang="ar-SA" sz="2400" dirty="0" smtClean="0">
                <a:cs typeface="Arial" charset="0"/>
              </a:rPr>
              <a:t>‌</a:t>
            </a:r>
            <a:r>
              <a:rPr lang="ar-SA" sz="2400" dirty="0" smtClean="0">
                <a:cs typeface="B Nazanin" pitchFamily="2" charset="-78"/>
              </a:rPr>
              <a:t> موضوع</a:t>
            </a:r>
            <a:r>
              <a:rPr lang="ar-SA" sz="2400" dirty="0" smtClean="0">
                <a:cs typeface="Arial" charset="0"/>
              </a:rPr>
              <a:t>‌</a:t>
            </a:r>
            <a:r>
              <a:rPr lang="ar-SA" sz="2400" dirty="0" smtClean="0">
                <a:cs typeface="B Nazanin" pitchFamily="2" charset="-78"/>
              </a:rPr>
              <a:t> را مشخص</a:t>
            </a:r>
            <a:r>
              <a:rPr lang="ar-SA" sz="2400" dirty="0" smtClean="0">
                <a:cs typeface="Arial" charset="0"/>
              </a:rPr>
              <a:t>‌</a:t>
            </a:r>
            <a:r>
              <a:rPr lang="ar-SA" sz="2400" dirty="0" smtClean="0">
                <a:cs typeface="B Nazanin" pitchFamily="2" charset="-78"/>
              </a:rPr>
              <a:t> مي</a:t>
            </a:r>
            <a:r>
              <a:rPr lang="ar-SA" sz="2400" dirty="0" smtClean="0">
                <a:cs typeface="Arial" charset="0"/>
              </a:rPr>
              <a:t>‌</a:t>
            </a:r>
            <a:r>
              <a:rPr lang="ar-SA" sz="2400" dirty="0" smtClean="0">
                <a:cs typeface="B Nazanin" pitchFamily="2" charset="-78"/>
              </a:rPr>
              <a:t>كند.</a:t>
            </a:r>
          </a:p>
          <a:p>
            <a:pPr marL="457200" indent="-457200" algn="r" rtl="1" eaLnBrk="1" hangingPunct="1">
              <a:lnSpc>
                <a:spcPct val="90000"/>
              </a:lnSpc>
              <a:buFont typeface="Wingdings" pitchFamily="2" charset="2"/>
              <a:buAutoNum type="arabicPeriod"/>
              <a:defRPr/>
            </a:pPr>
            <a:r>
              <a:rPr lang="ar-SA" sz="2400" dirty="0" smtClean="0">
                <a:cs typeface="B Nazanin" pitchFamily="2" charset="-78"/>
              </a:rPr>
              <a:t>در ادامة</a:t>
            </a:r>
            <a:r>
              <a:rPr lang="ar-SA" sz="2400" dirty="0" smtClean="0">
                <a:cs typeface="Arial" charset="0"/>
              </a:rPr>
              <a:t>‌</a:t>
            </a:r>
            <a:r>
              <a:rPr lang="ar-SA" sz="2400" dirty="0" smtClean="0">
                <a:cs typeface="B Nazanin" pitchFamily="2" charset="-78"/>
              </a:rPr>
              <a:t> نشانه</a:t>
            </a:r>
            <a:r>
              <a:rPr lang="ar-SA" sz="2400" dirty="0" smtClean="0">
                <a:cs typeface="Arial" charset="0"/>
              </a:rPr>
              <a:t>‌</a:t>
            </a:r>
            <a:r>
              <a:rPr lang="ar-SA" sz="2400" dirty="0" smtClean="0">
                <a:cs typeface="B Nazanin" pitchFamily="2" charset="-78"/>
              </a:rPr>
              <a:t>هاي</a:t>
            </a:r>
            <a:r>
              <a:rPr lang="ar-SA" sz="2400" dirty="0" smtClean="0">
                <a:cs typeface="Arial" charset="0"/>
              </a:rPr>
              <a:t>‌</a:t>
            </a:r>
            <a:r>
              <a:rPr lang="ar-SA" sz="2400" dirty="0" smtClean="0">
                <a:cs typeface="B Nazanin" pitchFamily="2" charset="-78"/>
              </a:rPr>
              <a:t> حرفي</a:t>
            </a:r>
            <a:r>
              <a:rPr lang="ar-SA" sz="2400" dirty="0" smtClean="0">
                <a:cs typeface="Arial" charset="0"/>
              </a:rPr>
              <a:t>‌</a:t>
            </a:r>
            <a:r>
              <a:rPr lang="ar-SA" sz="2400" dirty="0" smtClean="0">
                <a:cs typeface="B Nazanin" pitchFamily="2" charset="-78"/>
              </a:rPr>
              <a:t>، اعداد ترتيبي</a:t>
            </a:r>
            <a:r>
              <a:rPr lang="ar-SA" sz="2400" dirty="0" smtClean="0">
                <a:cs typeface="Arial" charset="0"/>
              </a:rPr>
              <a:t>‌</a:t>
            </a:r>
            <a:r>
              <a:rPr lang="ar-SA" sz="2400" dirty="0" smtClean="0">
                <a:cs typeface="B Nazanin" pitchFamily="2" charset="-78"/>
              </a:rPr>
              <a:t> براي</a:t>
            </a:r>
            <a:r>
              <a:rPr lang="ar-SA" sz="2400" dirty="0" smtClean="0">
                <a:cs typeface="Arial" charset="0"/>
              </a:rPr>
              <a:t>‌</a:t>
            </a:r>
            <a:r>
              <a:rPr lang="ar-SA" sz="2400" dirty="0" smtClean="0">
                <a:cs typeface="B Nazanin" pitchFamily="2" charset="-78"/>
              </a:rPr>
              <a:t> تقسيمات</a:t>
            </a:r>
            <a:r>
              <a:rPr lang="ar-SA" sz="2400" dirty="0" smtClean="0">
                <a:cs typeface="Arial" charset="0"/>
              </a:rPr>
              <a:t>‌</a:t>
            </a:r>
            <a:r>
              <a:rPr lang="ar-SA" sz="2400" dirty="0" smtClean="0">
                <a:cs typeface="B Nazanin" pitchFamily="2" charset="-78"/>
              </a:rPr>
              <a:t> موضوعي</a:t>
            </a:r>
            <a:r>
              <a:rPr lang="ar-SA" sz="2400" dirty="0" smtClean="0">
                <a:cs typeface="Arial" charset="0"/>
              </a:rPr>
              <a:t>‌</a:t>
            </a:r>
            <a:r>
              <a:rPr lang="ar-SA" sz="2400" dirty="0" smtClean="0">
                <a:cs typeface="B Nazanin" pitchFamily="2" charset="-78"/>
              </a:rPr>
              <a:t> مي</a:t>
            </a:r>
            <a:r>
              <a:rPr lang="ar-SA" sz="2400" dirty="0" smtClean="0">
                <a:cs typeface="Arial" charset="0"/>
              </a:rPr>
              <a:t>‌</a:t>
            </a:r>
            <a:r>
              <a:rPr lang="ar-SA" sz="2400" dirty="0" smtClean="0">
                <a:cs typeface="B Nazanin" pitchFamily="2" charset="-78"/>
              </a:rPr>
              <a:t>آيند.</a:t>
            </a:r>
            <a:endParaRPr lang="en-US" sz="2400" dirty="0" smtClean="0">
              <a:cs typeface="B Nazanin" pitchFamily="2" charset="-78"/>
            </a:endParaRPr>
          </a:p>
          <a:p>
            <a:pPr marL="457200" indent="-457200" algn="r" rtl="1" eaLnBrk="1" hangingPunct="1">
              <a:lnSpc>
                <a:spcPct val="90000"/>
              </a:lnSpc>
              <a:buFont typeface="Wingdings" pitchFamily="2" charset="2"/>
              <a:buAutoNum type="arabicPeriod"/>
              <a:defRPr/>
            </a:pPr>
            <a:r>
              <a:rPr lang="ar-SA" sz="2400" dirty="0" smtClean="0">
                <a:cs typeface="B Nazanin" pitchFamily="2" charset="-78"/>
              </a:rPr>
              <a:t>در برخي</a:t>
            </a:r>
            <a:r>
              <a:rPr lang="ar-SA" sz="2400" dirty="0" smtClean="0">
                <a:cs typeface="Arial" charset="0"/>
              </a:rPr>
              <a:t>‌</a:t>
            </a:r>
            <a:r>
              <a:rPr lang="ar-SA" sz="2400" dirty="0" smtClean="0">
                <a:cs typeface="B Nazanin" pitchFamily="2" charset="-78"/>
              </a:rPr>
              <a:t> موارد در زير شماره</a:t>
            </a:r>
            <a:r>
              <a:rPr lang="ar-SA" sz="2400" dirty="0" smtClean="0">
                <a:cs typeface="Arial" charset="0"/>
              </a:rPr>
              <a:t>‌</a:t>
            </a:r>
            <a:r>
              <a:rPr lang="ar-SA" sz="2400" dirty="0" smtClean="0">
                <a:cs typeface="B Nazanin" pitchFamily="2" charset="-78"/>
              </a:rPr>
              <a:t>هاي</a:t>
            </a:r>
            <a:r>
              <a:rPr lang="ar-SA" sz="2400" dirty="0" smtClean="0">
                <a:cs typeface="Arial" charset="0"/>
              </a:rPr>
              <a:t>‌</a:t>
            </a:r>
            <a:r>
              <a:rPr lang="ar-SA" sz="2400" dirty="0" smtClean="0">
                <a:cs typeface="B Nazanin" pitchFamily="2" charset="-78"/>
              </a:rPr>
              <a:t> ترتيبي</a:t>
            </a:r>
            <a:r>
              <a:rPr lang="ar-SA" sz="2400" dirty="0" smtClean="0">
                <a:cs typeface="Arial" charset="0"/>
              </a:rPr>
              <a:t>‌</a:t>
            </a:r>
            <a:r>
              <a:rPr lang="ar-SA" sz="2400" dirty="0" smtClean="0">
                <a:cs typeface="B Nazanin" pitchFamily="2" charset="-78"/>
              </a:rPr>
              <a:t> كاتر </a:t>
            </a:r>
            <a:r>
              <a:rPr lang="en-US" sz="2400" dirty="0" smtClean="0">
                <a:cs typeface="B Nazanin" pitchFamily="2" charset="-78"/>
              </a:rPr>
              <a:t>A-Z</a:t>
            </a:r>
            <a:r>
              <a:rPr lang="ar-SA" sz="2400" dirty="0" smtClean="0">
                <a:cs typeface="B Nazanin" pitchFamily="2" charset="-78"/>
              </a:rPr>
              <a:t> وجود دارد كه</a:t>
            </a:r>
            <a:r>
              <a:rPr lang="ar-SA" sz="2400" dirty="0" smtClean="0">
                <a:cs typeface="Arial" charset="0"/>
              </a:rPr>
              <a:t>‌</a:t>
            </a:r>
            <a:r>
              <a:rPr lang="ar-SA" sz="2400" dirty="0" smtClean="0">
                <a:cs typeface="B Nazanin" pitchFamily="2" charset="-78"/>
              </a:rPr>
              <a:t> خود رده</a:t>
            </a:r>
            <a:r>
              <a:rPr lang="ar-SA" sz="2400" dirty="0" smtClean="0">
                <a:cs typeface="Arial" charset="0"/>
              </a:rPr>
              <a:t>‌</a:t>
            </a:r>
            <a:r>
              <a:rPr lang="ar-SA" sz="2400" dirty="0" smtClean="0">
                <a:cs typeface="B Nazanin" pitchFamily="2" charset="-78"/>
              </a:rPr>
              <a:t> مشخص</a:t>
            </a:r>
            <a:r>
              <a:rPr lang="ar-SA" sz="2400" dirty="0" smtClean="0">
                <a:cs typeface="Arial" charset="0"/>
              </a:rPr>
              <a:t>‌</a:t>
            </a:r>
            <a:r>
              <a:rPr lang="ar-SA" sz="2400" dirty="0" smtClean="0">
                <a:cs typeface="B Nazanin" pitchFamily="2" charset="-78"/>
              </a:rPr>
              <a:t> مي</a:t>
            </a:r>
            <a:r>
              <a:rPr lang="ar-SA" sz="2400" dirty="0" smtClean="0">
                <a:cs typeface="Arial" charset="0"/>
              </a:rPr>
              <a:t>‌</a:t>
            </a:r>
            <a:r>
              <a:rPr lang="ar-SA" sz="2400" dirty="0" smtClean="0">
                <a:cs typeface="B Nazanin" pitchFamily="2" charset="-78"/>
              </a:rPr>
              <a:t>كند. در اين</a:t>
            </a:r>
            <a:r>
              <a:rPr lang="ar-SA" sz="2400" dirty="0" smtClean="0">
                <a:cs typeface="Arial" charset="0"/>
              </a:rPr>
              <a:t>‌</a:t>
            </a:r>
            <a:r>
              <a:rPr lang="ar-SA" sz="2400" dirty="0" smtClean="0">
                <a:cs typeface="B Nazanin" pitchFamily="2" charset="-78"/>
              </a:rPr>
              <a:t> موارد ما يك</a:t>
            </a:r>
            <a:r>
              <a:rPr lang="ar-SA" sz="2400" dirty="0" smtClean="0">
                <a:cs typeface="Arial" charset="0"/>
              </a:rPr>
              <a:t>‌</a:t>
            </a:r>
            <a:r>
              <a:rPr lang="ar-SA" sz="2400" dirty="0" smtClean="0">
                <a:cs typeface="B Nazanin" pitchFamily="2" charset="-78"/>
              </a:rPr>
              <a:t> كاتر موضوع داريم</a:t>
            </a:r>
            <a:r>
              <a:rPr lang="ar-SA" sz="2400" dirty="0" smtClean="0">
                <a:cs typeface="Arial" charset="0"/>
              </a:rPr>
              <a:t>‌</a:t>
            </a:r>
            <a:r>
              <a:rPr lang="ar-SA" sz="2400" dirty="0" smtClean="0">
                <a:cs typeface="B Nazanin" pitchFamily="2" charset="-78"/>
              </a:rPr>
              <a:t> و يك</a:t>
            </a:r>
            <a:r>
              <a:rPr lang="ar-SA" sz="2400" dirty="0" smtClean="0">
                <a:cs typeface="Arial" charset="0"/>
              </a:rPr>
              <a:t>‌</a:t>
            </a:r>
            <a:r>
              <a:rPr lang="ar-SA" sz="2400" dirty="0" smtClean="0">
                <a:cs typeface="B Nazanin" pitchFamily="2" charset="-78"/>
              </a:rPr>
              <a:t> كاتر مؤلف</a:t>
            </a:r>
            <a:r>
              <a:rPr lang="ar-SA" sz="2400" dirty="0" smtClean="0">
                <a:cs typeface="Arial" charset="0"/>
              </a:rPr>
              <a:t>‌</a:t>
            </a:r>
            <a:r>
              <a:rPr lang="ar-SA" sz="2400" dirty="0" smtClean="0">
                <a:cs typeface="B Nazanin" pitchFamily="2" charset="-78"/>
              </a:rPr>
              <a:t>. مثل</a:t>
            </a:r>
            <a:r>
              <a:rPr lang="ar-SA" sz="2400" dirty="0" smtClean="0">
                <a:cs typeface="Arial" charset="0"/>
              </a:rPr>
              <a:t>‌</a:t>
            </a:r>
            <a:r>
              <a:rPr lang="ar-SA" sz="2400" dirty="0" smtClean="0">
                <a:cs typeface="B Nazanin" pitchFamily="2" charset="-78"/>
              </a:rPr>
              <a:t> ردة</a:t>
            </a:r>
            <a:r>
              <a:rPr lang="ar-SA" sz="2400" dirty="0" smtClean="0">
                <a:cs typeface="Arial" charset="0"/>
              </a:rPr>
              <a:t>‌</a:t>
            </a:r>
            <a:r>
              <a:rPr lang="ar-SA" sz="2400" dirty="0" smtClean="0">
                <a:cs typeface="B Nazanin" pitchFamily="2" charset="-78"/>
              </a:rPr>
              <a:t>:</a:t>
            </a:r>
            <a:r>
              <a:rPr lang="en-US" sz="2400" dirty="0" smtClean="0">
                <a:cs typeface="B Nazanin" pitchFamily="2" charset="-78"/>
              </a:rPr>
              <a:t>WS 105 </a:t>
            </a:r>
          </a:p>
          <a:p>
            <a:pPr marL="457200" indent="-457200" algn="r" rtl="1" eaLnBrk="1" hangingPunct="1">
              <a:lnSpc>
                <a:spcPct val="90000"/>
              </a:lnSpc>
              <a:buFont typeface="Wingdings" pitchFamily="2" charset="2"/>
              <a:buAutoNum type="arabicPeriod"/>
              <a:defRPr/>
            </a:pPr>
            <a:r>
              <a:rPr lang="ar-SA" sz="2400" dirty="0" smtClean="0">
                <a:cs typeface="B Nazanin" pitchFamily="2" charset="-78"/>
              </a:rPr>
              <a:t>نشانه</a:t>
            </a:r>
            <a:r>
              <a:rPr lang="ar-SA" sz="2400" dirty="0" smtClean="0">
                <a:cs typeface="Arial" charset="0"/>
              </a:rPr>
              <a:t>‌</a:t>
            </a:r>
            <a:r>
              <a:rPr lang="ar-SA" sz="2400" dirty="0" smtClean="0">
                <a:cs typeface="B Nazanin" pitchFamily="2" charset="-78"/>
              </a:rPr>
              <a:t> مؤلف</a:t>
            </a:r>
            <a:r>
              <a:rPr lang="ar-SA" sz="2400" dirty="0" smtClean="0">
                <a:cs typeface="Arial" charset="0"/>
              </a:rPr>
              <a:t>‌</a:t>
            </a:r>
            <a:r>
              <a:rPr lang="ar-SA" sz="2400" dirty="0" smtClean="0">
                <a:cs typeface="B Nazanin" pitchFamily="2" charset="-78"/>
              </a:rPr>
              <a:t> طرح</a:t>
            </a:r>
            <a:r>
              <a:rPr lang="ar-SA" sz="2400" dirty="0" smtClean="0">
                <a:cs typeface="Arial" charset="0"/>
              </a:rPr>
              <a:t>‌</a:t>
            </a:r>
            <a:r>
              <a:rPr lang="ar-SA" sz="2400" dirty="0" smtClean="0">
                <a:cs typeface="B Nazanin" pitchFamily="2" charset="-78"/>
              </a:rPr>
              <a:t> برخلاف</a:t>
            </a:r>
            <a:r>
              <a:rPr lang="ar-SA" sz="2400" dirty="0" smtClean="0">
                <a:cs typeface="Arial" charset="0"/>
              </a:rPr>
              <a:t>‌</a:t>
            </a:r>
            <a:r>
              <a:rPr lang="ar-SA" sz="2400" dirty="0" smtClean="0">
                <a:cs typeface="B Nazanin" pitchFamily="2" charset="-78"/>
              </a:rPr>
              <a:t> كنگره</a:t>
            </a:r>
            <a:r>
              <a:rPr lang="ar-SA" sz="2400" dirty="0" smtClean="0">
                <a:cs typeface="Arial" charset="0"/>
              </a:rPr>
              <a:t>‌</a:t>
            </a:r>
            <a:r>
              <a:rPr lang="ar-SA" sz="2400" dirty="0" smtClean="0">
                <a:cs typeface="B Nazanin" pitchFamily="2" charset="-78"/>
              </a:rPr>
              <a:t>، جدول</a:t>
            </a:r>
            <a:r>
              <a:rPr lang="ar-SA" sz="2400" dirty="0" smtClean="0">
                <a:cs typeface="Arial" charset="0"/>
              </a:rPr>
              <a:t>‌</a:t>
            </a:r>
            <a:r>
              <a:rPr lang="ar-SA" sz="2400" dirty="0" smtClean="0">
                <a:cs typeface="B Nazanin" pitchFamily="2" charset="-78"/>
              </a:rPr>
              <a:t> نشانه</a:t>
            </a:r>
            <a:r>
              <a:rPr lang="ar-SA" sz="2400" dirty="0" smtClean="0">
                <a:cs typeface="Arial" charset="0"/>
              </a:rPr>
              <a:t>‌</a:t>
            </a:r>
            <a:r>
              <a:rPr lang="ar-SA" sz="2400" dirty="0" smtClean="0">
                <a:cs typeface="B Nazanin" pitchFamily="2" charset="-78"/>
              </a:rPr>
              <a:t> مؤلف</a:t>
            </a:r>
            <a:r>
              <a:rPr lang="ar-SA" sz="2400" dirty="0" smtClean="0">
                <a:cs typeface="Arial" charset="0"/>
              </a:rPr>
              <a:t>‌</a:t>
            </a:r>
            <a:r>
              <a:rPr lang="ar-SA" sz="2400" dirty="0" smtClean="0">
                <a:cs typeface="B Nazanin" pitchFamily="2" charset="-78"/>
              </a:rPr>
              <a:t> سه</a:t>
            </a:r>
            <a:r>
              <a:rPr lang="ar-SA" sz="2400" dirty="0" smtClean="0">
                <a:cs typeface="Arial" charset="0"/>
              </a:rPr>
              <a:t>‌</a:t>
            </a:r>
            <a:r>
              <a:rPr lang="ar-SA" sz="2400" dirty="0" smtClean="0">
                <a:cs typeface="B Nazanin" pitchFamily="2" charset="-78"/>
              </a:rPr>
              <a:t>رقمي</a:t>
            </a:r>
            <a:r>
              <a:rPr lang="ar-SA" sz="2400" dirty="0" smtClean="0">
                <a:cs typeface="Arial" charset="0"/>
              </a:rPr>
              <a:t>‌</a:t>
            </a:r>
            <a:r>
              <a:rPr lang="ar-SA" sz="2400" dirty="0" smtClean="0">
                <a:cs typeface="B Nazanin" pitchFamily="2" charset="-78"/>
              </a:rPr>
              <a:t> كاتر ـ سن</a:t>
            </a:r>
            <a:r>
              <a:rPr lang="ar-SA" sz="2400" dirty="0" smtClean="0">
                <a:cs typeface="Arial" charset="0"/>
              </a:rPr>
              <a:t>‌</a:t>
            </a:r>
            <a:r>
              <a:rPr lang="ar-SA" sz="2400" dirty="0" smtClean="0">
                <a:cs typeface="B Nazanin" pitchFamily="2" charset="-78"/>
              </a:rPr>
              <a:t>برن</a:t>
            </a:r>
            <a:r>
              <a:rPr lang="ar-SA" sz="2400" dirty="0" smtClean="0">
                <a:cs typeface="Arial" charset="0"/>
              </a:rPr>
              <a:t>‌</a:t>
            </a:r>
            <a:r>
              <a:rPr lang="ar-SA" sz="2400" dirty="0" smtClean="0">
                <a:cs typeface="B Nazanin" pitchFamily="2" charset="-78"/>
              </a:rPr>
              <a:t> است</a:t>
            </a:r>
            <a:r>
              <a:rPr lang="ar-SA" sz="2400" dirty="0" smtClean="0">
                <a:cs typeface="Arial" charset="0"/>
              </a:rPr>
              <a:t>‌</a:t>
            </a:r>
            <a:r>
              <a:rPr lang="ar-SA" sz="2400" dirty="0" smtClean="0">
                <a:cs typeface="B Nazanin" pitchFamily="2" charset="-78"/>
              </a:rPr>
              <a:t>. مانند: </a:t>
            </a:r>
            <a:r>
              <a:rPr lang="en-US" sz="2400" dirty="0" smtClean="0">
                <a:cs typeface="B Nazanin" pitchFamily="2" charset="-78"/>
              </a:rPr>
              <a:t>WS 105.5  .C7  B352</a:t>
            </a:r>
          </a:p>
          <a:p>
            <a:pPr marL="457200" indent="-457200" algn="r" rtl="1" eaLnBrk="1" hangingPunct="1">
              <a:lnSpc>
                <a:spcPct val="90000"/>
              </a:lnSpc>
              <a:buFont typeface="Wingdings" pitchFamily="2" charset="2"/>
              <a:buAutoNum type="arabicPeriod"/>
              <a:defRPr/>
            </a:pPr>
            <a:r>
              <a:rPr lang="ar-SA" sz="2400" dirty="0" smtClean="0">
                <a:cs typeface="B Nazanin" pitchFamily="2" charset="-78"/>
              </a:rPr>
              <a:t>آخرين</a:t>
            </a:r>
            <a:r>
              <a:rPr lang="ar-SA" sz="2400" dirty="0" smtClean="0">
                <a:cs typeface="Arial" charset="0"/>
              </a:rPr>
              <a:t>‌</a:t>
            </a:r>
            <a:r>
              <a:rPr lang="ar-SA" sz="2400" dirty="0" smtClean="0">
                <a:cs typeface="B Nazanin" pitchFamily="2" charset="-78"/>
              </a:rPr>
              <a:t> جزء هر شماره</a:t>
            </a:r>
            <a:r>
              <a:rPr lang="ar-SA" sz="2400" dirty="0" smtClean="0">
                <a:cs typeface="Arial" charset="0"/>
              </a:rPr>
              <a:t>‌</a:t>
            </a:r>
            <a:r>
              <a:rPr lang="ar-SA" sz="2400" dirty="0" smtClean="0">
                <a:cs typeface="B Nazanin" pitchFamily="2" charset="-78"/>
              </a:rPr>
              <a:t> راهنما (بجز شماره</a:t>
            </a:r>
            <a:r>
              <a:rPr lang="ar-SA" sz="2400" dirty="0" smtClean="0">
                <a:cs typeface="Arial" charset="0"/>
              </a:rPr>
              <a:t>‌</a:t>
            </a:r>
            <a:r>
              <a:rPr lang="ar-SA" sz="2400" dirty="0" smtClean="0">
                <a:cs typeface="B Nazanin" pitchFamily="2" charset="-78"/>
              </a:rPr>
              <a:t> راهنماي</a:t>
            </a:r>
            <a:r>
              <a:rPr lang="ar-SA" sz="2400" dirty="0" smtClean="0">
                <a:cs typeface="Arial" charset="0"/>
              </a:rPr>
              <a:t>‌</a:t>
            </a:r>
            <a:r>
              <a:rPr lang="ar-SA" sz="2400" dirty="0" smtClean="0">
                <a:cs typeface="B Nazanin" pitchFamily="2" charset="-78"/>
              </a:rPr>
              <a:t> اكثر پيايندها) تاريخ</a:t>
            </a:r>
            <a:r>
              <a:rPr lang="ar-SA" sz="2400" dirty="0" smtClean="0">
                <a:cs typeface="Arial" charset="0"/>
              </a:rPr>
              <a:t>‌</a:t>
            </a:r>
            <a:r>
              <a:rPr lang="ar-SA" sz="2400" dirty="0" smtClean="0">
                <a:cs typeface="B Nazanin" pitchFamily="2" charset="-78"/>
              </a:rPr>
              <a:t> نشر اثر، ويرايش</a:t>
            </a:r>
            <a:r>
              <a:rPr lang="ar-SA" sz="2400" dirty="0" smtClean="0">
                <a:cs typeface="Arial" charset="0"/>
              </a:rPr>
              <a:t>‌</a:t>
            </a:r>
            <a:r>
              <a:rPr lang="ar-SA" sz="2400" dirty="0" smtClean="0">
                <a:cs typeface="B Nazanin" pitchFamily="2" charset="-78"/>
              </a:rPr>
              <a:t> يا سال</a:t>
            </a:r>
            <a:r>
              <a:rPr lang="ar-SA" sz="2400" dirty="0" smtClean="0">
                <a:cs typeface="Arial" charset="0"/>
              </a:rPr>
              <a:t>‌</a:t>
            </a:r>
            <a:r>
              <a:rPr lang="ar-SA" sz="2400" dirty="0" smtClean="0">
                <a:cs typeface="B Nazanin" pitchFamily="2" charset="-78"/>
              </a:rPr>
              <a:t> برگزاري</a:t>
            </a:r>
            <a:r>
              <a:rPr lang="ar-SA" sz="2400" dirty="0" smtClean="0">
                <a:cs typeface="Arial" charset="0"/>
              </a:rPr>
              <a:t>‌</a:t>
            </a:r>
            <a:r>
              <a:rPr lang="ar-SA" sz="2400" dirty="0" smtClean="0">
                <a:cs typeface="B Nazanin" pitchFamily="2" charset="-78"/>
              </a:rPr>
              <a:t> كنفرانس</a:t>
            </a:r>
            <a:r>
              <a:rPr lang="ar-SA" sz="2400" dirty="0" smtClean="0">
                <a:cs typeface="Arial" charset="0"/>
              </a:rPr>
              <a:t>‌</a:t>
            </a:r>
            <a:r>
              <a:rPr lang="ar-SA" sz="2400" dirty="0" smtClean="0">
                <a:cs typeface="B Nazanin" pitchFamily="2" charset="-78"/>
              </a:rPr>
              <a:t> است</a:t>
            </a:r>
            <a:r>
              <a:rPr lang="ar-SA" sz="2400" dirty="0" smtClean="0">
                <a:cs typeface="Arial" charset="0"/>
              </a:rPr>
              <a:t>‌</a:t>
            </a:r>
            <a:r>
              <a:rPr lang="ar-SA" sz="2400" dirty="0" smtClean="0">
                <a:cs typeface="B Nazanin" pitchFamily="2" charset="-78"/>
              </a:rPr>
              <a:t>. مانند: </a:t>
            </a:r>
            <a:r>
              <a:rPr lang="en-US" sz="2400" dirty="0" smtClean="0">
                <a:cs typeface="B Nazanin" pitchFamily="2" charset="-78"/>
              </a:rPr>
              <a:t>WB  325  L147  1999 </a:t>
            </a: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8080756"/>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3651" name="Rectangle 3"/>
          <p:cNvSpPr>
            <a:spLocks noGrp="1" noChangeArrowheads="1"/>
          </p:cNvSpPr>
          <p:nvPr>
            <p:ph type="body" idx="1"/>
          </p:nvPr>
        </p:nvSpPr>
        <p:spPr>
          <a:xfrm>
            <a:off x="457200" y="1268760"/>
            <a:ext cx="8229600" cy="5055840"/>
          </a:xfrm>
        </p:spPr>
        <p:txBody>
          <a:bodyPr/>
          <a:lstStyle/>
          <a:p>
            <a:pPr marL="0" indent="0" algn="justLow" rtl="1" eaLnBrk="1" hangingPunct="1">
              <a:lnSpc>
                <a:spcPct val="80000"/>
              </a:lnSpc>
              <a:buNone/>
              <a:defRPr/>
            </a:pPr>
            <a:r>
              <a:rPr lang="fa-IR" sz="2400" b="1" dirty="0" smtClean="0">
                <a:cs typeface="B Titr" pitchFamily="2" charset="-78"/>
              </a:rPr>
              <a:t>شماره های شکلی (شماره های 1 تا 39)</a:t>
            </a:r>
          </a:p>
          <a:p>
            <a:pPr lvl="1" algn="justLow" rtl="1" eaLnBrk="1" hangingPunct="1">
              <a:lnSpc>
                <a:spcPct val="80000"/>
              </a:lnSpc>
              <a:defRPr/>
            </a:pPr>
            <a:r>
              <a:rPr lang="ar-SA" sz="2000" dirty="0" smtClean="0">
                <a:cs typeface="B Nazanin" pitchFamily="2" charset="-78"/>
              </a:rPr>
              <a:t>شماره‌هاي‌ 1 تا 39 معمولاً تقسيمات‌ شكلي‌ (نوع‌ انتشار) منابع‌ را نشان‌ مي‌دهند كه‌ معمولاً در ابتداي‌ هر رده‌ مي‌آيند.</a:t>
            </a:r>
          </a:p>
          <a:p>
            <a:pPr lvl="1" algn="justLow" rtl="1" eaLnBrk="1" hangingPunct="1">
              <a:lnSpc>
                <a:spcPct val="80000"/>
              </a:lnSpc>
              <a:buFont typeface="Wingdings" pitchFamily="2" charset="2"/>
              <a:buNone/>
              <a:defRPr/>
            </a:pPr>
            <a:r>
              <a:rPr lang="fa-IR" sz="2000" dirty="0" smtClean="0">
                <a:cs typeface="B Nazanin" pitchFamily="2" charset="-78"/>
              </a:rPr>
              <a:t>		</a:t>
            </a:r>
            <a:r>
              <a:rPr lang="ar-SA" sz="2000" dirty="0" smtClean="0">
                <a:cs typeface="B Nazanin" pitchFamily="2" charset="-78"/>
              </a:rPr>
              <a:t>	مانند:		</a:t>
            </a:r>
            <a:r>
              <a:rPr lang="en-US" sz="2000" dirty="0" smtClean="0">
                <a:cs typeface="B Nazanin" pitchFamily="2" charset="-78"/>
              </a:rPr>
              <a:t>WB 13		</a:t>
            </a:r>
            <a:r>
              <a:rPr lang="ar-SA" sz="2000" dirty="0" smtClean="0">
                <a:cs typeface="B Nazanin" pitchFamily="2" charset="-78"/>
              </a:rPr>
              <a:t>دايرة‌المعارفهاي‌ پزشكي‌</a:t>
            </a:r>
            <a:endParaRPr lang="en-US" sz="2000" dirty="0" smtClean="0">
              <a:cs typeface="B Nazanin" pitchFamily="2" charset="-78"/>
            </a:endParaRPr>
          </a:p>
          <a:p>
            <a:pPr lvl="1" algn="justLow" rtl="1" eaLnBrk="1" hangingPunct="1">
              <a:lnSpc>
                <a:spcPct val="80000"/>
              </a:lnSpc>
              <a:buFont typeface="Wingdings" pitchFamily="2" charset="2"/>
              <a:buNone/>
              <a:defRPr/>
            </a:pPr>
            <a:r>
              <a:rPr lang="ar-SA" sz="2000" dirty="0" smtClean="0">
                <a:cs typeface="B Nazanin" pitchFamily="2" charset="-78"/>
              </a:rPr>
              <a:t>					</a:t>
            </a:r>
            <a:r>
              <a:rPr lang="en-US" sz="2000" dirty="0" smtClean="0">
                <a:cs typeface="B Nazanin" pitchFamily="2" charset="-78"/>
              </a:rPr>
              <a:t>WG 17		</a:t>
            </a:r>
            <a:r>
              <a:rPr lang="ar-SA" sz="2000" dirty="0" smtClean="0">
                <a:cs typeface="B Nazanin" pitchFamily="2" charset="-78"/>
              </a:rPr>
              <a:t>اطلس‌هاي‌ قلب‌ و عروق‌</a:t>
            </a:r>
            <a:r>
              <a:rPr lang="en-US" sz="2000" dirty="0" smtClean="0">
                <a:cs typeface="B Nazanin" pitchFamily="2" charset="-78"/>
              </a:rPr>
              <a:t> </a:t>
            </a:r>
            <a:r>
              <a:rPr lang="ar-SA" sz="2000" dirty="0" smtClean="0">
                <a:cs typeface="B Nazanin" pitchFamily="2" charset="-78"/>
              </a:rPr>
              <a:t>	</a:t>
            </a:r>
            <a:endParaRPr lang="fa-IR" sz="2000" dirty="0" smtClean="0">
              <a:cs typeface="B Nazanin" pitchFamily="2" charset="-78"/>
            </a:endParaRPr>
          </a:p>
          <a:p>
            <a:pPr lvl="1" algn="justLow" rtl="1" eaLnBrk="1" hangingPunct="1">
              <a:lnSpc>
                <a:spcPct val="80000"/>
              </a:lnSpc>
              <a:defRPr/>
            </a:pPr>
            <a:r>
              <a:rPr lang="ar-SA" sz="2000" dirty="0" smtClean="0">
                <a:cs typeface="B Nazanin" pitchFamily="2" charset="-78"/>
              </a:rPr>
              <a:t>شماره‌هاي‌ تقسيمات‌ شكلي‌ به‌ شماره‌هاي‌ موضوعي‌ ارجحيت‌ دارند. براي‌ مثال‌ اگر اثري‌ يكي‌ از شماره‌هاي‌ موضوعي‌ اخص‌</a:t>
            </a:r>
            <a:r>
              <a:rPr lang="fa-IR" sz="2000" dirty="0" smtClean="0">
                <a:cs typeface="B Nazanin" pitchFamily="2" charset="-78"/>
              </a:rPr>
              <a:t> </a:t>
            </a:r>
            <a:r>
              <a:rPr lang="ar-SA" sz="2000" dirty="0" smtClean="0">
                <a:cs typeface="B Nazanin" pitchFamily="2" charset="-78"/>
              </a:rPr>
              <a:t>را داشته‌ باشد، همچنين‌ يك‌ شماره‌ تقسيم‌ شكلي‌ هم‌ به‌ آن‌ قابل‌ اطلاق‌ باشد، شماره‌ تقسيم‌ شكلي‌ </a:t>
            </a:r>
            <a:r>
              <a:rPr lang="fa-IR" sz="2000" dirty="0" smtClean="0">
                <a:cs typeface="B Nazanin" pitchFamily="2" charset="-78"/>
              </a:rPr>
              <a:t>ارجحيت دارد.</a:t>
            </a:r>
            <a:r>
              <a:rPr lang="ar-SA" sz="2000" dirty="0" smtClean="0">
                <a:cs typeface="B Nazanin" pitchFamily="2" charset="-78"/>
              </a:rPr>
              <a:t> مانند:</a:t>
            </a:r>
            <a:r>
              <a:rPr lang="fa-IR" sz="2000" dirty="0" smtClean="0">
                <a:cs typeface="B Nazanin" pitchFamily="2" charset="-78"/>
              </a:rPr>
              <a:t> </a:t>
            </a:r>
            <a:r>
              <a:rPr lang="ar-SA" sz="2000" dirty="0" smtClean="0">
                <a:cs typeface="B Nazanin" pitchFamily="2" charset="-78"/>
              </a:rPr>
              <a:t>اطلس</a:t>
            </a:r>
            <a:r>
              <a:rPr lang="fa-IR" sz="2000" dirty="0" smtClean="0">
                <a:cs typeface="B Nazanin" pitchFamily="2" charset="-78"/>
              </a:rPr>
              <a:t> دست</a:t>
            </a:r>
            <a:r>
              <a:rPr lang="ar-SA" sz="2000" dirty="0" smtClean="0">
                <a:cs typeface="B Nazanin" pitchFamily="2" charset="-78"/>
              </a:rPr>
              <a:t>‌	شماره‌ اخص‌	</a:t>
            </a:r>
            <a:r>
              <a:rPr lang="en-US" sz="2000" dirty="0" smtClean="0">
                <a:cs typeface="B Nazanin" pitchFamily="2" charset="-78"/>
              </a:rPr>
              <a:t>WE 830	</a:t>
            </a:r>
            <a:endParaRPr lang="fa-IR" sz="2000" dirty="0" smtClean="0">
              <a:cs typeface="B Nazanin" pitchFamily="2" charset="-78"/>
            </a:endParaRPr>
          </a:p>
          <a:p>
            <a:pPr lvl="3" algn="justLow" rtl="1" eaLnBrk="1" hangingPunct="1">
              <a:lnSpc>
                <a:spcPct val="80000"/>
              </a:lnSpc>
              <a:buFont typeface="Wingdings" pitchFamily="2" charset="2"/>
              <a:buNone/>
              <a:defRPr/>
            </a:pPr>
            <a:r>
              <a:rPr lang="ar-SA" sz="1600" dirty="0" smtClean="0">
                <a:cs typeface="B Nazanin" pitchFamily="2" charset="-78"/>
              </a:rPr>
              <a:t>شماره‌ تقسيم‌ شكلي‌</a:t>
            </a:r>
            <a:r>
              <a:rPr lang="fa-IR" sz="1600" dirty="0" smtClean="0">
                <a:cs typeface="B Nazanin" pitchFamily="2" charset="-78"/>
              </a:rPr>
              <a:t>  </a:t>
            </a:r>
            <a:r>
              <a:rPr lang="en-US" sz="1600" dirty="0" smtClean="0">
                <a:cs typeface="B Nazanin" pitchFamily="2" charset="-78"/>
              </a:rPr>
              <a:t>WE 17</a:t>
            </a:r>
            <a:r>
              <a:rPr lang="fa-IR" sz="1600" dirty="0" smtClean="0">
                <a:cs typeface="B Nazanin" pitchFamily="2" charset="-78"/>
              </a:rPr>
              <a:t> </a:t>
            </a:r>
            <a:r>
              <a:rPr lang="ar-SA" sz="1600" dirty="0" smtClean="0">
                <a:cs typeface="B Nazanin" pitchFamily="2" charset="-78"/>
              </a:rPr>
              <a:t>كه‌ شماره‌ </a:t>
            </a:r>
            <a:r>
              <a:rPr lang="en-US" sz="1600" dirty="0" smtClean="0">
                <a:cs typeface="B Nazanin" pitchFamily="2" charset="-78"/>
              </a:rPr>
              <a:t>WE 17</a:t>
            </a:r>
            <a:r>
              <a:rPr lang="ar-SA" sz="1600" dirty="0" smtClean="0">
                <a:cs typeface="B Nazanin" pitchFamily="2" charset="-78"/>
              </a:rPr>
              <a:t> براي‌ آن‌ انتخاب‌ مي‌شود.</a:t>
            </a:r>
          </a:p>
          <a:p>
            <a:pPr lvl="1" algn="justLow" rtl="1" eaLnBrk="1" hangingPunct="1">
              <a:lnSpc>
                <a:spcPct val="80000"/>
              </a:lnSpc>
              <a:defRPr/>
            </a:pPr>
            <a:r>
              <a:rPr lang="ar-SA" sz="2000" dirty="0" smtClean="0">
                <a:cs typeface="B Nazanin" pitchFamily="2" charset="-78"/>
              </a:rPr>
              <a:t>در ص‌. </a:t>
            </a:r>
            <a:r>
              <a:rPr lang="en-US" sz="2000" dirty="0" smtClean="0">
                <a:cs typeface="B Nazanin" pitchFamily="2" charset="-78"/>
              </a:rPr>
              <a:t>xiii</a:t>
            </a:r>
            <a:r>
              <a:rPr lang="ar-SA" sz="2000" dirty="0" smtClean="0">
                <a:cs typeface="B Nazanin" pitchFamily="2" charset="-78"/>
              </a:rPr>
              <a:t> مقدمه‌، استثناءها و كاربردهاي‌ شماره‌هاي‌ شكلي‌ ذكر شده‌ است‌.</a:t>
            </a:r>
          </a:p>
          <a:p>
            <a:pPr lvl="1" algn="justLow" rtl="1" eaLnBrk="1" hangingPunct="1">
              <a:lnSpc>
                <a:spcPct val="80000"/>
              </a:lnSpc>
              <a:defRPr/>
            </a:pPr>
            <a:r>
              <a:rPr lang="ar-SA" sz="2000" dirty="0" smtClean="0">
                <a:cs typeface="B Nazanin" pitchFamily="2" charset="-78"/>
              </a:rPr>
              <a:t>چون‌ در بسياري‌ موارد اختصاص‌ تقسيمات‌ شكلي‌ به‌ منابع‌ امكان‌پذير است‌، براي‌ تعيين‌ دقيق‌ حوزه‌ و كاربرد (</a:t>
            </a:r>
            <a:r>
              <a:rPr lang="en-US" sz="2000" dirty="0" smtClean="0">
                <a:cs typeface="B Nazanin" pitchFamily="2" charset="-78"/>
              </a:rPr>
              <a:t>PT</a:t>
            </a:r>
            <a:r>
              <a:rPr lang="ar-SA" sz="2000" dirty="0" smtClean="0">
                <a:cs typeface="B Nazanin" pitchFamily="2" charset="-78"/>
              </a:rPr>
              <a:t>) تقسيمات‌</a:t>
            </a:r>
            <a:r>
              <a:rPr lang="fa-IR" sz="2000" dirty="0" smtClean="0">
                <a:cs typeface="B Nazanin" pitchFamily="2" charset="-78"/>
              </a:rPr>
              <a:t> </a:t>
            </a:r>
            <a:r>
              <a:rPr lang="ar-SA" sz="2000" dirty="0" smtClean="0">
                <a:cs typeface="B Nazanin" pitchFamily="2" charset="-78"/>
              </a:rPr>
              <a:t>نوع‌ انتشار (</a:t>
            </a:r>
            <a:r>
              <a:rPr lang="en-US" sz="2000" dirty="0" smtClean="0">
                <a:cs typeface="B Nazanin" pitchFamily="2" charset="-78"/>
              </a:rPr>
              <a:t>PT</a:t>
            </a:r>
            <a:r>
              <a:rPr lang="ar-SA" sz="2000" dirty="0" smtClean="0">
                <a:cs typeface="B Nazanin" pitchFamily="2" charset="-78"/>
              </a:rPr>
              <a:t>) بايد به‌ مقدمة‌ مش‌ تحليلي‌ مراجعه‌ كرد.</a:t>
            </a:r>
            <a:endParaRPr lang="fa-IR" sz="2000" dirty="0" smtClean="0">
              <a:cs typeface="B Nazanin" pitchFamily="2" charset="-78"/>
            </a:endParaRPr>
          </a:p>
        </p:txBody>
      </p:sp>
      <p:pic>
        <p:nvPicPr>
          <p:cNvPr id="5"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226" y="5459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2065600"/>
      </p:ext>
    </p:extLst>
  </p:cSld>
  <p:clrMapOvr>
    <a:masterClrMapping/>
  </p:clrMapOvr>
  <p:transition spd="med">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anim calcmode="lin" valueType="num">
                                      <p:cBhvr>
                                        <p:cTn id="7" dur="500" fill="hold"/>
                                        <p:tgtEl>
                                          <p:spTgt spid="28365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8365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8365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83651">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283651">
                                            <p:txEl>
                                              <p:pRg st="1" end="1"/>
                                            </p:txEl>
                                          </p:spTgt>
                                        </p:tgtEl>
                                        <p:attrNameLst>
                                          <p:attrName>style.visibility</p:attrName>
                                        </p:attrNameLst>
                                      </p:cBhvr>
                                      <p:to>
                                        <p:strVal val="visible"/>
                                      </p:to>
                                    </p:set>
                                    <p:anim calcmode="lin" valueType="num">
                                      <p:cBhvr>
                                        <p:cTn id="13" dur="500" fill="hold"/>
                                        <p:tgtEl>
                                          <p:spTgt spid="283651">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283651">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283651">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283651">
                                            <p:txEl>
                                              <p:pRg st="1" end="1"/>
                                            </p:txEl>
                                          </p:spTgt>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0"/>
                                  </p:stCondLst>
                                  <p:childTnLst>
                                    <p:set>
                                      <p:cBhvr>
                                        <p:cTn id="18" dur="1" fill="hold">
                                          <p:stCondLst>
                                            <p:cond delay="0"/>
                                          </p:stCondLst>
                                        </p:cTn>
                                        <p:tgtEl>
                                          <p:spTgt spid="283651">
                                            <p:txEl>
                                              <p:pRg st="2" end="2"/>
                                            </p:txEl>
                                          </p:spTgt>
                                        </p:tgtEl>
                                        <p:attrNameLst>
                                          <p:attrName>style.visibility</p:attrName>
                                        </p:attrNameLst>
                                      </p:cBhvr>
                                      <p:to>
                                        <p:strVal val="visible"/>
                                      </p:to>
                                    </p:set>
                                    <p:anim calcmode="lin" valueType="num">
                                      <p:cBhvr>
                                        <p:cTn id="19" dur="500" fill="hold"/>
                                        <p:tgtEl>
                                          <p:spTgt spid="28365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28365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28365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283651">
                                            <p:txEl>
                                              <p:pRg st="2" end="2"/>
                                            </p:txEl>
                                          </p:spTgt>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0"/>
                                  </p:stCondLst>
                                  <p:childTnLst>
                                    <p:set>
                                      <p:cBhvr>
                                        <p:cTn id="24" dur="1" fill="hold">
                                          <p:stCondLst>
                                            <p:cond delay="0"/>
                                          </p:stCondLst>
                                        </p:cTn>
                                        <p:tgtEl>
                                          <p:spTgt spid="283651">
                                            <p:txEl>
                                              <p:pRg st="3" end="3"/>
                                            </p:txEl>
                                          </p:spTgt>
                                        </p:tgtEl>
                                        <p:attrNameLst>
                                          <p:attrName>style.visibility</p:attrName>
                                        </p:attrNameLst>
                                      </p:cBhvr>
                                      <p:to>
                                        <p:strVal val="visible"/>
                                      </p:to>
                                    </p:set>
                                    <p:anim calcmode="lin" valueType="num">
                                      <p:cBhvr>
                                        <p:cTn id="25" dur="500" fill="hold"/>
                                        <p:tgtEl>
                                          <p:spTgt spid="283651">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283651">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283651">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283651">
                                            <p:txEl>
                                              <p:pRg st="3" end="3"/>
                                            </p:txEl>
                                          </p:spTgt>
                                        </p:tgtEl>
                                        <p:attrNameLst>
                                          <p:attrName>ppt_y</p:attrName>
                                        </p:attrNameLst>
                                      </p:cBhvr>
                                      <p:tavLst>
                                        <p:tav tm="0">
                                          <p:val>
                                            <p:strVal val="#ppt_y"/>
                                          </p:val>
                                        </p:tav>
                                        <p:tav tm="100000">
                                          <p:val>
                                            <p:strVal val="#ppt_y"/>
                                          </p:val>
                                        </p:tav>
                                      </p:tavLst>
                                    </p:anim>
                                  </p:childTnLst>
                                </p:cTn>
                              </p:par>
                              <p:par>
                                <p:cTn id="29" presetID="39" presetClass="entr" presetSubtype="0" accel="100000" fill="hold" grpId="0" nodeType="withEffect">
                                  <p:stCondLst>
                                    <p:cond delay="0"/>
                                  </p:stCondLst>
                                  <p:childTnLst>
                                    <p:set>
                                      <p:cBhvr>
                                        <p:cTn id="30" dur="1" fill="hold">
                                          <p:stCondLst>
                                            <p:cond delay="0"/>
                                          </p:stCondLst>
                                        </p:cTn>
                                        <p:tgtEl>
                                          <p:spTgt spid="283651">
                                            <p:txEl>
                                              <p:pRg st="4" end="4"/>
                                            </p:txEl>
                                          </p:spTgt>
                                        </p:tgtEl>
                                        <p:attrNameLst>
                                          <p:attrName>style.visibility</p:attrName>
                                        </p:attrNameLst>
                                      </p:cBhvr>
                                      <p:to>
                                        <p:strVal val="visible"/>
                                      </p:to>
                                    </p:set>
                                    <p:anim calcmode="lin" valueType="num">
                                      <p:cBhvr>
                                        <p:cTn id="31" dur="500" fill="hold"/>
                                        <p:tgtEl>
                                          <p:spTgt spid="283651">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283651">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283651">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283651">
                                            <p:txEl>
                                              <p:pRg st="4" end="4"/>
                                            </p:txEl>
                                          </p:spTgt>
                                        </p:tgtEl>
                                        <p:attrNameLst>
                                          <p:attrName>ppt_y</p:attrName>
                                        </p:attrNameLst>
                                      </p:cBhvr>
                                      <p:tavLst>
                                        <p:tav tm="0">
                                          <p:val>
                                            <p:strVal val="#ppt_y"/>
                                          </p:val>
                                        </p:tav>
                                        <p:tav tm="100000">
                                          <p:val>
                                            <p:strVal val="#ppt_y"/>
                                          </p:val>
                                        </p:tav>
                                      </p:tavLst>
                                    </p:anim>
                                  </p:childTnLst>
                                </p:cTn>
                              </p:par>
                              <p:par>
                                <p:cTn id="35" presetID="39" presetClass="entr" presetSubtype="0" accel="100000" fill="hold" grpId="0" nodeType="withEffect">
                                  <p:stCondLst>
                                    <p:cond delay="0"/>
                                  </p:stCondLst>
                                  <p:childTnLst>
                                    <p:set>
                                      <p:cBhvr>
                                        <p:cTn id="36" dur="1" fill="hold">
                                          <p:stCondLst>
                                            <p:cond delay="0"/>
                                          </p:stCondLst>
                                        </p:cTn>
                                        <p:tgtEl>
                                          <p:spTgt spid="283651">
                                            <p:txEl>
                                              <p:pRg st="5" end="5"/>
                                            </p:txEl>
                                          </p:spTgt>
                                        </p:tgtEl>
                                        <p:attrNameLst>
                                          <p:attrName>style.visibility</p:attrName>
                                        </p:attrNameLst>
                                      </p:cBhvr>
                                      <p:to>
                                        <p:strVal val="visible"/>
                                      </p:to>
                                    </p:set>
                                    <p:anim calcmode="lin" valueType="num">
                                      <p:cBhvr>
                                        <p:cTn id="37" dur="500" fill="hold"/>
                                        <p:tgtEl>
                                          <p:spTgt spid="283651">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283651">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283651">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283651">
                                            <p:txEl>
                                              <p:pRg st="5" end="5"/>
                                            </p:txEl>
                                          </p:spTgt>
                                        </p:tgtEl>
                                        <p:attrNameLst>
                                          <p:attrName>ppt_y</p:attrName>
                                        </p:attrNameLst>
                                      </p:cBhvr>
                                      <p:tavLst>
                                        <p:tav tm="0">
                                          <p:val>
                                            <p:strVal val="#ppt_y"/>
                                          </p:val>
                                        </p:tav>
                                        <p:tav tm="100000">
                                          <p:val>
                                            <p:strVal val="#ppt_y"/>
                                          </p:val>
                                        </p:tav>
                                      </p:tavLst>
                                    </p:anim>
                                  </p:childTnLst>
                                </p:cTn>
                              </p:par>
                              <p:par>
                                <p:cTn id="41" presetID="39" presetClass="entr" presetSubtype="0" accel="100000" fill="hold" grpId="0" nodeType="withEffect">
                                  <p:stCondLst>
                                    <p:cond delay="0"/>
                                  </p:stCondLst>
                                  <p:childTnLst>
                                    <p:set>
                                      <p:cBhvr>
                                        <p:cTn id="42" dur="1" fill="hold">
                                          <p:stCondLst>
                                            <p:cond delay="0"/>
                                          </p:stCondLst>
                                        </p:cTn>
                                        <p:tgtEl>
                                          <p:spTgt spid="283651">
                                            <p:txEl>
                                              <p:pRg st="6" end="6"/>
                                            </p:txEl>
                                          </p:spTgt>
                                        </p:tgtEl>
                                        <p:attrNameLst>
                                          <p:attrName>style.visibility</p:attrName>
                                        </p:attrNameLst>
                                      </p:cBhvr>
                                      <p:to>
                                        <p:strVal val="visible"/>
                                      </p:to>
                                    </p:set>
                                    <p:anim calcmode="lin" valueType="num">
                                      <p:cBhvr>
                                        <p:cTn id="43" dur="500" fill="hold"/>
                                        <p:tgtEl>
                                          <p:spTgt spid="283651">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283651">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283651">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283651">
                                            <p:txEl>
                                              <p:pRg st="6" end="6"/>
                                            </p:txEl>
                                          </p:spTgt>
                                        </p:tgtEl>
                                        <p:attrNameLst>
                                          <p:attrName>ppt_y</p:attrName>
                                        </p:attrNameLst>
                                      </p:cBhvr>
                                      <p:tavLst>
                                        <p:tav tm="0">
                                          <p:val>
                                            <p:strVal val="#ppt_y"/>
                                          </p:val>
                                        </p:tav>
                                        <p:tav tm="100000">
                                          <p:val>
                                            <p:strVal val="#ppt_y"/>
                                          </p:val>
                                        </p:tav>
                                      </p:tavLst>
                                    </p:anim>
                                  </p:childTnLst>
                                </p:cTn>
                              </p:par>
                              <p:par>
                                <p:cTn id="47" presetID="39" presetClass="entr" presetSubtype="0" accel="100000" fill="hold" grpId="0" nodeType="withEffect">
                                  <p:stCondLst>
                                    <p:cond delay="0"/>
                                  </p:stCondLst>
                                  <p:childTnLst>
                                    <p:set>
                                      <p:cBhvr>
                                        <p:cTn id="48" dur="1" fill="hold">
                                          <p:stCondLst>
                                            <p:cond delay="0"/>
                                          </p:stCondLst>
                                        </p:cTn>
                                        <p:tgtEl>
                                          <p:spTgt spid="283651">
                                            <p:txEl>
                                              <p:pRg st="7" end="7"/>
                                            </p:txEl>
                                          </p:spTgt>
                                        </p:tgtEl>
                                        <p:attrNameLst>
                                          <p:attrName>style.visibility</p:attrName>
                                        </p:attrNameLst>
                                      </p:cBhvr>
                                      <p:to>
                                        <p:strVal val="visible"/>
                                      </p:to>
                                    </p:set>
                                    <p:anim calcmode="lin" valueType="num">
                                      <p:cBhvr>
                                        <p:cTn id="49" dur="500" fill="hold"/>
                                        <p:tgtEl>
                                          <p:spTgt spid="283651">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283651">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283651">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283651">
                                            <p:txEl>
                                              <p:pRg st="7" end="7"/>
                                            </p:txEl>
                                          </p:spTgt>
                                        </p:tgtEl>
                                        <p:attrNameLst>
                                          <p:attrName>ppt_y</p:attrName>
                                        </p:attrNameLst>
                                      </p:cBhvr>
                                      <p:tavLst>
                                        <p:tav tm="0">
                                          <p:val>
                                            <p:strVal val="#ppt_y"/>
                                          </p:val>
                                        </p:tav>
                                        <p:tav tm="100000">
                                          <p:val>
                                            <p:strVal val="#ppt_y"/>
                                          </p:val>
                                        </p:tav>
                                      </p:tavLst>
                                    </p:anim>
                                  </p:childTnLst>
                                </p:cTn>
                              </p:par>
                              <p:par>
                                <p:cTn id="53" presetID="39" presetClass="exit" presetSubtype="0" decel="100000" fill="hold" grpId="1" nodeType="withEffect">
                                  <p:stCondLst>
                                    <p:cond delay="0"/>
                                  </p:stCondLst>
                                  <p:childTnLst>
                                    <p:anim calcmode="lin" valueType="num">
                                      <p:cBhvr>
                                        <p:cTn id="54" dur="500" fill="hold"/>
                                        <p:tgtEl>
                                          <p:spTgt spid="283651">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5" dur="500" fill="hold"/>
                                        <p:tgtEl>
                                          <p:spTgt spid="283651">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56" dur="500" fill="hold"/>
                                        <p:tgtEl>
                                          <p:spTgt spid="283651">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57" dur="500" fill="hold"/>
                                        <p:tgtEl>
                                          <p:spTgt spid="283651">
                                            <p:txEl>
                                              <p:pRg st="0" end="0"/>
                                            </p:txEl>
                                          </p:spTgt>
                                        </p:tgtEl>
                                        <p:attrNameLst>
                                          <p:attrName>ppt_y</p:attrName>
                                        </p:attrNameLst>
                                      </p:cBhvr>
                                      <p:tavLst>
                                        <p:tav tm="0">
                                          <p:val>
                                            <p:strVal val="ppt_y"/>
                                          </p:val>
                                        </p:tav>
                                        <p:tav tm="100000">
                                          <p:val>
                                            <p:strVal val="ppt_y"/>
                                          </p:val>
                                        </p:tav>
                                      </p:tavLst>
                                    </p:anim>
                                    <p:set>
                                      <p:cBhvr>
                                        <p:cTn id="58" dur="1" fill="hold">
                                          <p:stCondLst>
                                            <p:cond delay="499"/>
                                          </p:stCondLst>
                                        </p:cTn>
                                        <p:tgtEl>
                                          <p:spTgt spid="283651">
                                            <p:txEl>
                                              <p:pRg st="0" end="0"/>
                                            </p:txEl>
                                          </p:spTgt>
                                        </p:tgtEl>
                                        <p:attrNameLst>
                                          <p:attrName>style.visibility</p:attrName>
                                        </p:attrNameLst>
                                      </p:cBhvr>
                                      <p:to>
                                        <p:strVal val="hidden"/>
                                      </p:to>
                                    </p:set>
                                  </p:childTnLst>
                                </p:cTn>
                              </p:par>
                              <p:par>
                                <p:cTn id="59" presetID="39" presetClass="exit" presetSubtype="0" decel="100000" fill="hold" grpId="1" nodeType="withEffect">
                                  <p:stCondLst>
                                    <p:cond delay="0"/>
                                  </p:stCondLst>
                                  <p:childTnLst>
                                    <p:anim calcmode="lin" valueType="num">
                                      <p:cBhvr>
                                        <p:cTn id="60" dur="500" fill="hold"/>
                                        <p:tgtEl>
                                          <p:spTgt spid="283651">
                                            <p:txEl>
                                              <p:pRg st="1" end="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61" dur="500" fill="hold"/>
                                        <p:tgtEl>
                                          <p:spTgt spid="283651">
                                            <p:txEl>
                                              <p:pRg st="1" end="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2" dur="500" fill="hold"/>
                                        <p:tgtEl>
                                          <p:spTgt spid="283651">
                                            <p:txEl>
                                              <p:pRg st="1" end="1"/>
                                            </p:txEl>
                                          </p:spTgt>
                                        </p:tgtEl>
                                        <p:attrNameLst>
                                          <p:attrName>ppt_x</p:attrName>
                                        </p:attrNameLst>
                                      </p:cBhvr>
                                      <p:tavLst>
                                        <p:tav tm="0">
                                          <p:val>
                                            <p:strVal val="ppt_x"/>
                                          </p:val>
                                        </p:tav>
                                        <p:tav tm="50000">
                                          <p:val>
                                            <p:strVal val="ppt_x"/>
                                          </p:val>
                                        </p:tav>
                                        <p:tav tm="100000">
                                          <p:val>
                                            <p:strVal val="ppt_x-.3"/>
                                          </p:val>
                                        </p:tav>
                                      </p:tavLst>
                                    </p:anim>
                                    <p:anim calcmode="lin" valueType="num">
                                      <p:cBhvr>
                                        <p:cTn id="63" dur="500" fill="hold"/>
                                        <p:tgtEl>
                                          <p:spTgt spid="283651">
                                            <p:txEl>
                                              <p:pRg st="1" end="1"/>
                                            </p:txEl>
                                          </p:spTgt>
                                        </p:tgtEl>
                                        <p:attrNameLst>
                                          <p:attrName>ppt_y</p:attrName>
                                        </p:attrNameLst>
                                      </p:cBhvr>
                                      <p:tavLst>
                                        <p:tav tm="0">
                                          <p:val>
                                            <p:strVal val="ppt_y"/>
                                          </p:val>
                                        </p:tav>
                                        <p:tav tm="100000">
                                          <p:val>
                                            <p:strVal val="ppt_y"/>
                                          </p:val>
                                        </p:tav>
                                      </p:tavLst>
                                    </p:anim>
                                    <p:set>
                                      <p:cBhvr>
                                        <p:cTn id="64" dur="1" fill="hold">
                                          <p:stCondLst>
                                            <p:cond delay="499"/>
                                          </p:stCondLst>
                                        </p:cTn>
                                        <p:tgtEl>
                                          <p:spTgt spid="283651">
                                            <p:txEl>
                                              <p:pRg st="1" end="1"/>
                                            </p:txEl>
                                          </p:spTgt>
                                        </p:tgtEl>
                                        <p:attrNameLst>
                                          <p:attrName>style.visibility</p:attrName>
                                        </p:attrNameLst>
                                      </p:cBhvr>
                                      <p:to>
                                        <p:strVal val="hidden"/>
                                      </p:to>
                                    </p:set>
                                  </p:childTnLst>
                                </p:cTn>
                              </p:par>
                              <p:par>
                                <p:cTn id="65" presetID="39" presetClass="exit" presetSubtype="0" decel="100000" fill="hold" grpId="1" nodeType="withEffect">
                                  <p:stCondLst>
                                    <p:cond delay="0"/>
                                  </p:stCondLst>
                                  <p:childTnLst>
                                    <p:anim calcmode="lin" valueType="num">
                                      <p:cBhvr>
                                        <p:cTn id="66" dur="500" fill="hold"/>
                                        <p:tgtEl>
                                          <p:spTgt spid="283651">
                                            <p:txEl>
                                              <p:pRg st="2" end="2"/>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67" dur="500" fill="hold"/>
                                        <p:tgtEl>
                                          <p:spTgt spid="283651">
                                            <p:txEl>
                                              <p:pRg st="2" end="2"/>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8" dur="500" fill="hold"/>
                                        <p:tgtEl>
                                          <p:spTgt spid="283651">
                                            <p:txEl>
                                              <p:pRg st="2" end="2"/>
                                            </p:txEl>
                                          </p:spTgt>
                                        </p:tgtEl>
                                        <p:attrNameLst>
                                          <p:attrName>ppt_x</p:attrName>
                                        </p:attrNameLst>
                                      </p:cBhvr>
                                      <p:tavLst>
                                        <p:tav tm="0">
                                          <p:val>
                                            <p:strVal val="ppt_x"/>
                                          </p:val>
                                        </p:tav>
                                        <p:tav tm="50000">
                                          <p:val>
                                            <p:strVal val="ppt_x"/>
                                          </p:val>
                                        </p:tav>
                                        <p:tav tm="100000">
                                          <p:val>
                                            <p:strVal val="ppt_x-.3"/>
                                          </p:val>
                                        </p:tav>
                                      </p:tavLst>
                                    </p:anim>
                                    <p:anim calcmode="lin" valueType="num">
                                      <p:cBhvr>
                                        <p:cTn id="69" dur="500" fill="hold"/>
                                        <p:tgtEl>
                                          <p:spTgt spid="283651">
                                            <p:txEl>
                                              <p:pRg st="2" end="2"/>
                                            </p:txEl>
                                          </p:spTgt>
                                        </p:tgtEl>
                                        <p:attrNameLst>
                                          <p:attrName>ppt_y</p:attrName>
                                        </p:attrNameLst>
                                      </p:cBhvr>
                                      <p:tavLst>
                                        <p:tav tm="0">
                                          <p:val>
                                            <p:strVal val="ppt_y"/>
                                          </p:val>
                                        </p:tav>
                                        <p:tav tm="100000">
                                          <p:val>
                                            <p:strVal val="ppt_y"/>
                                          </p:val>
                                        </p:tav>
                                      </p:tavLst>
                                    </p:anim>
                                    <p:set>
                                      <p:cBhvr>
                                        <p:cTn id="70" dur="1" fill="hold">
                                          <p:stCondLst>
                                            <p:cond delay="499"/>
                                          </p:stCondLst>
                                        </p:cTn>
                                        <p:tgtEl>
                                          <p:spTgt spid="283651">
                                            <p:txEl>
                                              <p:pRg st="2" end="2"/>
                                            </p:txEl>
                                          </p:spTgt>
                                        </p:tgtEl>
                                        <p:attrNameLst>
                                          <p:attrName>style.visibility</p:attrName>
                                        </p:attrNameLst>
                                      </p:cBhvr>
                                      <p:to>
                                        <p:strVal val="hidden"/>
                                      </p:to>
                                    </p:set>
                                  </p:childTnLst>
                                </p:cTn>
                              </p:par>
                              <p:par>
                                <p:cTn id="71" presetID="39" presetClass="exit" presetSubtype="0" decel="100000" fill="hold" grpId="1" nodeType="withEffect">
                                  <p:stCondLst>
                                    <p:cond delay="0"/>
                                  </p:stCondLst>
                                  <p:childTnLst>
                                    <p:anim calcmode="lin" valueType="num">
                                      <p:cBhvr>
                                        <p:cTn id="72" dur="500" fill="hold"/>
                                        <p:tgtEl>
                                          <p:spTgt spid="283651">
                                            <p:txEl>
                                              <p:pRg st="3" end="3"/>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3" dur="500" fill="hold"/>
                                        <p:tgtEl>
                                          <p:spTgt spid="283651">
                                            <p:txEl>
                                              <p:pRg st="3" end="3"/>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4" dur="500" fill="hold"/>
                                        <p:tgtEl>
                                          <p:spTgt spid="283651">
                                            <p:txEl>
                                              <p:pRg st="3" end="3"/>
                                            </p:txEl>
                                          </p:spTgt>
                                        </p:tgtEl>
                                        <p:attrNameLst>
                                          <p:attrName>ppt_x</p:attrName>
                                        </p:attrNameLst>
                                      </p:cBhvr>
                                      <p:tavLst>
                                        <p:tav tm="0">
                                          <p:val>
                                            <p:strVal val="ppt_x"/>
                                          </p:val>
                                        </p:tav>
                                        <p:tav tm="50000">
                                          <p:val>
                                            <p:strVal val="ppt_x"/>
                                          </p:val>
                                        </p:tav>
                                        <p:tav tm="100000">
                                          <p:val>
                                            <p:strVal val="ppt_x-.3"/>
                                          </p:val>
                                        </p:tav>
                                      </p:tavLst>
                                    </p:anim>
                                    <p:anim calcmode="lin" valueType="num">
                                      <p:cBhvr>
                                        <p:cTn id="75" dur="500" fill="hold"/>
                                        <p:tgtEl>
                                          <p:spTgt spid="283651">
                                            <p:txEl>
                                              <p:pRg st="3" end="3"/>
                                            </p:txEl>
                                          </p:spTgt>
                                        </p:tgtEl>
                                        <p:attrNameLst>
                                          <p:attrName>ppt_y</p:attrName>
                                        </p:attrNameLst>
                                      </p:cBhvr>
                                      <p:tavLst>
                                        <p:tav tm="0">
                                          <p:val>
                                            <p:strVal val="ppt_y"/>
                                          </p:val>
                                        </p:tav>
                                        <p:tav tm="100000">
                                          <p:val>
                                            <p:strVal val="ppt_y"/>
                                          </p:val>
                                        </p:tav>
                                      </p:tavLst>
                                    </p:anim>
                                    <p:set>
                                      <p:cBhvr>
                                        <p:cTn id="76" dur="1" fill="hold">
                                          <p:stCondLst>
                                            <p:cond delay="499"/>
                                          </p:stCondLst>
                                        </p:cTn>
                                        <p:tgtEl>
                                          <p:spTgt spid="283651">
                                            <p:txEl>
                                              <p:pRg st="3" end="3"/>
                                            </p:txEl>
                                          </p:spTgt>
                                        </p:tgtEl>
                                        <p:attrNameLst>
                                          <p:attrName>style.visibility</p:attrName>
                                        </p:attrNameLst>
                                      </p:cBhvr>
                                      <p:to>
                                        <p:strVal val="hidden"/>
                                      </p:to>
                                    </p:set>
                                  </p:childTnLst>
                                </p:cTn>
                              </p:par>
                              <p:par>
                                <p:cTn id="77" presetID="39" presetClass="exit" presetSubtype="0" decel="100000" fill="hold" grpId="1" nodeType="withEffect">
                                  <p:stCondLst>
                                    <p:cond delay="0"/>
                                  </p:stCondLst>
                                  <p:childTnLst>
                                    <p:anim calcmode="lin" valueType="num">
                                      <p:cBhvr>
                                        <p:cTn id="78" dur="500" fill="hold"/>
                                        <p:tgtEl>
                                          <p:spTgt spid="283651">
                                            <p:txEl>
                                              <p:pRg st="4" end="4"/>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9" dur="500" fill="hold"/>
                                        <p:tgtEl>
                                          <p:spTgt spid="283651">
                                            <p:txEl>
                                              <p:pRg st="4" end="4"/>
                                            </p:txEl>
                                          </p:spTgt>
                                        </p:tgtEl>
                                        <p:attrNameLst>
                                          <p:attrName>ppt_w</p:attrName>
                                        </p:attrNameLst>
                                      </p:cBhvr>
                                      <p:tavLst>
                                        <p:tav tm="0">
                                          <p:val>
                                            <p:strVal val="ppt_w"/>
                                          </p:val>
                                        </p:tav>
                                        <p:tav tm="50000">
                                          <p:val>
                                            <p:strVal val="ppt_w+.3"/>
                                          </p:val>
                                        </p:tav>
                                        <p:tav tm="100000">
                                          <p:val>
                                            <p:strVal val="ppt_w+.3"/>
                                          </p:val>
                                        </p:tav>
                                      </p:tavLst>
                                    </p:anim>
                                    <p:anim calcmode="lin" valueType="num">
                                      <p:cBhvr>
                                        <p:cTn id="80" dur="500" fill="hold"/>
                                        <p:tgtEl>
                                          <p:spTgt spid="283651">
                                            <p:txEl>
                                              <p:pRg st="4" end="4"/>
                                            </p:txEl>
                                          </p:spTgt>
                                        </p:tgtEl>
                                        <p:attrNameLst>
                                          <p:attrName>ppt_x</p:attrName>
                                        </p:attrNameLst>
                                      </p:cBhvr>
                                      <p:tavLst>
                                        <p:tav tm="0">
                                          <p:val>
                                            <p:strVal val="ppt_x"/>
                                          </p:val>
                                        </p:tav>
                                        <p:tav tm="50000">
                                          <p:val>
                                            <p:strVal val="ppt_x"/>
                                          </p:val>
                                        </p:tav>
                                        <p:tav tm="100000">
                                          <p:val>
                                            <p:strVal val="ppt_x-.3"/>
                                          </p:val>
                                        </p:tav>
                                      </p:tavLst>
                                    </p:anim>
                                    <p:anim calcmode="lin" valueType="num">
                                      <p:cBhvr>
                                        <p:cTn id="81" dur="500" fill="hold"/>
                                        <p:tgtEl>
                                          <p:spTgt spid="283651">
                                            <p:txEl>
                                              <p:pRg st="4" end="4"/>
                                            </p:txEl>
                                          </p:spTgt>
                                        </p:tgtEl>
                                        <p:attrNameLst>
                                          <p:attrName>ppt_y</p:attrName>
                                        </p:attrNameLst>
                                      </p:cBhvr>
                                      <p:tavLst>
                                        <p:tav tm="0">
                                          <p:val>
                                            <p:strVal val="ppt_y"/>
                                          </p:val>
                                        </p:tav>
                                        <p:tav tm="100000">
                                          <p:val>
                                            <p:strVal val="ppt_y"/>
                                          </p:val>
                                        </p:tav>
                                      </p:tavLst>
                                    </p:anim>
                                    <p:set>
                                      <p:cBhvr>
                                        <p:cTn id="82" dur="1" fill="hold">
                                          <p:stCondLst>
                                            <p:cond delay="499"/>
                                          </p:stCondLst>
                                        </p:cTn>
                                        <p:tgtEl>
                                          <p:spTgt spid="283651">
                                            <p:txEl>
                                              <p:pRg st="4" end="4"/>
                                            </p:txEl>
                                          </p:spTgt>
                                        </p:tgtEl>
                                        <p:attrNameLst>
                                          <p:attrName>style.visibility</p:attrName>
                                        </p:attrNameLst>
                                      </p:cBhvr>
                                      <p:to>
                                        <p:strVal val="hidden"/>
                                      </p:to>
                                    </p:set>
                                  </p:childTnLst>
                                </p:cTn>
                              </p:par>
                              <p:par>
                                <p:cTn id="83" presetID="39" presetClass="exit" presetSubtype="0" decel="100000" fill="hold" grpId="1" nodeType="withEffect">
                                  <p:stCondLst>
                                    <p:cond delay="0"/>
                                  </p:stCondLst>
                                  <p:childTnLst>
                                    <p:anim calcmode="lin" valueType="num">
                                      <p:cBhvr>
                                        <p:cTn id="84" dur="500" fill="hold"/>
                                        <p:tgtEl>
                                          <p:spTgt spid="283651">
                                            <p:txEl>
                                              <p:pRg st="5" end="5"/>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85" dur="500" fill="hold"/>
                                        <p:tgtEl>
                                          <p:spTgt spid="283651">
                                            <p:txEl>
                                              <p:pRg st="5" end="5"/>
                                            </p:txEl>
                                          </p:spTgt>
                                        </p:tgtEl>
                                        <p:attrNameLst>
                                          <p:attrName>ppt_w</p:attrName>
                                        </p:attrNameLst>
                                      </p:cBhvr>
                                      <p:tavLst>
                                        <p:tav tm="0">
                                          <p:val>
                                            <p:strVal val="ppt_w"/>
                                          </p:val>
                                        </p:tav>
                                        <p:tav tm="50000">
                                          <p:val>
                                            <p:strVal val="ppt_w+.3"/>
                                          </p:val>
                                        </p:tav>
                                        <p:tav tm="100000">
                                          <p:val>
                                            <p:strVal val="ppt_w+.3"/>
                                          </p:val>
                                        </p:tav>
                                      </p:tavLst>
                                    </p:anim>
                                    <p:anim calcmode="lin" valueType="num">
                                      <p:cBhvr>
                                        <p:cTn id="86" dur="500" fill="hold"/>
                                        <p:tgtEl>
                                          <p:spTgt spid="283651">
                                            <p:txEl>
                                              <p:pRg st="5" end="5"/>
                                            </p:txEl>
                                          </p:spTgt>
                                        </p:tgtEl>
                                        <p:attrNameLst>
                                          <p:attrName>ppt_x</p:attrName>
                                        </p:attrNameLst>
                                      </p:cBhvr>
                                      <p:tavLst>
                                        <p:tav tm="0">
                                          <p:val>
                                            <p:strVal val="ppt_x"/>
                                          </p:val>
                                        </p:tav>
                                        <p:tav tm="50000">
                                          <p:val>
                                            <p:strVal val="ppt_x"/>
                                          </p:val>
                                        </p:tav>
                                        <p:tav tm="100000">
                                          <p:val>
                                            <p:strVal val="ppt_x-.3"/>
                                          </p:val>
                                        </p:tav>
                                      </p:tavLst>
                                    </p:anim>
                                    <p:anim calcmode="lin" valueType="num">
                                      <p:cBhvr>
                                        <p:cTn id="87" dur="500" fill="hold"/>
                                        <p:tgtEl>
                                          <p:spTgt spid="283651">
                                            <p:txEl>
                                              <p:pRg st="5" end="5"/>
                                            </p:txEl>
                                          </p:spTgt>
                                        </p:tgtEl>
                                        <p:attrNameLst>
                                          <p:attrName>ppt_y</p:attrName>
                                        </p:attrNameLst>
                                      </p:cBhvr>
                                      <p:tavLst>
                                        <p:tav tm="0">
                                          <p:val>
                                            <p:strVal val="ppt_y"/>
                                          </p:val>
                                        </p:tav>
                                        <p:tav tm="100000">
                                          <p:val>
                                            <p:strVal val="ppt_y"/>
                                          </p:val>
                                        </p:tav>
                                      </p:tavLst>
                                    </p:anim>
                                    <p:set>
                                      <p:cBhvr>
                                        <p:cTn id="88" dur="1" fill="hold">
                                          <p:stCondLst>
                                            <p:cond delay="499"/>
                                          </p:stCondLst>
                                        </p:cTn>
                                        <p:tgtEl>
                                          <p:spTgt spid="283651">
                                            <p:txEl>
                                              <p:pRg st="5" end="5"/>
                                            </p:txEl>
                                          </p:spTgt>
                                        </p:tgtEl>
                                        <p:attrNameLst>
                                          <p:attrName>style.visibility</p:attrName>
                                        </p:attrNameLst>
                                      </p:cBhvr>
                                      <p:to>
                                        <p:strVal val="hidden"/>
                                      </p:to>
                                    </p:set>
                                  </p:childTnLst>
                                </p:cTn>
                              </p:par>
                              <p:par>
                                <p:cTn id="89" presetID="39" presetClass="exit" presetSubtype="0" decel="100000" fill="hold" grpId="1" nodeType="withEffect">
                                  <p:stCondLst>
                                    <p:cond delay="0"/>
                                  </p:stCondLst>
                                  <p:childTnLst>
                                    <p:anim calcmode="lin" valueType="num">
                                      <p:cBhvr>
                                        <p:cTn id="90" dur="500" fill="hold"/>
                                        <p:tgtEl>
                                          <p:spTgt spid="283651">
                                            <p:txEl>
                                              <p:pRg st="6" end="6"/>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91" dur="500" fill="hold"/>
                                        <p:tgtEl>
                                          <p:spTgt spid="283651">
                                            <p:txEl>
                                              <p:pRg st="6" end="6"/>
                                            </p:txEl>
                                          </p:spTgt>
                                        </p:tgtEl>
                                        <p:attrNameLst>
                                          <p:attrName>ppt_w</p:attrName>
                                        </p:attrNameLst>
                                      </p:cBhvr>
                                      <p:tavLst>
                                        <p:tav tm="0">
                                          <p:val>
                                            <p:strVal val="ppt_w"/>
                                          </p:val>
                                        </p:tav>
                                        <p:tav tm="50000">
                                          <p:val>
                                            <p:strVal val="ppt_w+.3"/>
                                          </p:val>
                                        </p:tav>
                                        <p:tav tm="100000">
                                          <p:val>
                                            <p:strVal val="ppt_w+.3"/>
                                          </p:val>
                                        </p:tav>
                                      </p:tavLst>
                                    </p:anim>
                                    <p:anim calcmode="lin" valueType="num">
                                      <p:cBhvr>
                                        <p:cTn id="92" dur="500" fill="hold"/>
                                        <p:tgtEl>
                                          <p:spTgt spid="283651">
                                            <p:txEl>
                                              <p:pRg st="6" end="6"/>
                                            </p:txEl>
                                          </p:spTgt>
                                        </p:tgtEl>
                                        <p:attrNameLst>
                                          <p:attrName>ppt_x</p:attrName>
                                        </p:attrNameLst>
                                      </p:cBhvr>
                                      <p:tavLst>
                                        <p:tav tm="0">
                                          <p:val>
                                            <p:strVal val="ppt_x"/>
                                          </p:val>
                                        </p:tav>
                                        <p:tav tm="50000">
                                          <p:val>
                                            <p:strVal val="ppt_x"/>
                                          </p:val>
                                        </p:tav>
                                        <p:tav tm="100000">
                                          <p:val>
                                            <p:strVal val="ppt_x-.3"/>
                                          </p:val>
                                        </p:tav>
                                      </p:tavLst>
                                    </p:anim>
                                    <p:anim calcmode="lin" valueType="num">
                                      <p:cBhvr>
                                        <p:cTn id="93" dur="500" fill="hold"/>
                                        <p:tgtEl>
                                          <p:spTgt spid="283651">
                                            <p:txEl>
                                              <p:pRg st="6" end="6"/>
                                            </p:txEl>
                                          </p:spTgt>
                                        </p:tgtEl>
                                        <p:attrNameLst>
                                          <p:attrName>ppt_y</p:attrName>
                                        </p:attrNameLst>
                                      </p:cBhvr>
                                      <p:tavLst>
                                        <p:tav tm="0">
                                          <p:val>
                                            <p:strVal val="ppt_y"/>
                                          </p:val>
                                        </p:tav>
                                        <p:tav tm="100000">
                                          <p:val>
                                            <p:strVal val="ppt_y"/>
                                          </p:val>
                                        </p:tav>
                                      </p:tavLst>
                                    </p:anim>
                                    <p:set>
                                      <p:cBhvr>
                                        <p:cTn id="94" dur="1" fill="hold">
                                          <p:stCondLst>
                                            <p:cond delay="499"/>
                                          </p:stCondLst>
                                        </p:cTn>
                                        <p:tgtEl>
                                          <p:spTgt spid="283651">
                                            <p:txEl>
                                              <p:pRg st="6" end="6"/>
                                            </p:txEl>
                                          </p:spTgt>
                                        </p:tgtEl>
                                        <p:attrNameLst>
                                          <p:attrName>style.visibility</p:attrName>
                                        </p:attrNameLst>
                                      </p:cBhvr>
                                      <p:to>
                                        <p:strVal val="hidden"/>
                                      </p:to>
                                    </p:set>
                                  </p:childTnLst>
                                </p:cTn>
                              </p:par>
                              <p:par>
                                <p:cTn id="95" presetID="39" presetClass="exit" presetSubtype="0" decel="100000" fill="hold" grpId="1" nodeType="withEffect">
                                  <p:stCondLst>
                                    <p:cond delay="0"/>
                                  </p:stCondLst>
                                  <p:childTnLst>
                                    <p:anim calcmode="lin" valueType="num">
                                      <p:cBhvr>
                                        <p:cTn id="96" dur="500" fill="hold"/>
                                        <p:tgtEl>
                                          <p:spTgt spid="283651">
                                            <p:txEl>
                                              <p:pRg st="7" end="7"/>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97" dur="500" fill="hold"/>
                                        <p:tgtEl>
                                          <p:spTgt spid="283651">
                                            <p:txEl>
                                              <p:pRg st="7" end="7"/>
                                            </p:txEl>
                                          </p:spTgt>
                                        </p:tgtEl>
                                        <p:attrNameLst>
                                          <p:attrName>ppt_w</p:attrName>
                                        </p:attrNameLst>
                                      </p:cBhvr>
                                      <p:tavLst>
                                        <p:tav tm="0">
                                          <p:val>
                                            <p:strVal val="ppt_w"/>
                                          </p:val>
                                        </p:tav>
                                        <p:tav tm="50000">
                                          <p:val>
                                            <p:strVal val="ppt_w+.3"/>
                                          </p:val>
                                        </p:tav>
                                        <p:tav tm="100000">
                                          <p:val>
                                            <p:strVal val="ppt_w+.3"/>
                                          </p:val>
                                        </p:tav>
                                      </p:tavLst>
                                    </p:anim>
                                    <p:anim calcmode="lin" valueType="num">
                                      <p:cBhvr>
                                        <p:cTn id="98" dur="500" fill="hold"/>
                                        <p:tgtEl>
                                          <p:spTgt spid="283651">
                                            <p:txEl>
                                              <p:pRg st="7" end="7"/>
                                            </p:txEl>
                                          </p:spTgt>
                                        </p:tgtEl>
                                        <p:attrNameLst>
                                          <p:attrName>ppt_x</p:attrName>
                                        </p:attrNameLst>
                                      </p:cBhvr>
                                      <p:tavLst>
                                        <p:tav tm="0">
                                          <p:val>
                                            <p:strVal val="ppt_x"/>
                                          </p:val>
                                        </p:tav>
                                        <p:tav tm="50000">
                                          <p:val>
                                            <p:strVal val="ppt_x"/>
                                          </p:val>
                                        </p:tav>
                                        <p:tav tm="100000">
                                          <p:val>
                                            <p:strVal val="ppt_x-.3"/>
                                          </p:val>
                                        </p:tav>
                                      </p:tavLst>
                                    </p:anim>
                                    <p:anim calcmode="lin" valueType="num">
                                      <p:cBhvr>
                                        <p:cTn id="99" dur="500" fill="hold"/>
                                        <p:tgtEl>
                                          <p:spTgt spid="283651">
                                            <p:txEl>
                                              <p:pRg st="7" end="7"/>
                                            </p:txEl>
                                          </p:spTgt>
                                        </p:tgtEl>
                                        <p:attrNameLst>
                                          <p:attrName>ppt_y</p:attrName>
                                        </p:attrNameLst>
                                      </p:cBhvr>
                                      <p:tavLst>
                                        <p:tav tm="0">
                                          <p:val>
                                            <p:strVal val="ppt_y"/>
                                          </p:val>
                                        </p:tav>
                                        <p:tav tm="100000">
                                          <p:val>
                                            <p:strVal val="ppt_y"/>
                                          </p:val>
                                        </p:tav>
                                      </p:tavLst>
                                    </p:anim>
                                    <p:set>
                                      <p:cBhvr>
                                        <p:cTn id="100" dur="1" fill="hold">
                                          <p:stCondLst>
                                            <p:cond delay="499"/>
                                          </p:stCondLst>
                                        </p:cTn>
                                        <p:tgtEl>
                                          <p:spTgt spid="283651">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build="p"/>
      <p:bldP spid="283651" grpId="1" build="allAtOnce"/>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7747" name="Rectangle 3"/>
          <p:cNvSpPr>
            <a:spLocks noGrp="1" noChangeArrowheads="1"/>
          </p:cNvSpPr>
          <p:nvPr>
            <p:ph type="body" idx="1"/>
          </p:nvPr>
        </p:nvSpPr>
        <p:spPr>
          <a:xfrm>
            <a:off x="457200" y="1052736"/>
            <a:ext cx="8229600" cy="5271864"/>
          </a:xfrm>
        </p:spPr>
        <p:txBody>
          <a:bodyPr/>
          <a:lstStyle/>
          <a:p>
            <a:pPr marL="0" indent="0" algn="justLow" rtl="1" eaLnBrk="1" hangingPunct="1">
              <a:lnSpc>
                <a:spcPct val="80000"/>
              </a:lnSpc>
              <a:buNone/>
              <a:defRPr/>
            </a:pPr>
            <a:r>
              <a:rPr lang="fa-IR" sz="2400" b="1" dirty="0" smtClean="0">
                <a:cs typeface="B Titr" pitchFamily="2" charset="-78"/>
              </a:rPr>
              <a:t>تقسیمات جغرافیایی ... (ادامه)</a:t>
            </a:r>
          </a:p>
          <a:p>
            <a:pPr lvl="1" algn="justLow" rtl="1" eaLnBrk="1" hangingPunct="1">
              <a:lnSpc>
                <a:spcPct val="80000"/>
              </a:lnSpc>
              <a:defRPr/>
            </a:pPr>
            <a:r>
              <a:rPr lang="ar-SA" sz="2000" b="1" dirty="0" smtClean="0">
                <a:cs typeface="B Nazanin" pitchFamily="2" charset="-78"/>
              </a:rPr>
              <a:t>جدول‌ </a:t>
            </a:r>
            <a:r>
              <a:rPr lang="en-US" sz="2000" b="1" dirty="0" smtClean="0">
                <a:cs typeface="B Nazanin" pitchFamily="2" charset="-78"/>
              </a:rPr>
              <a:t>G</a:t>
            </a:r>
            <a:r>
              <a:rPr lang="ar-SA" sz="1800" b="1" dirty="0" smtClean="0">
                <a:cs typeface="B Nazanin" pitchFamily="2" charset="-78"/>
              </a:rPr>
              <a:t> (ص‌. </a:t>
            </a:r>
            <a:r>
              <a:rPr lang="en-US" sz="1800" b="1" dirty="0" smtClean="0">
                <a:cs typeface="B Nazanin" pitchFamily="2" charset="-78"/>
              </a:rPr>
              <a:t>xix</a:t>
            </a:r>
            <a:r>
              <a:rPr lang="ar-SA" sz="1800" b="1" dirty="0" smtClean="0">
                <a:cs typeface="B Nazanin" pitchFamily="2" charset="-78"/>
              </a:rPr>
              <a:t> مقدمه‌)</a:t>
            </a:r>
          </a:p>
          <a:p>
            <a:pPr lvl="1" algn="justLow" rtl="1" eaLnBrk="1" hangingPunct="1">
              <a:lnSpc>
                <a:spcPct val="80000"/>
              </a:lnSpc>
              <a:defRPr/>
            </a:pPr>
            <a:r>
              <a:rPr lang="ar-SA" sz="1800" b="1" dirty="0" smtClean="0">
                <a:cs typeface="B Nazanin" pitchFamily="2" charset="-78"/>
              </a:rPr>
              <a:t>در جدول‌ </a:t>
            </a:r>
            <a:r>
              <a:rPr lang="en-US" sz="1800" b="1" dirty="0" smtClean="0">
                <a:cs typeface="B Nazanin" pitchFamily="2" charset="-78"/>
              </a:rPr>
              <a:t>G</a:t>
            </a:r>
            <a:r>
              <a:rPr lang="ar-SA" sz="1800" b="1" dirty="0" smtClean="0">
                <a:cs typeface="B Nazanin" pitchFamily="2" charset="-78"/>
              </a:rPr>
              <a:t> مناطق‌ جغرافيايي‌ به‌ 9 منطقه‌ تقسيم‌ شده‌اند كه‌ هركدام‌ با يك‌ حرف‌ مشخص‌ مي‌شوند و يك‌ حرف‌</a:t>
            </a:r>
            <a:r>
              <a:rPr lang="fa-IR" sz="1800" b="1" dirty="0" smtClean="0">
                <a:cs typeface="B Nazanin" pitchFamily="2" charset="-78"/>
              </a:rPr>
              <a:t> </a:t>
            </a:r>
            <a:r>
              <a:rPr lang="ar-SA" sz="1800" b="1" dirty="0" smtClean="0">
                <a:cs typeface="B Nazanin" pitchFamily="2" charset="-78"/>
              </a:rPr>
              <a:t>هم‌ (</a:t>
            </a:r>
            <a:r>
              <a:rPr lang="en-US" sz="1800" b="1" dirty="0" smtClean="0">
                <a:cs typeface="B Nazanin" pitchFamily="2" charset="-78"/>
              </a:rPr>
              <a:t>M</a:t>
            </a:r>
            <a:r>
              <a:rPr lang="ar-SA" sz="1800" b="1" dirty="0" smtClean="0">
                <a:cs typeface="B Nazanin" pitchFamily="2" charset="-78"/>
              </a:rPr>
              <a:t>) براي‌ آژانسهاي‌ بين‌المللي‌ كه‌ آثار مرتبط‌ با پزشكي‌ منتشر مي‌كنند در نظر گرفته‌ شده‌ است‌.</a:t>
            </a:r>
          </a:p>
          <a:p>
            <a:pPr lvl="1" algn="justLow" rtl="1" eaLnBrk="1" hangingPunct="1">
              <a:lnSpc>
                <a:spcPct val="80000"/>
              </a:lnSpc>
              <a:defRPr/>
            </a:pPr>
            <a:r>
              <a:rPr lang="ar-SA" sz="1800" b="1" dirty="0" smtClean="0">
                <a:cs typeface="B Nazanin" pitchFamily="2" charset="-78"/>
              </a:rPr>
              <a:t>هر شمارة‌ جغرافيايي‌ از 3 قسمت‌ تشكيل‌ شده‌ است‌:</a:t>
            </a:r>
          </a:p>
          <a:p>
            <a:pPr lvl="2" algn="justLow" rtl="1" eaLnBrk="1" hangingPunct="1">
              <a:lnSpc>
                <a:spcPct val="80000"/>
              </a:lnSpc>
              <a:defRPr/>
            </a:pPr>
            <a:r>
              <a:rPr lang="ar-SA" sz="1600" b="1" dirty="0" smtClean="0">
                <a:cs typeface="B Nazanin" pitchFamily="2" charset="-78"/>
              </a:rPr>
              <a:t>حرف‌ اول‌ كه‌ منطقه‌ و محدوده‌ جغرافيايي‌ را نشان‌ مي‌دهد:</a:t>
            </a:r>
          </a:p>
          <a:p>
            <a:pPr lvl="2" algn="justLow" rtl="1" eaLnBrk="1" hangingPunct="1">
              <a:lnSpc>
                <a:spcPct val="80000"/>
              </a:lnSpc>
              <a:defRPr/>
            </a:pPr>
            <a:r>
              <a:rPr lang="ar-SA" sz="1600" b="1" dirty="0" smtClean="0">
                <a:cs typeface="B Nazanin" pitchFamily="2" charset="-78"/>
              </a:rPr>
              <a:t>حرف‌ دوم‌ كه‌ نشانگر حرف‌ اول‌ نام‌ كشور يا ايالت‌ در ايالات‌ متحده‌ است‌</a:t>
            </a:r>
            <a:r>
              <a:rPr lang="fa-IR" sz="1600" b="1" dirty="0" smtClean="0">
                <a:cs typeface="B Nazanin" pitchFamily="2" charset="-78"/>
              </a:rPr>
              <a:t>. مانند:</a:t>
            </a:r>
            <a:r>
              <a:rPr lang="ar-SA" sz="1600" b="1" dirty="0" smtClean="0">
                <a:cs typeface="B Nazanin" pitchFamily="2" charset="-78"/>
              </a:rPr>
              <a:t> </a:t>
            </a:r>
            <a:r>
              <a:rPr lang="en-US" sz="1600" b="1" dirty="0" smtClean="0">
                <a:cs typeface="B Nazanin" pitchFamily="2" charset="-78"/>
              </a:rPr>
              <a:t>Iran</a:t>
            </a:r>
            <a:r>
              <a:rPr lang="fa-IR" sz="1600" b="1" dirty="0" smtClean="0">
                <a:cs typeface="B Nazanin" pitchFamily="2" charset="-78"/>
              </a:rPr>
              <a:t> 	 </a:t>
            </a:r>
            <a:r>
              <a:rPr lang="en-US" sz="1600" b="1" dirty="0" smtClean="0">
                <a:cs typeface="B Nazanin" pitchFamily="2" charset="-78"/>
              </a:rPr>
              <a:t>JI 7</a:t>
            </a:r>
            <a:endParaRPr lang="ar-SA" sz="1600" b="1" dirty="0" smtClean="0">
              <a:cs typeface="B Nazanin" pitchFamily="2" charset="-78"/>
            </a:endParaRPr>
          </a:p>
          <a:p>
            <a:pPr lvl="2" algn="justLow" rtl="1" eaLnBrk="1" hangingPunct="1">
              <a:lnSpc>
                <a:spcPct val="80000"/>
              </a:lnSpc>
              <a:defRPr/>
            </a:pPr>
            <a:r>
              <a:rPr lang="ar-SA" sz="1600" b="1" dirty="0" smtClean="0">
                <a:cs typeface="B Nazanin" pitchFamily="2" charset="-78"/>
              </a:rPr>
              <a:t>يك‌ يا دوم‌ رقم‌ از جدول‌ نشانه‌ مولف‌ كاتر ـ سن‌برن‌ كه‌ به‌ حرف‌ دوم‌ نام‌ كشور تعلق‌ مي‌گيرد.</a:t>
            </a:r>
          </a:p>
          <a:p>
            <a:pPr lvl="1" algn="justLow" rtl="1" eaLnBrk="1" hangingPunct="1">
              <a:lnSpc>
                <a:spcPct val="80000"/>
              </a:lnSpc>
              <a:defRPr/>
            </a:pPr>
            <a:r>
              <a:rPr lang="fa-IR" sz="1800" b="1" dirty="0" smtClean="0">
                <a:cs typeface="B Nazanin" pitchFamily="2" charset="-78"/>
              </a:rPr>
              <a:t>و</a:t>
            </a:r>
            <a:r>
              <a:rPr lang="ar-SA" sz="1800" b="1" dirty="0" smtClean="0">
                <a:cs typeface="B Nazanin" pitchFamily="2" charset="-78"/>
              </a:rPr>
              <a:t>قتي‌ كشوري‌ اسمش‌ عوض‌ مي‌شود، طبق‌ قاعدة‌ بالا شمارة‌ آن‌ تعيين‌ مي‌شود و منتظر ذكرشدن‌ آن‌ در جدول‌ </a:t>
            </a:r>
            <a:r>
              <a:rPr lang="en-US" sz="1800" b="1" dirty="0" smtClean="0">
                <a:cs typeface="B Nazanin" pitchFamily="2" charset="-78"/>
              </a:rPr>
              <a:t>G</a:t>
            </a:r>
            <a:r>
              <a:rPr lang="ar-SA" sz="1800" b="1" dirty="0" smtClean="0">
                <a:cs typeface="B Nazanin" pitchFamily="2" charset="-78"/>
              </a:rPr>
              <a:t> نمي‌شويم‌.</a:t>
            </a:r>
          </a:p>
          <a:p>
            <a:pPr lvl="1" algn="justLow" rtl="1" eaLnBrk="1" hangingPunct="1">
              <a:lnSpc>
                <a:spcPct val="80000"/>
              </a:lnSpc>
              <a:defRPr/>
            </a:pPr>
            <a:r>
              <a:rPr lang="ar-SA" sz="1800" b="1" dirty="0" smtClean="0">
                <a:cs typeface="B Nazanin" pitchFamily="2" charset="-78"/>
              </a:rPr>
              <a:t>سازمانهاي‌ بين‌المللي‌ هم‌ داراي‌ تقسيمات‌ فرعي‌ خاص‌ خود هستند كه‌ در ص‌. </a:t>
            </a:r>
            <a:r>
              <a:rPr lang="en-US" sz="1800" b="1" dirty="0" smtClean="0">
                <a:cs typeface="B Nazanin" pitchFamily="2" charset="-78"/>
              </a:rPr>
              <a:t>xxvii</a:t>
            </a:r>
            <a:r>
              <a:rPr lang="ar-SA" sz="1800" b="1" dirty="0" smtClean="0">
                <a:cs typeface="B Nazanin" pitchFamily="2" charset="-78"/>
              </a:rPr>
              <a:t> ذكر شده‌اند.</a:t>
            </a:r>
          </a:p>
          <a:p>
            <a:pPr lvl="1" algn="justLow" rtl="1" eaLnBrk="1" hangingPunct="1">
              <a:lnSpc>
                <a:spcPct val="80000"/>
              </a:lnSpc>
              <a:defRPr/>
            </a:pPr>
            <a:r>
              <a:rPr lang="ar-SA" sz="1800" b="1" dirty="0" smtClean="0">
                <a:cs typeface="B Nazanin" pitchFamily="2" charset="-78"/>
              </a:rPr>
              <a:t>اگر شمارة‌ استان‌ يا شهري‌ خاص‌ را بخواهيم‌ اضافه‌ كنيم‌ بعد از شمارة‌ كشور (.2) براي‌ شهر و (.1) براي‌ استان‌ و كاتري‌ به‌ شهر يا	استان‌ مي‌دهيم‌.</a:t>
            </a:r>
            <a:endParaRPr lang="fa-IR" sz="1800" b="1" dirty="0" smtClean="0">
              <a:cs typeface="B Nazanin" pitchFamily="2" charset="-78"/>
            </a:endParaRPr>
          </a:p>
          <a:p>
            <a:pPr lvl="1" algn="justLow" rtl="1" eaLnBrk="1" hangingPunct="1">
              <a:lnSpc>
                <a:spcPct val="80000"/>
              </a:lnSpc>
              <a:buFont typeface="Wingdings" pitchFamily="2" charset="2"/>
              <a:buNone/>
              <a:defRPr/>
            </a:pPr>
            <a:r>
              <a:rPr lang="fa-IR" sz="1800" b="1" dirty="0" smtClean="0">
                <a:cs typeface="B Nazanin" pitchFamily="2" charset="-78"/>
              </a:rPr>
              <a:t>		مثال: تاریخ روانپزشکی در شهر تهران 	</a:t>
            </a:r>
            <a:r>
              <a:rPr lang="en-US" sz="1800" b="1" dirty="0" smtClean="0">
                <a:cs typeface="B Nazanin" pitchFamily="2" charset="-78"/>
              </a:rPr>
              <a:t>WM 11 JI7.2 .T4</a:t>
            </a:r>
          </a:p>
          <a:p>
            <a:pPr lvl="1" algn="justLow" rtl="1" eaLnBrk="1" hangingPunct="1">
              <a:lnSpc>
                <a:spcPct val="80000"/>
              </a:lnSpc>
              <a:buFont typeface="Wingdings" pitchFamily="2" charset="2"/>
              <a:buNone/>
              <a:defRPr/>
            </a:pPr>
            <a:r>
              <a:rPr lang="en-US" sz="1800" b="1" dirty="0" smtClean="0">
                <a:cs typeface="B Nazanin" pitchFamily="2" charset="-78"/>
              </a:rPr>
              <a:t>		 </a:t>
            </a:r>
            <a:r>
              <a:rPr lang="fa-IR" sz="1800" b="1" dirty="0" smtClean="0">
                <a:cs typeface="B Nazanin" pitchFamily="2" charset="-78"/>
              </a:rPr>
              <a:t>تاریخ روانپزشکی در  استان تهران			</a:t>
            </a:r>
            <a:r>
              <a:rPr lang="en-US" sz="1800" b="1" dirty="0" smtClean="0">
                <a:cs typeface="B Nazanin" pitchFamily="2" charset="-78"/>
              </a:rPr>
              <a:t>WM 11 JI7.1 .T4</a:t>
            </a:r>
            <a:endParaRPr lang="fa-IR" sz="1800" b="1" dirty="0" smtClean="0">
              <a:cs typeface="B Nazanin" pitchFamily="2" charset="-78"/>
            </a:endParaRPr>
          </a:p>
          <a:p>
            <a:pPr lvl="1" algn="justLow" rtl="1" eaLnBrk="1" hangingPunct="1">
              <a:lnSpc>
                <a:spcPct val="80000"/>
              </a:lnSpc>
              <a:defRPr/>
            </a:pPr>
            <a:endParaRPr lang="fa-IR" sz="1800" b="1" dirty="0" smtClean="0">
              <a:cs typeface="B Nazanin" pitchFamily="2" charset="-78"/>
            </a:endParaRPr>
          </a:p>
        </p:txBody>
      </p:sp>
      <p:pic>
        <p:nvPicPr>
          <p:cNvPr id="5"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3295885"/>
      </p:ext>
    </p:extLst>
  </p:cSld>
  <p:clrMapOvr>
    <a:masterClrMapping/>
  </p:clrMapOvr>
  <p:transition spd="med">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87747">
                                            <p:txEl>
                                              <p:pRg st="0" end="0"/>
                                            </p:txEl>
                                          </p:spTgt>
                                        </p:tgtEl>
                                        <p:attrNameLst>
                                          <p:attrName>style.visibility</p:attrName>
                                        </p:attrNameLst>
                                      </p:cBhvr>
                                      <p:to>
                                        <p:strVal val="visible"/>
                                      </p:to>
                                    </p:set>
                                    <p:anim calcmode="lin" valueType="num">
                                      <p:cBhvr>
                                        <p:cTn id="7" dur="500" fill="hold"/>
                                        <p:tgtEl>
                                          <p:spTgt spid="28774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8774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8774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87747">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287747">
                                            <p:txEl>
                                              <p:pRg st="1" end="1"/>
                                            </p:txEl>
                                          </p:spTgt>
                                        </p:tgtEl>
                                        <p:attrNameLst>
                                          <p:attrName>style.visibility</p:attrName>
                                        </p:attrNameLst>
                                      </p:cBhvr>
                                      <p:to>
                                        <p:strVal val="visible"/>
                                      </p:to>
                                    </p:set>
                                    <p:anim calcmode="lin" valueType="num">
                                      <p:cBhvr>
                                        <p:cTn id="13" dur="500" fill="hold"/>
                                        <p:tgtEl>
                                          <p:spTgt spid="28774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28774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28774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287747">
                                            <p:txEl>
                                              <p:pRg st="1" end="1"/>
                                            </p:txEl>
                                          </p:spTgt>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0"/>
                                  </p:stCondLst>
                                  <p:childTnLst>
                                    <p:set>
                                      <p:cBhvr>
                                        <p:cTn id="18" dur="1" fill="hold">
                                          <p:stCondLst>
                                            <p:cond delay="0"/>
                                          </p:stCondLst>
                                        </p:cTn>
                                        <p:tgtEl>
                                          <p:spTgt spid="287747">
                                            <p:txEl>
                                              <p:pRg st="2" end="2"/>
                                            </p:txEl>
                                          </p:spTgt>
                                        </p:tgtEl>
                                        <p:attrNameLst>
                                          <p:attrName>style.visibility</p:attrName>
                                        </p:attrNameLst>
                                      </p:cBhvr>
                                      <p:to>
                                        <p:strVal val="visible"/>
                                      </p:to>
                                    </p:set>
                                    <p:anim calcmode="lin" valueType="num">
                                      <p:cBhvr>
                                        <p:cTn id="19" dur="500" fill="hold"/>
                                        <p:tgtEl>
                                          <p:spTgt spid="28774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28774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28774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287747">
                                            <p:txEl>
                                              <p:pRg st="2" end="2"/>
                                            </p:txEl>
                                          </p:spTgt>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0"/>
                                  </p:stCondLst>
                                  <p:childTnLst>
                                    <p:set>
                                      <p:cBhvr>
                                        <p:cTn id="24" dur="1" fill="hold">
                                          <p:stCondLst>
                                            <p:cond delay="0"/>
                                          </p:stCondLst>
                                        </p:cTn>
                                        <p:tgtEl>
                                          <p:spTgt spid="287747">
                                            <p:txEl>
                                              <p:pRg st="3" end="3"/>
                                            </p:txEl>
                                          </p:spTgt>
                                        </p:tgtEl>
                                        <p:attrNameLst>
                                          <p:attrName>style.visibility</p:attrName>
                                        </p:attrNameLst>
                                      </p:cBhvr>
                                      <p:to>
                                        <p:strVal val="visible"/>
                                      </p:to>
                                    </p:set>
                                    <p:anim calcmode="lin" valueType="num">
                                      <p:cBhvr>
                                        <p:cTn id="25" dur="500" fill="hold"/>
                                        <p:tgtEl>
                                          <p:spTgt spid="287747">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287747">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287747">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287747">
                                            <p:txEl>
                                              <p:pRg st="3" end="3"/>
                                            </p:txEl>
                                          </p:spTgt>
                                        </p:tgtEl>
                                        <p:attrNameLst>
                                          <p:attrName>ppt_y</p:attrName>
                                        </p:attrNameLst>
                                      </p:cBhvr>
                                      <p:tavLst>
                                        <p:tav tm="0">
                                          <p:val>
                                            <p:strVal val="#ppt_y"/>
                                          </p:val>
                                        </p:tav>
                                        <p:tav tm="100000">
                                          <p:val>
                                            <p:strVal val="#ppt_y"/>
                                          </p:val>
                                        </p:tav>
                                      </p:tavLst>
                                    </p:anim>
                                  </p:childTnLst>
                                </p:cTn>
                              </p:par>
                              <p:par>
                                <p:cTn id="29" presetID="39" presetClass="entr" presetSubtype="0" accel="100000" fill="hold" grpId="0" nodeType="withEffect">
                                  <p:stCondLst>
                                    <p:cond delay="0"/>
                                  </p:stCondLst>
                                  <p:childTnLst>
                                    <p:set>
                                      <p:cBhvr>
                                        <p:cTn id="30" dur="1" fill="hold">
                                          <p:stCondLst>
                                            <p:cond delay="0"/>
                                          </p:stCondLst>
                                        </p:cTn>
                                        <p:tgtEl>
                                          <p:spTgt spid="287747">
                                            <p:txEl>
                                              <p:pRg st="4" end="4"/>
                                            </p:txEl>
                                          </p:spTgt>
                                        </p:tgtEl>
                                        <p:attrNameLst>
                                          <p:attrName>style.visibility</p:attrName>
                                        </p:attrNameLst>
                                      </p:cBhvr>
                                      <p:to>
                                        <p:strVal val="visible"/>
                                      </p:to>
                                    </p:set>
                                    <p:anim calcmode="lin" valueType="num">
                                      <p:cBhvr>
                                        <p:cTn id="31" dur="500" fill="hold"/>
                                        <p:tgtEl>
                                          <p:spTgt spid="287747">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287747">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287747">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287747">
                                            <p:txEl>
                                              <p:pRg st="4" end="4"/>
                                            </p:txEl>
                                          </p:spTgt>
                                        </p:tgtEl>
                                        <p:attrNameLst>
                                          <p:attrName>ppt_y</p:attrName>
                                        </p:attrNameLst>
                                      </p:cBhvr>
                                      <p:tavLst>
                                        <p:tav tm="0">
                                          <p:val>
                                            <p:strVal val="#ppt_y"/>
                                          </p:val>
                                        </p:tav>
                                        <p:tav tm="100000">
                                          <p:val>
                                            <p:strVal val="#ppt_y"/>
                                          </p:val>
                                        </p:tav>
                                      </p:tavLst>
                                    </p:anim>
                                  </p:childTnLst>
                                </p:cTn>
                              </p:par>
                              <p:par>
                                <p:cTn id="35" presetID="39" presetClass="entr" presetSubtype="0" accel="100000" fill="hold" grpId="0" nodeType="withEffect">
                                  <p:stCondLst>
                                    <p:cond delay="0"/>
                                  </p:stCondLst>
                                  <p:childTnLst>
                                    <p:set>
                                      <p:cBhvr>
                                        <p:cTn id="36" dur="1" fill="hold">
                                          <p:stCondLst>
                                            <p:cond delay="0"/>
                                          </p:stCondLst>
                                        </p:cTn>
                                        <p:tgtEl>
                                          <p:spTgt spid="287747">
                                            <p:txEl>
                                              <p:pRg st="5" end="5"/>
                                            </p:txEl>
                                          </p:spTgt>
                                        </p:tgtEl>
                                        <p:attrNameLst>
                                          <p:attrName>style.visibility</p:attrName>
                                        </p:attrNameLst>
                                      </p:cBhvr>
                                      <p:to>
                                        <p:strVal val="visible"/>
                                      </p:to>
                                    </p:set>
                                    <p:anim calcmode="lin" valueType="num">
                                      <p:cBhvr>
                                        <p:cTn id="37" dur="500" fill="hold"/>
                                        <p:tgtEl>
                                          <p:spTgt spid="287747">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287747">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287747">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287747">
                                            <p:txEl>
                                              <p:pRg st="5" end="5"/>
                                            </p:txEl>
                                          </p:spTgt>
                                        </p:tgtEl>
                                        <p:attrNameLst>
                                          <p:attrName>ppt_y</p:attrName>
                                        </p:attrNameLst>
                                      </p:cBhvr>
                                      <p:tavLst>
                                        <p:tav tm="0">
                                          <p:val>
                                            <p:strVal val="#ppt_y"/>
                                          </p:val>
                                        </p:tav>
                                        <p:tav tm="100000">
                                          <p:val>
                                            <p:strVal val="#ppt_y"/>
                                          </p:val>
                                        </p:tav>
                                      </p:tavLst>
                                    </p:anim>
                                  </p:childTnLst>
                                </p:cTn>
                              </p:par>
                              <p:par>
                                <p:cTn id="41" presetID="39" presetClass="entr" presetSubtype="0" accel="100000" fill="hold" grpId="0" nodeType="withEffect">
                                  <p:stCondLst>
                                    <p:cond delay="0"/>
                                  </p:stCondLst>
                                  <p:childTnLst>
                                    <p:set>
                                      <p:cBhvr>
                                        <p:cTn id="42" dur="1" fill="hold">
                                          <p:stCondLst>
                                            <p:cond delay="0"/>
                                          </p:stCondLst>
                                        </p:cTn>
                                        <p:tgtEl>
                                          <p:spTgt spid="287747">
                                            <p:txEl>
                                              <p:pRg st="6" end="6"/>
                                            </p:txEl>
                                          </p:spTgt>
                                        </p:tgtEl>
                                        <p:attrNameLst>
                                          <p:attrName>style.visibility</p:attrName>
                                        </p:attrNameLst>
                                      </p:cBhvr>
                                      <p:to>
                                        <p:strVal val="visible"/>
                                      </p:to>
                                    </p:set>
                                    <p:anim calcmode="lin" valueType="num">
                                      <p:cBhvr>
                                        <p:cTn id="43" dur="500" fill="hold"/>
                                        <p:tgtEl>
                                          <p:spTgt spid="287747">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287747">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287747">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287747">
                                            <p:txEl>
                                              <p:pRg st="6" end="6"/>
                                            </p:txEl>
                                          </p:spTgt>
                                        </p:tgtEl>
                                        <p:attrNameLst>
                                          <p:attrName>ppt_y</p:attrName>
                                        </p:attrNameLst>
                                      </p:cBhvr>
                                      <p:tavLst>
                                        <p:tav tm="0">
                                          <p:val>
                                            <p:strVal val="#ppt_y"/>
                                          </p:val>
                                        </p:tav>
                                        <p:tav tm="100000">
                                          <p:val>
                                            <p:strVal val="#ppt_y"/>
                                          </p:val>
                                        </p:tav>
                                      </p:tavLst>
                                    </p:anim>
                                  </p:childTnLst>
                                </p:cTn>
                              </p:par>
                              <p:par>
                                <p:cTn id="47" presetID="39" presetClass="entr" presetSubtype="0" accel="100000" fill="hold" grpId="0" nodeType="withEffect">
                                  <p:stCondLst>
                                    <p:cond delay="0"/>
                                  </p:stCondLst>
                                  <p:childTnLst>
                                    <p:set>
                                      <p:cBhvr>
                                        <p:cTn id="48" dur="1" fill="hold">
                                          <p:stCondLst>
                                            <p:cond delay="0"/>
                                          </p:stCondLst>
                                        </p:cTn>
                                        <p:tgtEl>
                                          <p:spTgt spid="287747">
                                            <p:txEl>
                                              <p:pRg st="7" end="7"/>
                                            </p:txEl>
                                          </p:spTgt>
                                        </p:tgtEl>
                                        <p:attrNameLst>
                                          <p:attrName>style.visibility</p:attrName>
                                        </p:attrNameLst>
                                      </p:cBhvr>
                                      <p:to>
                                        <p:strVal val="visible"/>
                                      </p:to>
                                    </p:set>
                                    <p:anim calcmode="lin" valueType="num">
                                      <p:cBhvr>
                                        <p:cTn id="49" dur="500" fill="hold"/>
                                        <p:tgtEl>
                                          <p:spTgt spid="287747">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287747">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287747">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287747">
                                            <p:txEl>
                                              <p:pRg st="7" end="7"/>
                                            </p:txEl>
                                          </p:spTgt>
                                        </p:tgtEl>
                                        <p:attrNameLst>
                                          <p:attrName>ppt_y</p:attrName>
                                        </p:attrNameLst>
                                      </p:cBhvr>
                                      <p:tavLst>
                                        <p:tav tm="0">
                                          <p:val>
                                            <p:strVal val="#ppt_y"/>
                                          </p:val>
                                        </p:tav>
                                        <p:tav tm="100000">
                                          <p:val>
                                            <p:strVal val="#ppt_y"/>
                                          </p:val>
                                        </p:tav>
                                      </p:tavLst>
                                    </p:anim>
                                  </p:childTnLst>
                                </p:cTn>
                              </p:par>
                              <p:par>
                                <p:cTn id="53" presetID="39" presetClass="entr" presetSubtype="0" accel="100000" fill="hold" grpId="0" nodeType="withEffect">
                                  <p:stCondLst>
                                    <p:cond delay="0"/>
                                  </p:stCondLst>
                                  <p:childTnLst>
                                    <p:set>
                                      <p:cBhvr>
                                        <p:cTn id="54" dur="1" fill="hold">
                                          <p:stCondLst>
                                            <p:cond delay="0"/>
                                          </p:stCondLst>
                                        </p:cTn>
                                        <p:tgtEl>
                                          <p:spTgt spid="287747">
                                            <p:txEl>
                                              <p:pRg st="8" end="8"/>
                                            </p:txEl>
                                          </p:spTgt>
                                        </p:tgtEl>
                                        <p:attrNameLst>
                                          <p:attrName>style.visibility</p:attrName>
                                        </p:attrNameLst>
                                      </p:cBhvr>
                                      <p:to>
                                        <p:strVal val="visible"/>
                                      </p:to>
                                    </p:set>
                                    <p:anim calcmode="lin" valueType="num">
                                      <p:cBhvr>
                                        <p:cTn id="55" dur="500" fill="hold"/>
                                        <p:tgtEl>
                                          <p:spTgt spid="287747">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287747">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287747">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287747">
                                            <p:txEl>
                                              <p:pRg st="8" end="8"/>
                                            </p:txEl>
                                          </p:spTgt>
                                        </p:tgtEl>
                                        <p:attrNameLst>
                                          <p:attrName>ppt_y</p:attrName>
                                        </p:attrNameLst>
                                      </p:cBhvr>
                                      <p:tavLst>
                                        <p:tav tm="0">
                                          <p:val>
                                            <p:strVal val="#ppt_y"/>
                                          </p:val>
                                        </p:tav>
                                        <p:tav tm="100000">
                                          <p:val>
                                            <p:strVal val="#ppt_y"/>
                                          </p:val>
                                        </p:tav>
                                      </p:tavLst>
                                    </p:anim>
                                  </p:childTnLst>
                                </p:cTn>
                              </p:par>
                              <p:par>
                                <p:cTn id="59" presetID="39" presetClass="entr" presetSubtype="0" accel="100000" fill="hold" grpId="0" nodeType="withEffect">
                                  <p:stCondLst>
                                    <p:cond delay="0"/>
                                  </p:stCondLst>
                                  <p:childTnLst>
                                    <p:set>
                                      <p:cBhvr>
                                        <p:cTn id="60" dur="1" fill="hold">
                                          <p:stCondLst>
                                            <p:cond delay="0"/>
                                          </p:stCondLst>
                                        </p:cTn>
                                        <p:tgtEl>
                                          <p:spTgt spid="287747">
                                            <p:txEl>
                                              <p:pRg st="9" end="9"/>
                                            </p:txEl>
                                          </p:spTgt>
                                        </p:tgtEl>
                                        <p:attrNameLst>
                                          <p:attrName>style.visibility</p:attrName>
                                        </p:attrNameLst>
                                      </p:cBhvr>
                                      <p:to>
                                        <p:strVal val="visible"/>
                                      </p:to>
                                    </p:set>
                                    <p:anim calcmode="lin" valueType="num">
                                      <p:cBhvr>
                                        <p:cTn id="61" dur="500" fill="hold"/>
                                        <p:tgtEl>
                                          <p:spTgt spid="287747">
                                            <p:txEl>
                                              <p:pRg st="9" end="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2" dur="500" fill="hold"/>
                                        <p:tgtEl>
                                          <p:spTgt spid="287747">
                                            <p:txEl>
                                              <p:pRg st="9" end="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3" dur="500" fill="hold"/>
                                        <p:tgtEl>
                                          <p:spTgt spid="287747">
                                            <p:txEl>
                                              <p:pRg st="9" end="9"/>
                                            </p:txEl>
                                          </p:spTgt>
                                        </p:tgtEl>
                                        <p:attrNameLst>
                                          <p:attrName>ppt_x</p:attrName>
                                        </p:attrNameLst>
                                      </p:cBhvr>
                                      <p:tavLst>
                                        <p:tav tm="0">
                                          <p:val>
                                            <p:strVal val="#ppt_x-.3"/>
                                          </p:val>
                                        </p:tav>
                                        <p:tav tm="50000">
                                          <p:val>
                                            <p:strVal val="#ppt_x"/>
                                          </p:val>
                                        </p:tav>
                                        <p:tav tm="100000">
                                          <p:val>
                                            <p:strVal val="#ppt_x"/>
                                          </p:val>
                                        </p:tav>
                                      </p:tavLst>
                                    </p:anim>
                                    <p:anim calcmode="lin" valueType="num">
                                      <p:cBhvr>
                                        <p:cTn id="64" dur="500" fill="hold"/>
                                        <p:tgtEl>
                                          <p:spTgt spid="287747">
                                            <p:txEl>
                                              <p:pRg st="9" end="9"/>
                                            </p:txEl>
                                          </p:spTgt>
                                        </p:tgtEl>
                                        <p:attrNameLst>
                                          <p:attrName>ppt_y</p:attrName>
                                        </p:attrNameLst>
                                      </p:cBhvr>
                                      <p:tavLst>
                                        <p:tav tm="0">
                                          <p:val>
                                            <p:strVal val="#ppt_y"/>
                                          </p:val>
                                        </p:tav>
                                        <p:tav tm="100000">
                                          <p:val>
                                            <p:strVal val="#ppt_y"/>
                                          </p:val>
                                        </p:tav>
                                      </p:tavLst>
                                    </p:anim>
                                  </p:childTnLst>
                                </p:cTn>
                              </p:par>
                              <p:par>
                                <p:cTn id="65" presetID="39" presetClass="entr" presetSubtype="0" accel="100000" fill="hold" grpId="0" nodeType="withEffect">
                                  <p:stCondLst>
                                    <p:cond delay="0"/>
                                  </p:stCondLst>
                                  <p:childTnLst>
                                    <p:set>
                                      <p:cBhvr>
                                        <p:cTn id="66" dur="1" fill="hold">
                                          <p:stCondLst>
                                            <p:cond delay="0"/>
                                          </p:stCondLst>
                                        </p:cTn>
                                        <p:tgtEl>
                                          <p:spTgt spid="287747">
                                            <p:txEl>
                                              <p:pRg st="10" end="10"/>
                                            </p:txEl>
                                          </p:spTgt>
                                        </p:tgtEl>
                                        <p:attrNameLst>
                                          <p:attrName>style.visibility</p:attrName>
                                        </p:attrNameLst>
                                      </p:cBhvr>
                                      <p:to>
                                        <p:strVal val="visible"/>
                                      </p:to>
                                    </p:set>
                                    <p:anim calcmode="lin" valueType="num">
                                      <p:cBhvr>
                                        <p:cTn id="67" dur="500" fill="hold"/>
                                        <p:tgtEl>
                                          <p:spTgt spid="287747">
                                            <p:txEl>
                                              <p:pRg st="10" end="1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8" dur="500" fill="hold"/>
                                        <p:tgtEl>
                                          <p:spTgt spid="287747">
                                            <p:txEl>
                                              <p:pRg st="10" end="1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9" dur="500" fill="hold"/>
                                        <p:tgtEl>
                                          <p:spTgt spid="287747">
                                            <p:txEl>
                                              <p:pRg st="10" end="10"/>
                                            </p:txEl>
                                          </p:spTgt>
                                        </p:tgtEl>
                                        <p:attrNameLst>
                                          <p:attrName>ppt_x</p:attrName>
                                        </p:attrNameLst>
                                      </p:cBhvr>
                                      <p:tavLst>
                                        <p:tav tm="0">
                                          <p:val>
                                            <p:strVal val="#ppt_x-.3"/>
                                          </p:val>
                                        </p:tav>
                                        <p:tav tm="50000">
                                          <p:val>
                                            <p:strVal val="#ppt_x"/>
                                          </p:val>
                                        </p:tav>
                                        <p:tav tm="100000">
                                          <p:val>
                                            <p:strVal val="#ppt_x"/>
                                          </p:val>
                                        </p:tav>
                                      </p:tavLst>
                                    </p:anim>
                                    <p:anim calcmode="lin" valueType="num">
                                      <p:cBhvr>
                                        <p:cTn id="70" dur="500" fill="hold"/>
                                        <p:tgtEl>
                                          <p:spTgt spid="287747">
                                            <p:txEl>
                                              <p:pRg st="10" end="10"/>
                                            </p:txEl>
                                          </p:spTgt>
                                        </p:tgtEl>
                                        <p:attrNameLst>
                                          <p:attrName>ppt_y</p:attrName>
                                        </p:attrNameLst>
                                      </p:cBhvr>
                                      <p:tavLst>
                                        <p:tav tm="0">
                                          <p:val>
                                            <p:strVal val="#ppt_y"/>
                                          </p:val>
                                        </p:tav>
                                        <p:tav tm="100000">
                                          <p:val>
                                            <p:strVal val="#ppt_y"/>
                                          </p:val>
                                        </p:tav>
                                      </p:tavLst>
                                    </p:anim>
                                  </p:childTnLst>
                                </p:cTn>
                              </p:par>
                              <p:par>
                                <p:cTn id="71" presetID="39" presetClass="entr" presetSubtype="0" accel="100000" fill="hold" grpId="0" nodeType="withEffect">
                                  <p:stCondLst>
                                    <p:cond delay="0"/>
                                  </p:stCondLst>
                                  <p:childTnLst>
                                    <p:set>
                                      <p:cBhvr>
                                        <p:cTn id="72" dur="1" fill="hold">
                                          <p:stCondLst>
                                            <p:cond delay="0"/>
                                          </p:stCondLst>
                                        </p:cTn>
                                        <p:tgtEl>
                                          <p:spTgt spid="287747">
                                            <p:txEl>
                                              <p:pRg st="11" end="11"/>
                                            </p:txEl>
                                          </p:spTgt>
                                        </p:tgtEl>
                                        <p:attrNameLst>
                                          <p:attrName>style.visibility</p:attrName>
                                        </p:attrNameLst>
                                      </p:cBhvr>
                                      <p:to>
                                        <p:strVal val="visible"/>
                                      </p:to>
                                    </p:set>
                                    <p:anim calcmode="lin" valueType="num">
                                      <p:cBhvr>
                                        <p:cTn id="73" dur="500" fill="hold"/>
                                        <p:tgtEl>
                                          <p:spTgt spid="287747">
                                            <p:txEl>
                                              <p:pRg st="11" end="1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4" dur="500" fill="hold"/>
                                        <p:tgtEl>
                                          <p:spTgt spid="287747">
                                            <p:txEl>
                                              <p:pRg st="11" end="1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5" dur="500" fill="hold"/>
                                        <p:tgtEl>
                                          <p:spTgt spid="287747">
                                            <p:txEl>
                                              <p:pRg st="11" end="11"/>
                                            </p:txEl>
                                          </p:spTgt>
                                        </p:tgtEl>
                                        <p:attrNameLst>
                                          <p:attrName>ppt_x</p:attrName>
                                        </p:attrNameLst>
                                      </p:cBhvr>
                                      <p:tavLst>
                                        <p:tav tm="0">
                                          <p:val>
                                            <p:strVal val="#ppt_x-.3"/>
                                          </p:val>
                                        </p:tav>
                                        <p:tav tm="50000">
                                          <p:val>
                                            <p:strVal val="#ppt_x"/>
                                          </p:val>
                                        </p:tav>
                                        <p:tav tm="100000">
                                          <p:val>
                                            <p:strVal val="#ppt_x"/>
                                          </p:val>
                                        </p:tav>
                                      </p:tavLst>
                                    </p:anim>
                                    <p:anim calcmode="lin" valueType="num">
                                      <p:cBhvr>
                                        <p:cTn id="76" dur="500" fill="hold"/>
                                        <p:tgtEl>
                                          <p:spTgt spid="287747">
                                            <p:txEl>
                                              <p:pRg st="11" end="11"/>
                                            </p:txEl>
                                          </p:spTgt>
                                        </p:tgtEl>
                                        <p:attrNameLst>
                                          <p:attrName>ppt_y</p:attrName>
                                        </p:attrNameLst>
                                      </p:cBhvr>
                                      <p:tavLst>
                                        <p:tav tm="0">
                                          <p:val>
                                            <p:strVal val="#ppt_y"/>
                                          </p:val>
                                        </p:tav>
                                        <p:tav tm="100000">
                                          <p:val>
                                            <p:strVal val="#ppt_y"/>
                                          </p:val>
                                        </p:tav>
                                      </p:tavLst>
                                    </p:anim>
                                  </p:childTnLst>
                                </p:cTn>
                              </p:par>
                              <p:par>
                                <p:cTn id="77" presetID="39" presetClass="exit" presetSubtype="0" decel="100000" fill="hold" grpId="1" nodeType="withEffect">
                                  <p:stCondLst>
                                    <p:cond delay="0"/>
                                  </p:stCondLst>
                                  <p:childTnLst>
                                    <p:anim calcmode="lin" valueType="num">
                                      <p:cBhvr>
                                        <p:cTn id="78" dur="500" fill="hold"/>
                                        <p:tgtEl>
                                          <p:spTgt spid="287747">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9" dur="500" fill="hold"/>
                                        <p:tgtEl>
                                          <p:spTgt spid="287747">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80" dur="500" fill="hold"/>
                                        <p:tgtEl>
                                          <p:spTgt spid="287747">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81" dur="500" fill="hold"/>
                                        <p:tgtEl>
                                          <p:spTgt spid="287747">
                                            <p:txEl>
                                              <p:pRg st="0" end="0"/>
                                            </p:txEl>
                                          </p:spTgt>
                                        </p:tgtEl>
                                        <p:attrNameLst>
                                          <p:attrName>ppt_y</p:attrName>
                                        </p:attrNameLst>
                                      </p:cBhvr>
                                      <p:tavLst>
                                        <p:tav tm="0">
                                          <p:val>
                                            <p:strVal val="ppt_y"/>
                                          </p:val>
                                        </p:tav>
                                        <p:tav tm="100000">
                                          <p:val>
                                            <p:strVal val="ppt_y"/>
                                          </p:val>
                                        </p:tav>
                                      </p:tavLst>
                                    </p:anim>
                                    <p:set>
                                      <p:cBhvr>
                                        <p:cTn id="82" dur="1" fill="hold">
                                          <p:stCondLst>
                                            <p:cond delay="499"/>
                                          </p:stCondLst>
                                        </p:cTn>
                                        <p:tgtEl>
                                          <p:spTgt spid="287747">
                                            <p:txEl>
                                              <p:pRg st="0" end="0"/>
                                            </p:txEl>
                                          </p:spTgt>
                                        </p:tgtEl>
                                        <p:attrNameLst>
                                          <p:attrName>style.visibility</p:attrName>
                                        </p:attrNameLst>
                                      </p:cBhvr>
                                      <p:to>
                                        <p:strVal val="hidden"/>
                                      </p:to>
                                    </p:set>
                                  </p:childTnLst>
                                </p:cTn>
                              </p:par>
                              <p:par>
                                <p:cTn id="83" presetID="39" presetClass="exit" presetSubtype="0" decel="100000" fill="hold" grpId="1" nodeType="withEffect">
                                  <p:stCondLst>
                                    <p:cond delay="0"/>
                                  </p:stCondLst>
                                  <p:childTnLst>
                                    <p:anim calcmode="lin" valueType="num">
                                      <p:cBhvr>
                                        <p:cTn id="84" dur="500" fill="hold"/>
                                        <p:tgtEl>
                                          <p:spTgt spid="287747">
                                            <p:txEl>
                                              <p:pRg st="1" end="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85" dur="500" fill="hold"/>
                                        <p:tgtEl>
                                          <p:spTgt spid="287747">
                                            <p:txEl>
                                              <p:pRg st="1" end="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86" dur="500" fill="hold"/>
                                        <p:tgtEl>
                                          <p:spTgt spid="287747">
                                            <p:txEl>
                                              <p:pRg st="1" end="1"/>
                                            </p:txEl>
                                          </p:spTgt>
                                        </p:tgtEl>
                                        <p:attrNameLst>
                                          <p:attrName>ppt_x</p:attrName>
                                        </p:attrNameLst>
                                      </p:cBhvr>
                                      <p:tavLst>
                                        <p:tav tm="0">
                                          <p:val>
                                            <p:strVal val="ppt_x"/>
                                          </p:val>
                                        </p:tav>
                                        <p:tav tm="50000">
                                          <p:val>
                                            <p:strVal val="ppt_x"/>
                                          </p:val>
                                        </p:tav>
                                        <p:tav tm="100000">
                                          <p:val>
                                            <p:strVal val="ppt_x-.3"/>
                                          </p:val>
                                        </p:tav>
                                      </p:tavLst>
                                    </p:anim>
                                    <p:anim calcmode="lin" valueType="num">
                                      <p:cBhvr>
                                        <p:cTn id="87" dur="500" fill="hold"/>
                                        <p:tgtEl>
                                          <p:spTgt spid="287747">
                                            <p:txEl>
                                              <p:pRg st="1" end="1"/>
                                            </p:txEl>
                                          </p:spTgt>
                                        </p:tgtEl>
                                        <p:attrNameLst>
                                          <p:attrName>ppt_y</p:attrName>
                                        </p:attrNameLst>
                                      </p:cBhvr>
                                      <p:tavLst>
                                        <p:tav tm="0">
                                          <p:val>
                                            <p:strVal val="ppt_y"/>
                                          </p:val>
                                        </p:tav>
                                        <p:tav tm="100000">
                                          <p:val>
                                            <p:strVal val="ppt_y"/>
                                          </p:val>
                                        </p:tav>
                                      </p:tavLst>
                                    </p:anim>
                                    <p:set>
                                      <p:cBhvr>
                                        <p:cTn id="88" dur="1" fill="hold">
                                          <p:stCondLst>
                                            <p:cond delay="499"/>
                                          </p:stCondLst>
                                        </p:cTn>
                                        <p:tgtEl>
                                          <p:spTgt spid="287747">
                                            <p:txEl>
                                              <p:pRg st="1" end="1"/>
                                            </p:txEl>
                                          </p:spTgt>
                                        </p:tgtEl>
                                        <p:attrNameLst>
                                          <p:attrName>style.visibility</p:attrName>
                                        </p:attrNameLst>
                                      </p:cBhvr>
                                      <p:to>
                                        <p:strVal val="hidden"/>
                                      </p:to>
                                    </p:set>
                                  </p:childTnLst>
                                </p:cTn>
                              </p:par>
                              <p:par>
                                <p:cTn id="89" presetID="39" presetClass="exit" presetSubtype="0" decel="100000" fill="hold" grpId="1" nodeType="withEffect">
                                  <p:stCondLst>
                                    <p:cond delay="0"/>
                                  </p:stCondLst>
                                  <p:childTnLst>
                                    <p:anim calcmode="lin" valueType="num">
                                      <p:cBhvr>
                                        <p:cTn id="90" dur="500" fill="hold"/>
                                        <p:tgtEl>
                                          <p:spTgt spid="287747">
                                            <p:txEl>
                                              <p:pRg st="2" end="2"/>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91" dur="500" fill="hold"/>
                                        <p:tgtEl>
                                          <p:spTgt spid="287747">
                                            <p:txEl>
                                              <p:pRg st="2" end="2"/>
                                            </p:txEl>
                                          </p:spTgt>
                                        </p:tgtEl>
                                        <p:attrNameLst>
                                          <p:attrName>ppt_w</p:attrName>
                                        </p:attrNameLst>
                                      </p:cBhvr>
                                      <p:tavLst>
                                        <p:tav tm="0">
                                          <p:val>
                                            <p:strVal val="ppt_w"/>
                                          </p:val>
                                        </p:tav>
                                        <p:tav tm="50000">
                                          <p:val>
                                            <p:strVal val="ppt_w+.3"/>
                                          </p:val>
                                        </p:tav>
                                        <p:tav tm="100000">
                                          <p:val>
                                            <p:strVal val="ppt_w+.3"/>
                                          </p:val>
                                        </p:tav>
                                      </p:tavLst>
                                    </p:anim>
                                    <p:anim calcmode="lin" valueType="num">
                                      <p:cBhvr>
                                        <p:cTn id="92" dur="500" fill="hold"/>
                                        <p:tgtEl>
                                          <p:spTgt spid="287747">
                                            <p:txEl>
                                              <p:pRg st="2" end="2"/>
                                            </p:txEl>
                                          </p:spTgt>
                                        </p:tgtEl>
                                        <p:attrNameLst>
                                          <p:attrName>ppt_x</p:attrName>
                                        </p:attrNameLst>
                                      </p:cBhvr>
                                      <p:tavLst>
                                        <p:tav tm="0">
                                          <p:val>
                                            <p:strVal val="ppt_x"/>
                                          </p:val>
                                        </p:tav>
                                        <p:tav tm="50000">
                                          <p:val>
                                            <p:strVal val="ppt_x"/>
                                          </p:val>
                                        </p:tav>
                                        <p:tav tm="100000">
                                          <p:val>
                                            <p:strVal val="ppt_x-.3"/>
                                          </p:val>
                                        </p:tav>
                                      </p:tavLst>
                                    </p:anim>
                                    <p:anim calcmode="lin" valueType="num">
                                      <p:cBhvr>
                                        <p:cTn id="93" dur="500" fill="hold"/>
                                        <p:tgtEl>
                                          <p:spTgt spid="287747">
                                            <p:txEl>
                                              <p:pRg st="2" end="2"/>
                                            </p:txEl>
                                          </p:spTgt>
                                        </p:tgtEl>
                                        <p:attrNameLst>
                                          <p:attrName>ppt_y</p:attrName>
                                        </p:attrNameLst>
                                      </p:cBhvr>
                                      <p:tavLst>
                                        <p:tav tm="0">
                                          <p:val>
                                            <p:strVal val="ppt_y"/>
                                          </p:val>
                                        </p:tav>
                                        <p:tav tm="100000">
                                          <p:val>
                                            <p:strVal val="ppt_y"/>
                                          </p:val>
                                        </p:tav>
                                      </p:tavLst>
                                    </p:anim>
                                    <p:set>
                                      <p:cBhvr>
                                        <p:cTn id="94" dur="1" fill="hold">
                                          <p:stCondLst>
                                            <p:cond delay="499"/>
                                          </p:stCondLst>
                                        </p:cTn>
                                        <p:tgtEl>
                                          <p:spTgt spid="287747">
                                            <p:txEl>
                                              <p:pRg st="2" end="2"/>
                                            </p:txEl>
                                          </p:spTgt>
                                        </p:tgtEl>
                                        <p:attrNameLst>
                                          <p:attrName>style.visibility</p:attrName>
                                        </p:attrNameLst>
                                      </p:cBhvr>
                                      <p:to>
                                        <p:strVal val="hidden"/>
                                      </p:to>
                                    </p:set>
                                  </p:childTnLst>
                                </p:cTn>
                              </p:par>
                              <p:par>
                                <p:cTn id="95" presetID="39" presetClass="exit" presetSubtype="0" decel="100000" fill="hold" grpId="1" nodeType="withEffect">
                                  <p:stCondLst>
                                    <p:cond delay="0"/>
                                  </p:stCondLst>
                                  <p:childTnLst>
                                    <p:anim calcmode="lin" valueType="num">
                                      <p:cBhvr>
                                        <p:cTn id="96" dur="500" fill="hold"/>
                                        <p:tgtEl>
                                          <p:spTgt spid="287747">
                                            <p:txEl>
                                              <p:pRg st="3" end="3"/>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97" dur="500" fill="hold"/>
                                        <p:tgtEl>
                                          <p:spTgt spid="287747">
                                            <p:txEl>
                                              <p:pRg st="3" end="3"/>
                                            </p:txEl>
                                          </p:spTgt>
                                        </p:tgtEl>
                                        <p:attrNameLst>
                                          <p:attrName>ppt_w</p:attrName>
                                        </p:attrNameLst>
                                      </p:cBhvr>
                                      <p:tavLst>
                                        <p:tav tm="0">
                                          <p:val>
                                            <p:strVal val="ppt_w"/>
                                          </p:val>
                                        </p:tav>
                                        <p:tav tm="50000">
                                          <p:val>
                                            <p:strVal val="ppt_w+.3"/>
                                          </p:val>
                                        </p:tav>
                                        <p:tav tm="100000">
                                          <p:val>
                                            <p:strVal val="ppt_w+.3"/>
                                          </p:val>
                                        </p:tav>
                                      </p:tavLst>
                                    </p:anim>
                                    <p:anim calcmode="lin" valueType="num">
                                      <p:cBhvr>
                                        <p:cTn id="98" dur="500" fill="hold"/>
                                        <p:tgtEl>
                                          <p:spTgt spid="287747">
                                            <p:txEl>
                                              <p:pRg st="3" end="3"/>
                                            </p:txEl>
                                          </p:spTgt>
                                        </p:tgtEl>
                                        <p:attrNameLst>
                                          <p:attrName>ppt_x</p:attrName>
                                        </p:attrNameLst>
                                      </p:cBhvr>
                                      <p:tavLst>
                                        <p:tav tm="0">
                                          <p:val>
                                            <p:strVal val="ppt_x"/>
                                          </p:val>
                                        </p:tav>
                                        <p:tav tm="50000">
                                          <p:val>
                                            <p:strVal val="ppt_x"/>
                                          </p:val>
                                        </p:tav>
                                        <p:tav tm="100000">
                                          <p:val>
                                            <p:strVal val="ppt_x-.3"/>
                                          </p:val>
                                        </p:tav>
                                      </p:tavLst>
                                    </p:anim>
                                    <p:anim calcmode="lin" valueType="num">
                                      <p:cBhvr>
                                        <p:cTn id="99" dur="500" fill="hold"/>
                                        <p:tgtEl>
                                          <p:spTgt spid="287747">
                                            <p:txEl>
                                              <p:pRg st="3" end="3"/>
                                            </p:txEl>
                                          </p:spTgt>
                                        </p:tgtEl>
                                        <p:attrNameLst>
                                          <p:attrName>ppt_y</p:attrName>
                                        </p:attrNameLst>
                                      </p:cBhvr>
                                      <p:tavLst>
                                        <p:tav tm="0">
                                          <p:val>
                                            <p:strVal val="ppt_y"/>
                                          </p:val>
                                        </p:tav>
                                        <p:tav tm="100000">
                                          <p:val>
                                            <p:strVal val="ppt_y"/>
                                          </p:val>
                                        </p:tav>
                                      </p:tavLst>
                                    </p:anim>
                                    <p:set>
                                      <p:cBhvr>
                                        <p:cTn id="100" dur="1" fill="hold">
                                          <p:stCondLst>
                                            <p:cond delay="499"/>
                                          </p:stCondLst>
                                        </p:cTn>
                                        <p:tgtEl>
                                          <p:spTgt spid="287747">
                                            <p:txEl>
                                              <p:pRg st="3" end="3"/>
                                            </p:txEl>
                                          </p:spTgt>
                                        </p:tgtEl>
                                        <p:attrNameLst>
                                          <p:attrName>style.visibility</p:attrName>
                                        </p:attrNameLst>
                                      </p:cBhvr>
                                      <p:to>
                                        <p:strVal val="hidden"/>
                                      </p:to>
                                    </p:set>
                                  </p:childTnLst>
                                </p:cTn>
                              </p:par>
                              <p:par>
                                <p:cTn id="101" presetID="39" presetClass="exit" presetSubtype="0" decel="100000" fill="hold" grpId="1" nodeType="withEffect">
                                  <p:stCondLst>
                                    <p:cond delay="0"/>
                                  </p:stCondLst>
                                  <p:childTnLst>
                                    <p:anim calcmode="lin" valueType="num">
                                      <p:cBhvr>
                                        <p:cTn id="102" dur="500" fill="hold"/>
                                        <p:tgtEl>
                                          <p:spTgt spid="287747">
                                            <p:txEl>
                                              <p:pRg st="4" end="4"/>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03" dur="500" fill="hold"/>
                                        <p:tgtEl>
                                          <p:spTgt spid="287747">
                                            <p:txEl>
                                              <p:pRg st="4" end="4"/>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04" dur="500" fill="hold"/>
                                        <p:tgtEl>
                                          <p:spTgt spid="287747">
                                            <p:txEl>
                                              <p:pRg st="4" end="4"/>
                                            </p:txEl>
                                          </p:spTgt>
                                        </p:tgtEl>
                                        <p:attrNameLst>
                                          <p:attrName>ppt_x</p:attrName>
                                        </p:attrNameLst>
                                      </p:cBhvr>
                                      <p:tavLst>
                                        <p:tav tm="0">
                                          <p:val>
                                            <p:strVal val="ppt_x"/>
                                          </p:val>
                                        </p:tav>
                                        <p:tav tm="50000">
                                          <p:val>
                                            <p:strVal val="ppt_x"/>
                                          </p:val>
                                        </p:tav>
                                        <p:tav tm="100000">
                                          <p:val>
                                            <p:strVal val="ppt_x-.3"/>
                                          </p:val>
                                        </p:tav>
                                      </p:tavLst>
                                    </p:anim>
                                    <p:anim calcmode="lin" valueType="num">
                                      <p:cBhvr>
                                        <p:cTn id="105" dur="500" fill="hold"/>
                                        <p:tgtEl>
                                          <p:spTgt spid="287747">
                                            <p:txEl>
                                              <p:pRg st="4" end="4"/>
                                            </p:txEl>
                                          </p:spTgt>
                                        </p:tgtEl>
                                        <p:attrNameLst>
                                          <p:attrName>ppt_y</p:attrName>
                                        </p:attrNameLst>
                                      </p:cBhvr>
                                      <p:tavLst>
                                        <p:tav tm="0">
                                          <p:val>
                                            <p:strVal val="ppt_y"/>
                                          </p:val>
                                        </p:tav>
                                        <p:tav tm="100000">
                                          <p:val>
                                            <p:strVal val="ppt_y"/>
                                          </p:val>
                                        </p:tav>
                                      </p:tavLst>
                                    </p:anim>
                                    <p:set>
                                      <p:cBhvr>
                                        <p:cTn id="106" dur="1" fill="hold">
                                          <p:stCondLst>
                                            <p:cond delay="499"/>
                                          </p:stCondLst>
                                        </p:cTn>
                                        <p:tgtEl>
                                          <p:spTgt spid="287747">
                                            <p:txEl>
                                              <p:pRg st="4" end="4"/>
                                            </p:txEl>
                                          </p:spTgt>
                                        </p:tgtEl>
                                        <p:attrNameLst>
                                          <p:attrName>style.visibility</p:attrName>
                                        </p:attrNameLst>
                                      </p:cBhvr>
                                      <p:to>
                                        <p:strVal val="hidden"/>
                                      </p:to>
                                    </p:set>
                                  </p:childTnLst>
                                </p:cTn>
                              </p:par>
                              <p:par>
                                <p:cTn id="107" presetID="39" presetClass="exit" presetSubtype="0" decel="100000" fill="hold" grpId="1" nodeType="withEffect">
                                  <p:stCondLst>
                                    <p:cond delay="0"/>
                                  </p:stCondLst>
                                  <p:childTnLst>
                                    <p:anim calcmode="lin" valueType="num">
                                      <p:cBhvr>
                                        <p:cTn id="108" dur="500" fill="hold"/>
                                        <p:tgtEl>
                                          <p:spTgt spid="287747">
                                            <p:txEl>
                                              <p:pRg st="5" end="5"/>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09" dur="500" fill="hold"/>
                                        <p:tgtEl>
                                          <p:spTgt spid="287747">
                                            <p:txEl>
                                              <p:pRg st="5" end="5"/>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10" dur="500" fill="hold"/>
                                        <p:tgtEl>
                                          <p:spTgt spid="287747">
                                            <p:txEl>
                                              <p:pRg st="5" end="5"/>
                                            </p:txEl>
                                          </p:spTgt>
                                        </p:tgtEl>
                                        <p:attrNameLst>
                                          <p:attrName>ppt_x</p:attrName>
                                        </p:attrNameLst>
                                      </p:cBhvr>
                                      <p:tavLst>
                                        <p:tav tm="0">
                                          <p:val>
                                            <p:strVal val="ppt_x"/>
                                          </p:val>
                                        </p:tav>
                                        <p:tav tm="50000">
                                          <p:val>
                                            <p:strVal val="ppt_x"/>
                                          </p:val>
                                        </p:tav>
                                        <p:tav tm="100000">
                                          <p:val>
                                            <p:strVal val="ppt_x-.3"/>
                                          </p:val>
                                        </p:tav>
                                      </p:tavLst>
                                    </p:anim>
                                    <p:anim calcmode="lin" valueType="num">
                                      <p:cBhvr>
                                        <p:cTn id="111" dur="500" fill="hold"/>
                                        <p:tgtEl>
                                          <p:spTgt spid="287747">
                                            <p:txEl>
                                              <p:pRg st="5" end="5"/>
                                            </p:txEl>
                                          </p:spTgt>
                                        </p:tgtEl>
                                        <p:attrNameLst>
                                          <p:attrName>ppt_y</p:attrName>
                                        </p:attrNameLst>
                                      </p:cBhvr>
                                      <p:tavLst>
                                        <p:tav tm="0">
                                          <p:val>
                                            <p:strVal val="ppt_y"/>
                                          </p:val>
                                        </p:tav>
                                        <p:tav tm="100000">
                                          <p:val>
                                            <p:strVal val="ppt_y"/>
                                          </p:val>
                                        </p:tav>
                                      </p:tavLst>
                                    </p:anim>
                                    <p:set>
                                      <p:cBhvr>
                                        <p:cTn id="112" dur="1" fill="hold">
                                          <p:stCondLst>
                                            <p:cond delay="499"/>
                                          </p:stCondLst>
                                        </p:cTn>
                                        <p:tgtEl>
                                          <p:spTgt spid="287747">
                                            <p:txEl>
                                              <p:pRg st="5" end="5"/>
                                            </p:txEl>
                                          </p:spTgt>
                                        </p:tgtEl>
                                        <p:attrNameLst>
                                          <p:attrName>style.visibility</p:attrName>
                                        </p:attrNameLst>
                                      </p:cBhvr>
                                      <p:to>
                                        <p:strVal val="hidden"/>
                                      </p:to>
                                    </p:set>
                                  </p:childTnLst>
                                </p:cTn>
                              </p:par>
                              <p:par>
                                <p:cTn id="113" presetID="39" presetClass="exit" presetSubtype="0" decel="100000" fill="hold" grpId="1" nodeType="withEffect">
                                  <p:stCondLst>
                                    <p:cond delay="0"/>
                                  </p:stCondLst>
                                  <p:childTnLst>
                                    <p:anim calcmode="lin" valueType="num">
                                      <p:cBhvr>
                                        <p:cTn id="114" dur="500" fill="hold"/>
                                        <p:tgtEl>
                                          <p:spTgt spid="287747">
                                            <p:txEl>
                                              <p:pRg st="6" end="6"/>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15" dur="500" fill="hold"/>
                                        <p:tgtEl>
                                          <p:spTgt spid="287747">
                                            <p:txEl>
                                              <p:pRg st="6" end="6"/>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16" dur="500" fill="hold"/>
                                        <p:tgtEl>
                                          <p:spTgt spid="287747">
                                            <p:txEl>
                                              <p:pRg st="6" end="6"/>
                                            </p:txEl>
                                          </p:spTgt>
                                        </p:tgtEl>
                                        <p:attrNameLst>
                                          <p:attrName>ppt_x</p:attrName>
                                        </p:attrNameLst>
                                      </p:cBhvr>
                                      <p:tavLst>
                                        <p:tav tm="0">
                                          <p:val>
                                            <p:strVal val="ppt_x"/>
                                          </p:val>
                                        </p:tav>
                                        <p:tav tm="50000">
                                          <p:val>
                                            <p:strVal val="ppt_x"/>
                                          </p:val>
                                        </p:tav>
                                        <p:tav tm="100000">
                                          <p:val>
                                            <p:strVal val="ppt_x-.3"/>
                                          </p:val>
                                        </p:tav>
                                      </p:tavLst>
                                    </p:anim>
                                    <p:anim calcmode="lin" valueType="num">
                                      <p:cBhvr>
                                        <p:cTn id="117" dur="500" fill="hold"/>
                                        <p:tgtEl>
                                          <p:spTgt spid="287747">
                                            <p:txEl>
                                              <p:pRg st="6" end="6"/>
                                            </p:txEl>
                                          </p:spTgt>
                                        </p:tgtEl>
                                        <p:attrNameLst>
                                          <p:attrName>ppt_y</p:attrName>
                                        </p:attrNameLst>
                                      </p:cBhvr>
                                      <p:tavLst>
                                        <p:tav tm="0">
                                          <p:val>
                                            <p:strVal val="ppt_y"/>
                                          </p:val>
                                        </p:tav>
                                        <p:tav tm="100000">
                                          <p:val>
                                            <p:strVal val="ppt_y"/>
                                          </p:val>
                                        </p:tav>
                                      </p:tavLst>
                                    </p:anim>
                                    <p:set>
                                      <p:cBhvr>
                                        <p:cTn id="118" dur="1" fill="hold">
                                          <p:stCondLst>
                                            <p:cond delay="499"/>
                                          </p:stCondLst>
                                        </p:cTn>
                                        <p:tgtEl>
                                          <p:spTgt spid="287747">
                                            <p:txEl>
                                              <p:pRg st="6" end="6"/>
                                            </p:txEl>
                                          </p:spTgt>
                                        </p:tgtEl>
                                        <p:attrNameLst>
                                          <p:attrName>style.visibility</p:attrName>
                                        </p:attrNameLst>
                                      </p:cBhvr>
                                      <p:to>
                                        <p:strVal val="hidden"/>
                                      </p:to>
                                    </p:set>
                                  </p:childTnLst>
                                </p:cTn>
                              </p:par>
                              <p:par>
                                <p:cTn id="119" presetID="39" presetClass="exit" presetSubtype="0" decel="100000" fill="hold" grpId="1" nodeType="withEffect">
                                  <p:stCondLst>
                                    <p:cond delay="0"/>
                                  </p:stCondLst>
                                  <p:childTnLst>
                                    <p:anim calcmode="lin" valueType="num">
                                      <p:cBhvr>
                                        <p:cTn id="120" dur="500" fill="hold"/>
                                        <p:tgtEl>
                                          <p:spTgt spid="287747">
                                            <p:txEl>
                                              <p:pRg st="7" end="7"/>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21" dur="500" fill="hold"/>
                                        <p:tgtEl>
                                          <p:spTgt spid="287747">
                                            <p:txEl>
                                              <p:pRg st="7" end="7"/>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22" dur="500" fill="hold"/>
                                        <p:tgtEl>
                                          <p:spTgt spid="287747">
                                            <p:txEl>
                                              <p:pRg st="7" end="7"/>
                                            </p:txEl>
                                          </p:spTgt>
                                        </p:tgtEl>
                                        <p:attrNameLst>
                                          <p:attrName>ppt_x</p:attrName>
                                        </p:attrNameLst>
                                      </p:cBhvr>
                                      <p:tavLst>
                                        <p:tav tm="0">
                                          <p:val>
                                            <p:strVal val="ppt_x"/>
                                          </p:val>
                                        </p:tav>
                                        <p:tav tm="50000">
                                          <p:val>
                                            <p:strVal val="ppt_x"/>
                                          </p:val>
                                        </p:tav>
                                        <p:tav tm="100000">
                                          <p:val>
                                            <p:strVal val="ppt_x-.3"/>
                                          </p:val>
                                        </p:tav>
                                      </p:tavLst>
                                    </p:anim>
                                    <p:anim calcmode="lin" valueType="num">
                                      <p:cBhvr>
                                        <p:cTn id="123" dur="500" fill="hold"/>
                                        <p:tgtEl>
                                          <p:spTgt spid="287747">
                                            <p:txEl>
                                              <p:pRg st="7" end="7"/>
                                            </p:txEl>
                                          </p:spTgt>
                                        </p:tgtEl>
                                        <p:attrNameLst>
                                          <p:attrName>ppt_y</p:attrName>
                                        </p:attrNameLst>
                                      </p:cBhvr>
                                      <p:tavLst>
                                        <p:tav tm="0">
                                          <p:val>
                                            <p:strVal val="ppt_y"/>
                                          </p:val>
                                        </p:tav>
                                        <p:tav tm="100000">
                                          <p:val>
                                            <p:strVal val="ppt_y"/>
                                          </p:val>
                                        </p:tav>
                                      </p:tavLst>
                                    </p:anim>
                                    <p:set>
                                      <p:cBhvr>
                                        <p:cTn id="124" dur="1" fill="hold">
                                          <p:stCondLst>
                                            <p:cond delay="499"/>
                                          </p:stCondLst>
                                        </p:cTn>
                                        <p:tgtEl>
                                          <p:spTgt spid="287747">
                                            <p:txEl>
                                              <p:pRg st="7" end="7"/>
                                            </p:txEl>
                                          </p:spTgt>
                                        </p:tgtEl>
                                        <p:attrNameLst>
                                          <p:attrName>style.visibility</p:attrName>
                                        </p:attrNameLst>
                                      </p:cBhvr>
                                      <p:to>
                                        <p:strVal val="hidden"/>
                                      </p:to>
                                    </p:set>
                                  </p:childTnLst>
                                </p:cTn>
                              </p:par>
                              <p:par>
                                <p:cTn id="125" presetID="39" presetClass="exit" presetSubtype="0" decel="100000" fill="hold" grpId="1" nodeType="withEffect">
                                  <p:stCondLst>
                                    <p:cond delay="0"/>
                                  </p:stCondLst>
                                  <p:childTnLst>
                                    <p:anim calcmode="lin" valueType="num">
                                      <p:cBhvr>
                                        <p:cTn id="126" dur="500" fill="hold"/>
                                        <p:tgtEl>
                                          <p:spTgt spid="287747">
                                            <p:txEl>
                                              <p:pRg st="8" end="8"/>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27" dur="500" fill="hold"/>
                                        <p:tgtEl>
                                          <p:spTgt spid="287747">
                                            <p:txEl>
                                              <p:pRg st="8" end="8"/>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28" dur="500" fill="hold"/>
                                        <p:tgtEl>
                                          <p:spTgt spid="287747">
                                            <p:txEl>
                                              <p:pRg st="8" end="8"/>
                                            </p:txEl>
                                          </p:spTgt>
                                        </p:tgtEl>
                                        <p:attrNameLst>
                                          <p:attrName>ppt_x</p:attrName>
                                        </p:attrNameLst>
                                      </p:cBhvr>
                                      <p:tavLst>
                                        <p:tav tm="0">
                                          <p:val>
                                            <p:strVal val="ppt_x"/>
                                          </p:val>
                                        </p:tav>
                                        <p:tav tm="50000">
                                          <p:val>
                                            <p:strVal val="ppt_x"/>
                                          </p:val>
                                        </p:tav>
                                        <p:tav tm="100000">
                                          <p:val>
                                            <p:strVal val="ppt_x-.3"/>
                                          </p:val>
                                        </p:tav>
                                      </p:tavLst>
                                    </p:anim>
                                    <p:anim calcmode="lin" valueType="num">
                                      <p:cBhvr>
                                        <p:cTn id="129" dur="500" fill="hold"/>
                                        <p:tgtEl>
                                          <p:spTgt spid="287747">
                                            <p:txEl>
                                              <p:pRg st="8" end="8"/>
                                            </p:txEl>
                                          </p:spTgt>
                                        </p:tgtEl>
                                        <p:attrNameLst>
                                          <p:attrName>ppt_y</p:attrName>
                                        </p:attrNameLst>
                                      </p:cBhvr>
                                      <p:tavLst>
                                        <p:tav tm="0">
                                          <p:val>
                                            <p:strVal val="ppt_y"/>
                                          </p:val>
                                        </p:tav>
                                        <p:tav tm="100000">
                                          <p:val>
                                            <p:strVal val="ppt_y"/>
                                          </p:val>
                                        </p:tav>
                                      </p:tavLst>
                                    </p:anim>
                                    <p:set>
                                      <p:cBhvr>
                                        <p:cTn id="130" dur="1" fill="hold">
                                          <p:stCondLst>
                                            <p:cond delay="499"/>
                                          </p:stCondLst>
                                        </p:cTn>
                                        <p:tgtEl>
                                          <p:spTgt spid="287747">
                                            <p:txEl>
                                              <p:pRg st="8" end="8"/>
                                            </p:txEl>
                                          </p:spTgt>
                                        </p:tgtEl>
                                        <p:attrNameLst>
                                          <p:attrName>style.visibility</p:attrName>
                                        </p:attrNameLst>
                                      </p:cBhvr>
                                      <p:to>
                                        <p:strVal val="hidden"/>
                                      </p:to>
                                    </p:set>
                                  </p:childTnLst>
                                </p:cTn>
                              </p:par>
                              <p:par>
                                <p:cTn id="131" presetID="39" presetClass="exit" presetSubtype="0" decel="100000" fill="hold" grpId="1" nodeType="withEffect">
                                  <p:stCondLst>
                                    <p:cond delay="0"/>
                                  </p:stCondLst>
                                  <p:childTnLst>
                                    <p:anim calcmode="lin" valueType="num">
                                      <p:cBhvr>
                                        <p:cTn id="132" dur="500" fill="hold"/>
                                        <p:tgtEl>
                                          <p:spTgt spid="287747">
                                            <p:txEl>
                                              <p:pRg st="9" end="9"/>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33" dur="500" fill="hold"/>
                                        <p:tgtEl>
                                          <p:spTgt spid="287747">
                                            <p:txEl>
                                              <p:pRg st="9" end="9"/>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34" dur="500" fill="hold"/>
                                        <p:tgtEl>
                                          <p:spTgt spid="287747">
                                            <p:txEl>
                                              <p:pRg st="9" end="9"/>
                                            </p:txEl>
                                          </p:spTgt>
                                        </p:tgtEl>
                                        <p:attrNameLst>
                                          <p:attrName>ppt_x</p:attrName>
                                        </p:attrNameLst>
                                      </p:cBhvr>
                                      <p:tavLst>
                                        <p:tav tm="0">
                                          <p:val>
                                            <p:strVal val="ppt_x"/>
                                          </p:val>
                                        </p:tav>
                                        <p:tav tm="50000">
                                          <p:val>
                                            <p:strVal val="ppt_x"/>
                                          </p:val>
                                        </p:tav>
                                        <p:tav tm="100000">
                                          <p:val>
                                            <p:strVal val="ppt_x-.3"/>
                                          </p:val>
                                        </p:tav>
                                      </p:tavLst>
                                    </p:anim>
                                    <p:anim calcmode="lin" valueType="num">
                                      <p:cBhvr>
                                        <p:cTn id="135" dur="500" fill="hold"/>
                                        <p:tgtEl>
                                          <p:spTgt spid="287747">
                                            <p:txEl>
                                              <p:pRg st="9" end="9"/>
                                            </p:txEl>
                                          </p:spTgt>
                                        </p:tgtEl>
                                        <p:attrNameLst>
                                          <p:attrName>ppt_y</p:attrName>
                                        </p:attrNameLst>
                                      </p:cBhvr>
                                      <p:tavLst>
                                        <p:tav tm="0">
                                          <p:val>
                                            <p:strVal val="ppt_y"/>
                                          </p:val>
                                        </p:tav>
                                        <p:tav tm="100000">
                                          <p:val>
                                            <p:strVal val="ppt_y"/>
                                          </p:val>
                                        </p:tav>
                                      </p:tavLst>
                                    </p:anim>
                                    <p:set>
                                      <p:cBhvr>
                                        <p:cTn id="136" dur="1" fill="hold">
                                          <p:stCondLst>
                                            <p:cond delay="499"/>
                                          </p:stCondLst>
                                        </p:cTn>
                                        <p:tgtEl>
                                          <p:spTgt spid="287747">
                                            <p:txEl>
                                              <p:pRg st="9" end="9"/>
                                            </p:txEl>
                                          </p:spTgt>
                                        </p:tgtEl>
                                        <p:attrNameLst>
                                          <p:attrName>style.visibility</p:attrName>
                                        </p:attrNameLst>
                                      </p:cBhvr>
                                      <p:to>
                                        <p:strVal val="hidden"/>
                                      </p:to>
                                    </p:set>
                                  </p:childTnLst>
                                </p:cTn>
                              </p:par>
                              <p:par>
                                <p:cTn id="137" presetID="39" presetClass="exit" presetSubtype="0" decel="100000" fill="hold" grpId="1" nodeType="withEffect">
                                  <p:stCondLst>
                                    <p:cond delay="0"/>
                                  </p:stCondLst>
                                  <p:childTnLst>
                                    <p:anim calcmode="lin" valueType="num">
                                      <p:cBhvr>
                                        <p:cTn id="138" dur="500" fill="hold"/>
                                        <p:tgtEl>
                                          <p:spTgt spid="287747">
                                            <p:txEl>
                                              <p:pRg st="10" end="1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39" dur="500" fill="hold"/>
                                        <p:tgtEl>
                                          <p:spTgt spid="287747">
                                            <p:txEl>
                                              <p:pRg st="10" end="1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40" dur="500" fill="hold"/>
                                        <p:tgtEl>
                                          <p:spTgt spid="287747">
                                            <p:txEl>
                                              <p:pRg st="10" end="10"/>
                                            </p:txEl>
                                          </p:spTgt>
                                        </p:tgtEl>
                                        <p:attrNameLst>
                                          <p:attrName>ppt_x</p:attrName>
                                        </p:attrNameLst>
                                      </p:cBhvr>
                                      <p:tavLst>
                                        <p:tav tm="0">
                                          <p:val>
                                            <p:strVal val="ppt_x"/>
                                          </p:val>
                                        </p:tav>
                                        <p:tav tm="50000">
                                          <p:val>
                                            <p:strVal val="ppt_x"/>
                                          </p:val>
                                        </p:tav>
                                        <p:tav tm="100000">
                                          <p:val>
                                            <p:strVal val="ppt_x-.3"/>
                                          </p:val>
                                        </p:tav>
                                      </p:tavLst>
                                    </p:anim>
                                    <p:anim calcmode="lin" valueType="num">
                                      <p:cBhvr>
                                        <p:cTn id="141" dur="500" fill="hold"/>
                                        <p:tgtEl>
                                          <p:spTgt spid="287747">
                                            <p:txEl>
                                              <p:pRg st="10" end="10"/>
                                            </p:txEl>
                                          </p:spTgt>
                                        </p:tgtEl>
                                        <p:attrNameLst>
                                          <p:attrName>ppt_y</p:attrName>
                                        </p:attrNameLst>
                                      </p:cBhvr>
                                      <p:tavLst>
                                        <p:tav tm="0">
                                          <p:val>
                                            <p:strVal val="ppt_y"/>
                                          </p:val>
                                        </p:tav>
                                        <p:tav tm="100000">
                                          <p:val>
                                            <p:strVal val="ppt_y"/>
                                          </p:val>
                                        </p:tav>
                                      </p:tavLst>
                                    </p:anim>
                                    <p:set>
                                      <p:cBhvr>
                                        <p:cTn id="142" dur="1" fill="hold">
                                          <p:stCondLst>
                                            <p:cond delay="499"/>
                                          </p:stCondLst>
                                        </p:cTn>
                                        <p:tgtEl>
                                          <p:spTgt spid="287747">
                                            <p:txEl>
                                              <p:pRg st="10" end="10"/>
                                            </p:txEl>
                                          </p:spTgt>
                                        </p:tgtEl>
                                        <p:attrNameLst>
                                          <p:attrName>style.visibility</p:attrName>
                                        </p:attrNameLst>
                                      </p:cBhvr>
                                      <p:to>
                                        <p:strVal val="hidden"/>
                                      </p:to>
                                    </p:set>
                                  </p:childTnLst>
                                </p:cTn>
                              </p:par>
                              <p:par>
                                <p:cTn id="143" presetID="39" presetClass="exit" presetSubtype="0" decel="100000" fill="hold" grpId="1" nodeType="withEffect">
                                  <p:stCondLst>
                                    <p:cond delay="0"/>
                                  </p:stCondLst>
                                  <p:childTnLst>
                                    <p:anim calcmode="lin" valueType="num">
                                      <p:cBhvr>
                                        <p:cTn id="144" dur="500" fill="hold"/>
                                        <p:tgtEl>
                                          <p:spTgt spid="287747">
                                            <p:txEl>
                                              <p:pRg st="11" end="1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45" dur="500" fill="hold"/>
                                        <p:tgtEl>
                                          <p:spTgt spid="287747">
                                            <p:txEl>
                                              <p:pRg st="11" end="1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46" dur="500" fill="hold"/>
                                        <p:tgtEl>
                                          <p:spTgt spid="287747">
                                            <p:txEl>
                                              <p:pRg st="11" end="11"/>
                                            </p:txEl>
                                          </p:spTgt>
                                        </p:tgtEl>
                                        <p:attrNameLst>
                                          <p:attrName>ppt_x</p:attrName>
                                        </p:attrNameLst>
                                      </p:cBhvr>
                                      <p:tavLst>
                                        <p:tav tm="0">
                                          <p:val>
                                            <p:strVal val="ppt_x"/>
                                          </p:val>
                                        </p:tav>
                                        <p:tav tm="50000">
                                          <p:val>
                                            <p:strVal val="ppt_x"/>
                                          </p:val>
                                        </p:tav>
                                        <p:tav tm="100000">
                                          <p:val>
                                            <p:strVal val="ppt_x-.3"/>
                                          </p:val>
                                        </p:tav>
                                      </p:tavLst>
                                    </p:anim>
                                    <p:anim calcmode="lin" valueType="num">
                                      <p:cBhvr>
                                        <p:cTn id="147" dur="500" fill="hold"/>
                                        <p:tgtEl>
                                          <p:spTgt spid="287747">
                                            <p:txEl>
                                              <p:pRg st="11" end="11"/>
                                            </p:txEl>
                                          </p:spTgt>
                                        </p:tgtEl>
                                        <p:attrNameLst>
                                          <p:attrName>ppt_y</p:attrName>
                                        </p:attrNameLst>
                                      </p:cBhvr>
                                      <p:tavLst>
                                        <p:tav tm="0">
                                          <p:val>
                                            <p:strVal val="ppt_y"/>
                                          </p:val>
                                        </p:tav>
                                        <p:tav tm="100000">
                                          <p:val>
                                            <p:strVal val="ppt_y"/>
                                          </p:val>
                                        </p:tav>
                                      </p:tavLst>
                                    </p:anim>
                                    <p:set>
                                      <p:cBhvr>
                                        <p:cTn id="148" dur="1" fill="hold">
                                          <p:stCondLst>
                                            <p:cond delay="499"/>
                                          </p:stCondLst>
                                        </p:cTn>
                                        <p:tgtEl>
                                          <p:spTgt spid="287747">
                                            <p:txEl>
                                              <p:pRg st="11" end="1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7" grpId="0" build="p"/>
      <p:bldP spid="287747" grpId="1" build="allAtOnce"/>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704088"/>
            <a:ext cx="8229600" cy="996720"/>
          </a:xfrm>
        </p:spPr>
        <p:txBody>
          <a:bodyPr>
            <a:noAutofit/>
          </a:bodyPr>
          <a:lstStyle/>
          <a:p>
            <a:pPr algn="r" rtl="1" eaLnBrk="1" hangingPunct="1">
              <a:defRPr/>
            </a:pPr>
            <a:r>
              <a:rPr lang="en-US" sz="3200" b="1" dirty="0" smtClean="0">
                <a:solidFill>
                  <a:schemeClr val="tx1"/>
                </a:solidFill>
                <a:cs typeface="B Titr" pitchFamily="2" charset="-78"/>
              </a:rPr>
              <a:t/>
            </a:r>
            <a:br>
              <a:rPr lang="en-US" sz="3200" b="1" dirty="0" smtClean="0">
                <a:solidFill>
                  <a:schemeClr val="tx1"/>
                </a:solidFill>
                <a:cs typeface="B Titr" pitchFamily="2" charset="-78"/>
              </a:rPr>
            </a:br>
            <a:r>
              <a:rPr lang="ar-SA" sz="3200" b="1" dirty="0" smtClean="0">
                <a:solidFill>
                  <a:schemeClr val="tx1"/>
                </a:solidFill>
                <a:cs typeface="B Titr" pitchFamily="2" charset="-78"/>
              </a:rPr>
              <a:t>پوشش‌ موضوعي‌</a:t>
            </a:r>
            <a:endParaRPr lang="en-US" sz="3200" b="1" dirty="0" smtClean="0">
              <a:solidFill>
                <a:schemeClr val="tx1"/>
              </a:solidFill>
              <a:cs typeface="B Titr" pitchFamily="2" charset="-78"/>
            </a:endParaRPr>
          </a:p>
        </p:txBody>
      </p:sp>
      <p:sp>
        <p:nvSpPr>
          <p:cNvPr id="97283" name="Rectangle 3"/>
          <p:cNvSpPr>
            <a:spLocks noGrp="1" noChangeArrowheads="1"/>
          </p:cNvSpPr>
          <p:nvPr>
            <p:ph type="body" idx="1"/>
          </p:nvPr>
        </p:nvSpPr>
        <p:spPr>
          <a:xfrm>
            <a:off x="642938" y="1916832"/>
            <a:ext cx="8043862" cy="4209331"/>
          </a:xfrm>
        </p:spPr>
        <p:txBody>
          <a:bodyPr>
            <a:normAutofit/>
          </a:bodyPr>
          <a:lstStyle/>
          <a:p>
            <a:pPr marL="742950" indent="-742950" rtl="1" eaLnBrk="1" hangingPunct="1">
              <a:lnSpc>
                <a:spcPct val="90000"/>
              </a:lnSpc>
              <a:buFont typeface="Wingdings" pitchFamily="2" charset="2"/>
              <a:buNone/>
              <a:defRPr/>
            </a:pPr>
            <a:endParaRPr lang="en-US" sz="4000" dirty="0" smtClean="0">
              <a:cs typeface="B Nazanin" pitchFamily="2" charset="-78"/>
            </a:endParaRPr>
          </a:p>
          <a:p>
            <a:pPr marL="0" indent="0" algn="just" rtl="1" eaLnBrk="1" hangingPunct="1">
              <a:lnSpc>
                <a:spcPct val="90000"/>
              </a:lnSpc>
              <a:buFont typeface="Wingdings" pitchFamily="2" charset="2"/>
              <a:buNone/>
              <a:defRPr/>
            </a:pPr>
            <a:r>
              <a:rPr lang="ar-SA" sz="4000" dirty="0" smtClean="0">
                <a:cs typeface="B Nazanin" pitchFamily="2" charset="-78"/>
              </a:rPr>
              <a:t>علوم‌ پايه‌ پزشكي‌، پزشكي‌، بهداشت‌، پرستاري‌، داروسازي‌، دندانپزشكي‌، تاريخ‌ پزشكي‌، روانشناسي‌ و ساير موضوع‌هاي‌غيرپزشكي‌ مثل‌</a:t>
            </a:r>
            <a:r>
              <a:rPr lang="fa-IR" sz="4000" dirty="0">
                <a:cs typeface="B Nazanin" pitchFamily="2" charset="-78"/>
              </a:rPr>
              <a:t>ج</a:t>
            </a:r>
            <a:r>
              <a:rPr lang="ar-SA" sz="4000" dirty="0" smtClean="0">
                <a:cs typeface="B Nazanin" pitchFamily="2" charset="-78"/>
              </a:rPr>
              <a:t>امعه‌شناسي‌ و اطلاع‌رساني‌، آموزش‌ و...</a:t>
            </a:r>
            <a:endParaRPr lang="en-US" sz="4000" dirty="0" smtClean="0">
              <a:cs typeface="B Nazanin" pitchFamily="2" charset="-78"/>
            </a:endParaRPr>
          </a:p>
          <a:p>
            <a:pPr marL="742950" indent="-742950" rtl="1" eaLnBrk="1" hangingPunct="1">
              <a:lnSpc>
                <a:spcPct val="90000"/>
              </a:lnSpc>
              <a:buFont typeface="Wingdings" pitchFamily="2" charset="2"/>
              <a:buNone/>
              <a:defRPr/>
            </a:pPr>
            <a:endParaRPr lang="en-US" sz="4000" dirty="0" smtClean="0">
              <a:cs typeface="B Nazanin" pitchFamily="2" charset="-78"/>
            </a:endParaRP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6448399"/>
      </p:ext>
    </p:extLst>
  </p:cSld>
  <p:clrMapOvr>
    <a:masterClrMapping/>
  </p:clrMapOvr>
  <p:transition spd="med">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97282"/>
                                        </p:tgtEl>
                                        <p:attrNameLst>
                                          <p:attrName>style.visibility</p:attrName>
                                        </p:attrNameLst>
                                      </p:cBhvr>
                                      <p:to>
                                        <p:strVal val="visible"/>
                                      </p:to>
                                    </p:set>
                                    <p:anim calcmode="lin" valueType="num">
                                      <p:cBhvr>
                                        <p:cTn id="7" dur="500" fill="hold"/>
                                        <p:tgtEl>
                                          <p:spTgt spid="97282"/>
                                        </p:tgtEl>
                                        <p:attrNameLst>
                                          <p:attrName>ppt_w</p:attrName>
                                        </p:attrNameLst>
                                      </p:cBhvr>
                                      <p:tavLst>
                                        <p:tav tm="0">
                                          <p:val>
                                            <p:fltVal val="0"/>
                                          </p:val>
                                        </p:tav>
                                        <p:tav tm="100000">
                                          <p:val>
                                            <p:strVal val="#ppt_w"/>
                                          </p:val>
                                        </p:tav>
                                      </p:tavLst>
                                    </p:anim>
                                    <p:anim calcmode="lin" valueType="num">
                                      <p:cBhvr>
                                        <p:cTn id="8" dur="500" fill="hold"/>
                                        <p:tgtEl>
                                          <p:spTgt spid="97282"/>
                                        </p:tgtEl>
                                        <p:attrNameLst>
                                          <p:attrName>ppt_h</p:attrName>
                                        </p:attrNameLst>
                                      </p:cBhvr>
                                      <p:tavLst>
                                        <p:tav tm="0">
                                          <p:val>
                                            <p:fltVal val="0"/>
                                          </p:val>
                                        </p:tav>
                                        <p:tav tm="100000">
                                          <p:val>
                                            <p:strVal val="#ppt_h"/>
                                          </p:val>
                                        </p:tav>
                                      </p:tavLst>
                                    </p:anim>
                                    <p:anim calcmode="lin" valueType="num">
                                      <p:cBhvr>
                                        <p:cTn id="9" dur="500" fill="hold"/>
                                        <p:tgtEl>
                                          <p:spTgt spid="97282"/>
                                        </p:tgtEl>
                                        <p:attrNameLst>
                                          <p:attrName>style.rotation</p:attrName>
                                        </p:attrNameLst>
                                      </p:cBhvr>
                                      <p:tavLst>
                                        <p:tav tm="0">
                                          <p:val>
                                            <p:fltVal val="360"/>
                                          </p:val>
                                        </p:tav>
                                        <p:tav tm="100000">
                                          <p:val>
                                            <p:fltVal val="0"/>
                                          </p:val>
                                        </p:tav>
                                      </p:tavLst>
                                    </p:anim>
                                    <p:animEffect transition="in" filter="fade">
                                      <p:cBhvr>
                                        <p:cTn id="10" dur="500"/>
                                        <p:tgtEl>
                                          <p:spTgt spid="9728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97283">
                                            <p:txEl>
                                              <p:pRg st="1" end="1"/>
                                            </p:txEl>
                                          </p:spTgt>
                                        </p:tgtEl>
                                        <p:attrNameLst>
                                          <p:attrName>style.visibility</p:attrName>
                                        </p:attrNameLst>
                                      </p:cBhvr>
                                      <p:to>
                                        <p:strVal val="visible"/>
                                      </p:to>
                                    </p:set>
                                    <p:anim calcmode="lin" valueType="num">
                                      <p:cBhvr>
                                        <p:cTn id="15" dur="500" fill="hold"/>
                                        <p:tgtEl>
                                          <p:spTgt spid="9728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9728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9728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972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P spid="97283" grpId="0" build="p"/>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1843" name="Rectangle 3"/>
          <p:cNvSpPr>
            <a:spLocks noGrp="1" noChangeArrowheads="1"/>
          </p:cNvSpPr>
          <p:nvPr>
            <p:ph type="body" idx="1"/>
          </p:nvPr>
        </p:nvSpPr>
        <p:spPr>
          <a:xfrm>
            <a:off x="457200" y="1124744"/>
            <a:ext cx="8229600" cy="5199856"/>
          </a:xfrm>
        </p:spPr>
        <p:txBody>
          <a:bodyPr/>
          <a:lstStyle/>
          <a:p>
            <a:pPr algn="justLow" rtl="1" eaLnBrk="1" hangingPunct="1">
              <a:lnSpc>
                <a:spcPct val="80000"/>
              </a:lnSpc>
              <a:defRPr/>
            </a:pPr>
            <a:endParaRPr lang="fa-IR" sz="2400" b="1" dirty="0" smtClean="0">
              <a:cs typeface="B Nazanin" pitchFamily="2" charset="-78"/>
            </a:endParaRPr>
          </a:p>
          <a:p>
            <a:pPr marL="0" indent="0" algn="justLow" rtl="1" eaLnBrk="1" hangingPunct="1">
              <a:lnSpc>
                <a:spcPct val="80000"/>
              </a:lnSpc>
              <a:buNone/>
              <a:defRPr/>
            </a:pPr>
            <a:r>
              <a:rPr lang="fa-IR" sz="2400" b="1" dirty="0" smtClean="0">
                <a:cs typeface="B Titr" pitchFamily="2" charset="-78"/>
              </a:rPr>
              <a:t>تغییرات در رده بندی</a:t>
            </a:r>
            <a:r>
              <a:rPr lang="fa-IR" sz="2400" dirty="0" smtClean="0">
                <a:cs typeface="B Titr" pitchFamily="2" charset="-78"/>
              </a:rPr>
              <a:t> </a:t>
            </a:r>
            <a:endParaRPr lang="en-US" sz="2400" dirty="0" smtClean="0">
              <a:cs typeface="B Titr" pitchFamily="2" charset="-78"/>
            </a:endParaRPr>
          </a:p>
          <a:p>
            <a:pPr marL="0" indent="0" algn="justLow" rtl="1" eaLnBrk="1" hangingPunct="1">
              <a:lnSpc>
                <a:spcPct val="80000"/>
              </a:lnSpc>
              <a:buNone/>
              <a:defRPr/>
            </a:pPr>
            <a:endParaRPr lang="fa-IR" sz="2000" dirty="0" smtClean="0">
              <a:cs typeface="B Nazanin" pitchFamily="2" charset="-78"/>
            </a:endParaRPr>
          </a:p>
          <a:p>
            <a:pPr lvl="1" algn="justLow" rtl="1" eaLnBrk="1" hangingPunct="1">
              <a:lnSpc>
                <a:spcPct val="85000"/>
              </a:lnSpc>
              <a:defRPr/>
            </a:pPr>
            <a:r>
              <a:rPr lang="ar-SA" sz="2000" dirty="0" smtClean="0">
                <a:cs typeface="B Nazanin" pitchFamily="2" charset="-78"/>
              </a:rPr>
              <a:t>هر اصلاح‌ يا اضافه‌اي‌ در اين‌ طرح‌، در نشريه‌ </a:t>
            </a:r>
            <a:r>
              <a:rPr lang="en-US" sz="2000" dirty="0" smtClean="0">
                <a:cs typeface="B Nazanin" pitchFamily="2" charset="-78"/>
              </a:rPr>
              <a:t>NLM Technical Bulletin</a:t>
            </a:r>
            <a:r>
              <a:rPr lang="ar-SA" sz="2000" dirty="0" smtClean="0">
                <a:cs typeface="B Nazanin" pitchFamily="2" charset="-78"/>
              </a:rPr>
              <a:t> و </a:t>
            </a:r>
            <a:r>
              <a:rPr lang="en-US" sz="2000" dirty="0" smtClean="0">
                <a:cs typeface="B Nazanin" pitchFamily="2" charset="-78"/>
              </a:rPr>
              <a:t>Notes for Medical Catalogers</a:t>
            </a:r>
            <a:r>
              <a:rPr lang="ar-SA" sz="2000" dirty="0" smtClean="0">
                <a:cs typeface="B Nazanin" pitchFamily="2" charset="-78"/>
              </a:rPr>
              <a:t> براي‌ آگاهي</a:t>
            </a:r>
            <a:r>
              <a:rPr lang="fa-IR" sz="2000" dirty="0" smtClean="0">
                <a:cs typeface="B Nazanin" pitchFamily="2" charset="-78"/>
              </a:rPr>
              <a:t> ا</a:t>
            </a:r>
            <a:r>
              <a:rPr lang="ar-SA" sz="2000" dirty="0" smtClean="0">
                <a:cs typeface="B Nazanin" pitchFamily="2" charset="-78"/>
              </a:rPr>
              <a:t>ستفاده‌كنندگان‌ درج‌ مي‌شود.</a:t>
            </a:r>
          </a:p>
          <a:p>
            <a:pPr lvl="1" algn="justLow" rtl="1" eaLnBrk="1" hangingPunct="1">
              <a:lnSpc>
                <a:spcPct val="85000"/>
              </a:lnSpc>
              <a:defRPr/>
            </a:pPr>
            <a:r>
              <a:rPr lang="ar-SA" sz="2000" dirty="0" smtClean="0">
                <a:cs typeface="B Nazanin" pitchFamily="2" charset="-78"/>
              </a:rPr>
              <a:t>اين‌ نشريه‌ از سال‌ 1981 به‌ عنوان‌ پيوست‌ فصلنامه‌ فهرست‌ جاري‌ </a:t>
            </a:r>
            <a:r>
              <a:rPr lang="en-US" sz="2000" dirty="0" smtClean="0">
                <a:cs typeface="B Nazanin" pitchFamily="2" charset="-78"/>
              </a:rPr>
              <a:t>NLM</a:t>
            </a:r>
            <a:r>
              <a:rPr lang="ar-SA" sz="2000" dirty="0" smtClean="0">
                <a:cs typeface="B Nazanin" pitchFamily="2" charset="-78"/>
              </a:rPr>
              <a:t> منتشر مي‌شود.</a:t>
            </a:r>
          </a:p>
          <a:p>
            <a:pPr lvl="1" algn="justLow" rtl="1" eaLnBrk="1" hangingPunct="1">
              <a:lnSpc>
                <a:spcPct val="85000"/>
              </a:lnSpc>
              <a:defRPr/>
            </a:pPr>
            <a:r>
              <a:rPr lang="ar-SA" sz="2000" dirty="0" smtClean="0">
                <a:cs typeface="B Nazanin" pitchFamily="2" charset="-78"/>
              </a:rPr>
              <a:t>اين‌ تغييرات‌ هرچند سال‌ يكبار به‌ صورت‌ ويرايش‌ يا تجديدنظر اعمال‌ شده‌ و منتشر مي‌شوند.</a:t>
            </a:r>
          </a:p>
          <a:p>
            <a:pPr lvl="1" algn="justLow" rtl="1" eaLnBrk="1" hangingPunct="1">
              <a:lnSpc>
                <a:spcPct val="85000"/>
              </a:lnSpc>
              <a:defRPr/>
            </a:pPr>
            <a:r>
              <a:rPr lang="ar-SA" sz="2000" dirty="0" smtClean="0">
                <a:cs typeface="B Nazanin" pitchFamily="2" charset="-78"/>
              </a:rPr>
              <a:t>پيوستهاي‌ فصلنامه‌ </a:t>
            </a:r>
            <a:r>
              <a:rPr lang="en-US" sz="2000" dirty="0" smtClean="0">
                <a:cs typeface="B Nazanin" pitchFamily="2" charset="-78"/>
              </a:rPr>
              <a:t>NLM</a:t>
            </a:r>
            <a:r>
              <a:rPr lang="ar-SA" sz="2000" dirty="0" smtClean="0">
                <a:cs typeface="B Nazanin" pitchFamily="2" charset="-78"/>
              </a:rPr>
              <a:t> (كه‌ در بالا ذكر شد) از سال‌ 1982 به‌ صورت‌ درهم‌كرد سالانه‌ توسط‌ سازمان‌ خدمات‌ اطلاع‌رساني‌</a:t>
            </a:r>
            <a:r>
              <a:rPr lang="fa-IR" sz="2000" dirty="0" smtClean="0">
                <a:cs typeface="B Nazanin" pitchFamily="2" charset="-78"/>
              </a:rPr>
              <a:t> </a:t>
            </a:r>
            <a:r>
              <a:rPr lang="ar-SA" sz="2000" dirty="0" smtClean="0">
                <a:cs typeface="B Nazanin" pitchFamily="2" charset="-78"/>
              </a:rPr>
              <a:t>فني‌ ايالات‌ متحده‌ امريكا </a:t>
            </a:r>
            <a:r>
              <a:rPr lang="en-US" sz="2000" dirty="0" smtClean="0">
                <a:cs typeface="B Nazanin" pitchFamily="2" charset="-78"/>
              </a:rPr>
              <a:t>Notional Technical Information </a:t>
            </a:r>
            <a:r>
              <a:rPr lang="en-US" sz="2000" dirty="0" err="1" smtClean="0">
                <a:cs typeface="B Nazanin" pitchFamily="2" charset="-78"/>
              </a:rPr>
              <a:t>Scoenel</a:t>
            </a:r>
            <a:r>
              <a:rPr lang="ar-SA" sz="2000" dirty="0" smtClean="0">
                <a:cs typeface="B Nazanin" pitchFamily="2" charset="-78"/>
              </a:rPr>
              <a:t> منتشر مي‌شود.</a:t>
            </a:r>
            <a:endParaRPr lang="en-US" sz="2000" dirty="0" smtClean="0">
              <a:cs typeface="B Nazanin" pitchFamily="2" charset="-78"/>
            </a:endParaRPr>
          </a:p>
        </p:txBody>
      </p:sp>
      <p:pic>
        <p:nvPicPr>
          <p:cNvPr id="5"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549197"/>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6694680"/>
      </p:ext>
    </p:extLst>
  </p:cSld>
  <p:clrMapOvr>
    <a:masterClrMapping/>
  </p:clrMapOvr>
  <p:transition spd="med">
    <p:wheel spokes="8"/>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91843">
                                            <p:txEl>
                                              <p:pRg st="1" end="1"/>
                                            </p:txEl>
                                          </p:spTgt>
                                        </p:tgtEl>
                                        <p:attrNameLst>
                                          <p:attrName>style.visibility</p:attrName>
                                        </p:attrNameLst>
                                      </p:cBhvr>
                                      <p:to>
                                        <p:strVal val="visible"/>
                                      </p:to>
                                    </p:set>
                                    <p:anim calcmode="lin" valueType="num">
                                      <p:cBhvr>
                                        <p:cTn id="7" dur="500" fill="hold"/>
                                        <p:tgtEl>
                                          <p:spTgt spid="29184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9184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9184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91843">
                                            <p:txEl>
                                              <p:pRg st="1" end="1"/>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291843">
                                            <p:txEl>
                                              <p:pRg st="3" end="3"/>
                                            </p:txEl>
                                          </p:spTgt>
                                        </p:tgtEl>
                                        <p:attrNameLst>
                                          <p:attrName>style.visibility</p:attrName>
                                        </p:attrNameLst>
                                      </p:cBhvr>
                                      <p:to>
                                        <p:strVal val="visible"/>
                                      </p:to>
                                    </p:set>
                                    <p:anim calcmode="lin" valueType="num">
                                      <p:cBhvr>
                                        <p:cTn id="13" dur="500" fill="hold"/>
                                        <p:tgtEl>
                                          <p:spTgt spid="29184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29184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29184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291843">
                                            <p:txEl>
                                              <p:pRg st="3" end="3"/>
                                            </p:txEl>
                                          </p:spTgt>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0"/>
                                  </p:stCondLst>
                                  <p:childTnLst>
                                    <p:set>
                                      <p:cBhvr>
                                        <p:cTn id="18" dur="1" fill="hold">
                                          <p:stCondLst>
                                            <p:cond delay="0"/>
                                          </p:stCondLst>
                                        </p:cTn>
                                        <p:tgtEl>
                                          <p:spTgt spid="291843">
                                            <p:txEl>
                                              <p:pRg st="4" end="4"/>
                                            </p:txEl>
                                          </p:spTgt>
                                        </p:tgtEl>
                                        <p:attrNameLst>
                                          <p:attrName>style.visibility</p:attrName>
                                        </p:attrNameLst>
                                      </p:cBhvr>
                                      <p:to>
                                        <p:strVal val="visible"/>
                                      </p:to>
                                    </p:set>
                                    <p:anim calcmode="lin" valueType="num">
                                      <p:cBhvr>
                                        <p:cTn id="19" dur="500" fill="hold"/>
                                        <p:tgtEl>
                                          <p:spTgt spid="29184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29184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29184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291843">
                                            <p:txEl>
                                              <p:pRg st="4" end="4"/>
                                            </p:txEl>
                                          </p:spTgt>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0"/>
                                  </p:stCondLst>
                                  <p:childTnLst>
                                    <p:set>
                                      <p:cBhvr>
                                        <p:cTn id="24" dur="1" fill="hold">
                                          <p:stCondLst>
                                            <p:cond delay="0"/>
                                          </p:stCondLst>
                                        </p:cTn>
                                        <p:tgtEl>
                                          <p:spTgt spid="291843">
                                            <p:txEl>
                                              <p:pRg st="5" end="5"/>
                                            </p:txEl>
                                          </p:spTgt>
                                        </p:tgtEl>
                                        <p:attrNameLst>
                                          <p:attrName>style.visibility</p:attrName>
                                        </p:attrNameLst>
                                      </p:cBhvr>
                                      <p:to>
                                        <p:strVal val="visible"/>
                                      </p:to>
                                    </p:set>
                                    <p:anim calcmode="lin" valueType="num">
                                      <p:cBhvr>
                                        <p:cTn id="25" dur="500" fill="hold"/>
                                        <p:tgtEl>
                                          <p:spTgt spid="29184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29184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29184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291843">
                                            <p:txEl>
                                              <p:pRg st="5" end="5"/>
                                            </p:txEl>
                                          </p:spTgt>
                                        </p:tgtEl>
                                        <p:attrNameLst>
                                          <p:attrName>ppt_y</p:attrName>
                                        </p:attrNameLst>
                                      </p:cBhvr>
                                      <p:tavLst>
                                        <p:tav tm="0">
                                          <p:val>
                                            <p:strVal val="#ppt_y"/>
                                          </p:val>
                                        </p:tav>
                                        <p:tav tm="100000">
                                          <p:val>
                                            <p:strVal val="#ppt_y"/>
                                          </p:val>
                                        </p:tav>
                                      </p:tavLst>
                                    </p:anim>
                                  </p:childTnLst>
                                </p:cTn>
                              </p:par>
                              <p:par>
                                <p:cTn id="29" presetID="39" presetClass="entr" presetSubtype="0" accel="100000" fill="hold" grpId="0" nodeType="withEffect">
                                  <p:stCondLst>
                                    <p:cond delay="0"/>
                                  </p:stCondLst>
                                  <p:childTnLst>
                                    <p:set>
                                      <p:cBhvr>
                                        <p:cTn id="30" dur="1" fill="hold">
                                          <p:stCondLst>
                                            <p:cond delay="0"/>
                                          </p:stCondLst>
                                        </p:cTn>
                                        <p:tgtEl>
                                          <p:spTgt spid="291843">
                                            <p:txEl>
                                              <p:pRg st="6" end="6"/>
                                            </p:txEl>
                                          </p:spTgt>
                                        </p:tgtEl>
                                        <p:attrNameLst>
                                          <p:attrName>style.visibility</p:attrName>
                                        </p:attrNameLst>
                                      </p:cBhvr>
                                      <p:to>
                                        <p:strVal val="visible"/>
                                      </p:to>
                                    </p:set>
                                    <p:anim calcmode="lin" valueType="num">
                                      <p:cBhvr>
                                        <p:cTn id="31" dur="500" fill="hold"/>
                                        <p:tgtEl>
                                          <p:spTgt spid="29184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29184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29184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291843">
                                            <p:txEl>
                                              <p:pRg st="6" end="6"/>
                                            </p:txEl>
                                          </p:spTgt>
                                        </p:tgtEl>
                                        <p:attrNameLst>
                                          <p:attrName>ppt_y</p:attrName>
                                        </p:attrNameLst>
                                      </p:cBhvr>
                                      <p:tavLst>
                                        <p:tav tm="0">
                                          <p:val>
                                            <p:strVal val="#ppt_y"/>
                                          </p:val>
                                        </p:tav>
                                        <p:tav tm="100000">
                                          <p:val>
                                            <p:strVal val="#ppt_y"/>
                                          </p:val>
                                        </p:tav>
                                      </p:tavLst>
                                    </p:anim>
                                  </p:childTnLst>
                                </p:cTn>
                              </p:par>
                              <p:par>
                                <p:cTn id="35" presetID="39" presetClass="exit" presetSubtype="0" decel="100000" fill="hold" grpId="1" nodeType="withEffect">
                                  <p:stCondLst>
                                    <p:cond delay="0"/>
                                  </p:stCondLst>
                                  <p:childTnLst>
                                    <p:anim calcmode="lin" valueType="num">
                                      <p:cBhvr>
                                        <p:cTn id="36" dur="500" fill="hold"/>
                                        <p:tgtEl>
                                          <p:spTgt spid="291843">
                                            <p:txEl>
                                              <p:pRg st="1" end="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37" dur="500" fill="hold"/>
                                        <p:tgtEl>
                                          <p:spTgt spid="291843">
                                            <p:txEl>
                                              <p:pRg st="1" end="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38" dur="500" fill="hold"/>
                                        <p:tgtEl>
                                          <p:spTgt spid="291843">
                                            <p:txEl>
                                              <p:pRg st="1" end="1"/>
                                            </p:txEl>
                                          </p:spTgt>
                                        </p:tgtEl>
                                        <p:attrNameLst>
                                          <p:attrName>ppt_x</p:attrName>
                                        </p:attrNameLst>
                                      </p:cBhvr>
                                      <p:tavLst>
                                        <p:tav tm="0">
                                          <p:val>
                                            <p:strVal val="ppt_x"/>
                                          </p:val>
                                        </p:tav>
                                        <p:tav tm="50000">
                                          <p:val>
                                            <p:strVal val="ppt_x"/>
                                          </p:val>
                                        </p:tav>
                                        <p:tav tm="100000">
                                          <p:val>
                                            <p:strVal val="ppt_x-.3"/>
                                          </p:val>
                                        </p:tav>
                                      </p:tavLst>
                                    </p:anim>
                                    <p:anim calcmode="lin" valueType="num">
                                      <p:cBhvr>
                                        <p:cTn id="39" dur="500" fill="hold"/>
                                        <p:tgtEl>
                                          <p:spTgt spid="291843">
                                            <p:txEl>
                                              <p:pRg st="1" end="1"/>
                                            </p:txEl>
                                          </p:spTgt>
                                        </p:tgtEl>
                                        <p:attrNameLst>
                                          <p:attrName>ppt_y</p:attrName>
                                        </p:attrNameLst>
                                      </p:cBhvr>
                                      <p:tavLst>
                                        <p:tav tm="0">
                                          <p:val>
                                            <p:strVal val="ppt_y"/>
                                          </p:val>
                                        </p:tav>
                                        <p:tav tm="100000">
                                          <p:val>
                                            <p:strVal val="ppt_y"/>
                                          </p:val>
                                        </p:tav>
                                      </p:tavLst>
                                    </p:anim>
                                    <p:set>
                                      <p:cBhvr>
                                        <p:cTn id="40" dur="1" fill="hold">
                                          <p:stCondLst>
                                            <p:cond delay="499"/>
                                          </p:stCondLst>
                                        </p:cTn>
                                        <p:tgtEl>
                                          <p:spTgt spid="291843">
                                            <p:txEl>
                                              <p:pRg st="1" end="1"/>
                                            </p:txEl>
                                          </p:spTgt>
                                        </p:tgtEl>
                                        <p:attrNameLst>
                                          <p:attrName>style.visibility</p:attrName>
                                        </p:attrNameLst>
                                      </p:cBhvr>
                                      <p:to>
                                        <p:strVal val="hidden"/>
                                      </p:to>
                                    </p:set>
                                  </p:childTnLst>
                                </p:cTn>
                              </p:par>
                              <p:par>
                                <p:cTn id="41" presetID="39" presetClass="exit" presetSubtype="0" decel="100000" fill="hold" grpId="1" nodeType="withEffect">
                                  <p:stCondLst>
                                    <p:cond delay="0"/>
                                  </p:stCondLst>
                                  <p:childTnLst>
                                    <p:anim calcmode="lin" valueType="num">
                                      <p:cBhvr>
                                        <p:cTn id="42" dur="500" fill="hold"/>
                                        <p:tgtEl>
                                          <p:spTgt spid="291843">
                                            <p:txEl>
                                              <p:pRg st="3" end="3"/>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43" dur="500" fill="hold"/>
                                        <p:tgtEl>
                                          <p:spTgt spid="291843">
                                            <p:txEl>
                                              <p:pRg st="3" end="3"/>
                                            </p:txEl>
                                          </p:spTgt>
                                        </p:tgtEl>
                                        <p:attrNameLst>
                                          <p:attrName>ppt_w</p:attrName>
                                        </p:attrNameLst>
                                      </p:cBhvr>
                                      <p:tavLst>
                                        <p:tav tm="0">
                                          <p:val>
                                            <p:strVal val="ppt_w"/>
                                          </p:val>
                                        </p:tav>
                                        <p:tav tm="50000">
                                          <p:val>
                                            <p:strVal val="ppt_w+.3"/>
                                          </p:val>
                                        </p:tav>
                                        <p:tav tm="100000">
                                          <p:val>
                                            <p:strVal val="ppt_w+.3"/>
                                          </p:val>
                                        </p:tav>
                                      </p:tavLst>
                                    </p:anim>
                                    <p:anim calcmode="lin" valueType="num">
                                      <p:cBhvr>
                                        <p:cTn id="44" dur="500" fill="hold"/>
                                        <p:tgtEl>
                                          <p:spTgt spid="291843">
                                            <p:txEl>
                                              <p:pRg st="3" end="3"/>
                                            </p:txEl>
                                          </p:spTgt>
                                        </p:tgtEl>
                                        <p:attrNameLst>
                                          <p:attrName>ppt_x</p:attrName>
                                        </p:attrNameLst>
                                      </p:cBhvr>
                                      <p:tavLst>
                                        <p:tav tm="0">
                                          <p:val>
                                            <p:strVal val="ppt_x"/>
                                          </p:val>
                                        </p:tav>
                                        <p:tav tm="50000">
                                          <p:val>
                                            <p:strVal val="ppt_x"/>
                                          </p:val>
                                        </p:tav>
                                        <p:tav tm="100000">
                                          <p:val>
                                            <p:strVal val="ppt_x-.3"/>
                                          </p:val>
                                        </p:tav>
                                      </p:tavLst>
                                    </p:anim>
                                    <p:anim calcmode="lin" valueType="num">
                                      <p:cBhvr>
                                        <p:cTn id="45" dur="500" fill="hold"/>
                                        <p:tgtEl>
                                          <p:spTgt spid="291843">
                                            <p:txEl>
                                              <p:pRg st="3" end="3"/>
                                            </p:txEl>
                                          </p:spTgt>
                                        </p:tgtEl>
                                        <p:attrNameLst>
                                          <p:attrName>ppt_y</p:attrName>
                                        </p:attrNameLst>
                                      </p:cBhvr>
                                      <p:tavLst>
                                        <p:tav tm="0">
                                          <p:val>
                                            <p:strVal val="ppt_y"/>
                                          </p:val>
                                        </p:tav>
                                        <p:tav tm="100000">
                                          <p:val>
                                            <p:strVal val="ppt_y"/>
                                          </p:val>
                                        </p:tav>
                                      </p:tavLst>
                                    </p:anim>
                                    <p:set>
                                      <p:cBhvr>
                                        <p:cTn id="46" dur="1" fill="hold">
                                          <p:stCondLst>
                                            <p:cond delay="499"/>
                                          </p:stCondLst>
                                        </p:cTn>
                                        <p:tgtEl>
                                          <p:spTgt spid="291843">
                                            <p:txEl>
                                              <p:pRg st="3" end="3"/>
                                            </p:txEl>
                                          </p:spTgt>
                                        </p:tgtEl>
                                        <p:attrNameLst>
                                          <p:attrName>style.visibility</p:attrName>
                                        </p:attrNameLst>
                                      </p:cBhvr>
                                      <p:to>
                                        <p:strVal val="hidden"/>
                                      </p:to>
                                    </p:set>
                                  </p:childTnLst>
                                </p:cTn>
                              </p:par>
                              <p:par>
                                <p:cTn id="47" presetID="39" presetClass="exit" presetSubtype="0" decel="100000" fill="hold" grpId="1" nodeType="withEffect">
                                  <p:stCondLst>
                                    <p:cond delay="0"/>
                                  </p:stCondLst>
                                  <p:childTnLst>
                                    <p:anim calcmode="lin" valueType="num">
                                      <p:cBhvr>
                                        <p:cTn id="48" dur="500" fill="hold"/>
                                        <p:tgtEl>
                                          <p:spTgt spid="291843">
                                            <p:txEl>
                                              <p:pRg st="4" end="4"/>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49" dur="500" fill="hold"/>
                                        <p:tgtEl>
                                          <p:spTgt spid="291843">
                                            <p:txEl>
                                              <p:pRg st="4" end="4"/>
                                            </p:txEl>
                                          </p:spTgt>
                                        </p:tgtEl>
                                        <p:attrNameLst>
                                          <p:attrName>ppt_w</p:attrName>
                                        </p:attrNameLst>
                                      </p:cBhvr>
                                      <p:tavLst>
                                        <p:tav tm="0">
                                          <p:val>
                                            <p:strVal val="ppt_w"/>
                                          </p:val>
                                        </p:tav>
                                        <p:tav tm="50000">
                                          <p:val>
                                            <p:strVal val="ppt_w+.3"/>
                                          </p:val>
                                        </p:tav>
                                        <p:tav tm="100000">
                                          <p:val>
                                            <p:strVal val="ppt_w+.3"/>
                                          </p:val>
                                        </p:tav>
                                      </p:tavLst>
                                    </p:anim>
                                    <p:anim calcmode="lin" valueType="num">
                                      <p:cBhvr>
                                        <p:cTn id="50" dur="500" fill="hold"/>
                                        <p:tgtEl>
                                          <p:spTgt spid="291843">
                                            <p:txEl>
                                              <p:pRg st="4" end="4"/>
                                            </p:txEl>
                                          </p:spTgt>
                                        </p:tgtEl>
                                        <p:attrNameLst>
                                          <p:attrName>ppt_x</p:attrName>
                                        </p:attrNameLst>
                                      </p:cBhvr>
                                      <p:tavLst>
                                        <p:tav tm="0">
                                          <p:val>
                                            <p:strVal val="ppt_x"/>
                                          </p:val>
                                        </p:tav>
                                        <p:tav tm="50000">
                                          <p:val>
                                            <p:strVal val="ppt_x"/>
                                          </p:val>
                                        </p:tav>
                                        <p:tav tm="100000">
                                          <p:val>
                                            <p:strVal val="ppt_x-.3"/>
                                          </p:val>
                                        </p:tav>
                                      </p:tavLst>
                                    </p:anim>
                                    <p:anim calcmode="lin" valueType="num">
                                      <p:cBhvr>
                                        <p:cTn id="51" dur="500" fill="hold"/>
                                        <p:tgtEl>
                                          <p:spTgt spid="291843">
                                            <p:txEl>
                                              <p:pRg st="4" end="4"/>
                                            </p:txEl>
                                          </p:spTgt>
                                        </p:tgtEl>
                                        <p:attrNameLst>
                                          <p:attrName>ppt_y</p:attrName>
                                        </p:attrNameLst>
                                      </p:cBhvr>
                                      <p:tavLst>
                                        <p:tav tm="0">
                                          <p:val>
                                            <p:strVal val="ppt_y"/>
                                          </p:val>
                                        </p:tav>
                                        <p:tav tm="100000">
                                          <p:val>
                                            <p:strVal val="ppt_y"/>
                                          </p:val>
                                        </p:tav>
                                      </p:tavLst>
                                    </p:anim>
                                    <p:set>
                                      <p:cBhvr>
                                        <p:cTn id="52" dur="1" fill="hold">
                                          <p:stCondLst>
                                            <p:cond delay="499"/>
                                          </p:stCondLst>
                                        </p:cTn>
                                        <p:tgtEl>
                                          <p:spTgt spid="291843">
                                            <p:txEl>
                                              <p:pRg st="4" end="4"/>
                                            </p:txEl>
                                          </p:spTgt>
                                        </p:tgtEl>
                                        <p:attrNameLst>
                                          <p:attrName>style.visibility</p:attrName>
                                        </p:attrNameLst>
                                      </p:cBhvr>
                                      <p:to>
                                        <p:strVal val="hidden"/>
                                      </p:to>
                                    </p:set>
                                  </p:childTnLst>
                                </p:cTn>
                              </p:par>
                              <p:par>
                                <p:cTn id="53" presetID="39" presetClass="exit" presetSubtype="0" decel="100000" fill="hold" grpId="1" nodeType="withEffect">
                                  <p:stCondLst>
                                    <p:cond delay="0"/>
                                  </p:stCondLst>
                                  <p:childTnLst>
                                    <p:anim calcmode="lin" valueType="num">
                                      <p:cBhvr>
                                        <p:cTn id="54" dur="500" fill="hold"/>
                                        <p:tgtEl>
                                          <p:spTgt spid="291843">
                                            <p:txEl>
                                              <p:pRg st="5" end="5"/>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5" dur="500" fill="hold"/>
                                        <p:tgtEl>
                                          <p:spTgt spid="291843">
                                            <p:txEl>
                                              <p:pRg st="5" end="5"/>
                                            </p:txEl>
                                          </p:spTgt>
                                        </p:tgtEl>
                                        <p:attrNameLst>
                                          <p:attrName>ppt_w</p:attrName>
                                        </p:attrNameLst>
                                      </p:cBhvr>
                                      <p:tavLst>
                                        <p:tav tm="0">
                                          <p:val>
                                            <p:strVal val="ppt_w"/>
                                          </p:val>
                                        </p:tav>
                                        <p:tav tm="50000">
                                          <p:val>
                                            <p:strVal val="ppt_w+.3"/>
                                          </p:val>
                                        </p:tav>
                                        <p:tav tm="100000">
                                          <p:val>
                                            <p:strVal val="ppt_w+.3"/>
                                          </p:val>
                                        </p:tav>
                                      </p:tavLst>
                                    </p:anim>
                                    <p:anim calcmode="lin" valueType="num">
                                      <p:cBhvr>
                                        <p:cTn id="56" dur="500" fill="hold"/>
                                        <p:tgtEl>
                                          <p:spTgt spid="291843">
                                            <p:txEl>
                                              <p:pRg st="5" end="5"/>
                                            </p:txEl>
                                          </p:spTgt>
                                        </p:tgtEl>
                                        <p:attrNameLst>
                                          <p:attrName>ppt_x</p:attrName>
                                        </p:attrNameLst>
                                      </p:cBhvr>
                                      <p:tavLst>
                                        <p:tav tm="0">
                                          <p:val>
                                            <p:strVal val="ppt_x"/>
                                          </p:val>
                                        </p:tav>
                                        <p:tav tm="50000">
                                          <p:val>
                                            <p:strVal val="ppt_x"/>
                                          </p:val>
                                        </p:tav>
                                        <p:tav tm="100000">
                                          <p:val>
                                            <p:strVal val="ppt_x-.3"/>
                                          </p:val>
                                        </p:tav>
                                      </p:tavLst>
                                    </p:anim>
                                    <p:anim calcmode="lin" valueType="num">
                                      <p:cBhvr>
                                        <p:cTn id="57" dur="500" fill="hold"/>
                                        <p:tgtEl>
                                          <p:spTgt spid="291843">
                                            <p:txEl>
                                              <p:pRg st="5" end="5"/>
                                            </p:txEl>
                                          </p:spTgt>
                                        </p:tgtEl>
                                        <p:attrNameLst>
                                          <p:attrName>ppt_y</p:attrName>
                                        </p:attrNameLst>
                                      </p:cBhvr>
                                      <p:tavLst>
                                        <p:tav tm="0">
                                          <p:val>
                                            <p:strVal val="ppt_y"/>
                                          </p:val>
                                        </p:tav>
                                        <p:tav tm="100000">
                                          <p:val>
                                            <p:strVal val="ppt_y"/>
                                          </p:val>
                                        </p:tav>
                                      </p:tavLst>
                                    </p:anim>
                                    <p:set>
                                      <p:cBhvr>
                                        <p:cTn id="58" dur="1" fill="hold">
                                          <p:stCondLst>
                                            <p:cond delay="499"/>
                                          </p:stCondLst>
                                        </p:cTn>
                                        <p:tgtEl>
                                          <p:spTgt spid="291843">
                                            <p:txEl>
                                              <p:pRg st="5" end="5"/>
                                            </p:txEl>
                                          </p:spTgt>
                                        </p:tgtEl>
                                        <p:attrNameLst>
                                          <p:attrName>style.visibility</p:attrName>
                                        </p:attrNameLst>
                                      </p:cBhvr>
                                      <p:to>
                                        <p:strVal val="hidden"/>
                                      </p:to>
                                    </p:set>
                                  </p:childTnLst>
                                </p:cTn>
                              </p:par>
                              <p:par>
                                <p:cTn id="59" presetID="39" presetClass="exit" presetSubtype="0" decel="100000" fill="hold" grpId="1" nodeType="withEffect">
                                  <p:stCondLst>
                                    <p:cond delay="0"/>
                                  </p:stCondLst>
                                  <p:childTnLst>
                                    <p:anim calcmode="lin" valueType="num">
                                      <p:cBhvr>
                                        <p:cTn id="60" dur="500" fill="hold"/>
                                        <p:tgtEl>
                                          <p:spTgt spid="291843">
                                            <p:txEl>
                                              <p:pRg st="6" end="6"/>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61" dur="500" fill="hold"/>
                                        <p:tgtEl>
                                          <p:spTgt spid="291843">
                                            <p:txEl>
                                              <p:pRg st="6" end="6"/>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2" dur="500" fill="hold"/>
                                        <p:tgtEl>
                                          <p:spTgt spid="291843">
                                            <p:txEl>
                                              <p:pRg st="6" end="6"/>
                                            </p:txEl>
                                          </p:spTgt>
                                        </p:tgtEl>
                                        <p:attrNameLst>
                                          <p:attrName>ppt_x</p:attrName>
                                        </p:attrNameLst>
                                      </p:cBhvr>
                                      <p:tavLst>
                                        <p:tav tm="0">
                                          <p:val>
                                            <p:strVal val="ppt_x"/>
                                          </p:val>
                                        </p:tav>
                                        <p:tav tm="50000">
                                          <p:val>
                                            <p:strVal val="ppt_x"/>
                                          </p:val>
                                        </p:tav>
                                        <p:tav tm="100000">
                                          <p:val>
                                            <p:strVal val="ppt_x-.3"/>
                                          </p:val>
                                        </p:tav>
                                      </p:tavLst>
                                    </p:anim>
                                    <p:anim calcmode="lin" valueType="num">
                                      <p:cBhvr>
                                        <p:cTn id="63" dur="500" fill="hold"/>
                                        <p:tgtEl>
                                          <p:spTgt spid="291843">
                                            <p:txEl>
                                              <p:pRg st="6" end="6"/>
                                            </p:txEl>
                                          </p:spTgt>
                                        </p:tgtEl>
                                        <p:attrNameLst>
                                          <p:attrName>ppt_y</p:attrName>
                                        </p:attrNameLst>
                                      </p:cBhvr>
                                      <p:tavLst>
                                        <p:tav tm="0">
                                          <p:val>
                                            <p:strVal val="ppt_y"/>
                                          </p:val>
                                        </p:tav>
                                        <p:tav tm="100000">
                                          <p:val>
                                            <p:strVal val="ppt_y"/>
                                          </p:val>
                                        </p:tav>
                                      </p:tavLst>
                                    </p:anim>
                                    <p:set>
                                      <p:cBhvr>
                                        <p:cTn id="64" dur="1" fill="hold">
                                          <p:stCondLst>
                                            <p:cond delay="499"/>
                                          </p:stCondLst>
                                        </p:cTn>
                                        <p:tgtEl>
                                          <p:spTgt spid="29184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3" grpId="0" build="p"/>
      <p:bldP spid="291843" grpId="1" build="allAtOnce"/>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pPr algn="r" eaLnBrk="1" hangingPunct="1">
              <a:defRPr/>
            </a:pPr>
            <a:r>
              <a:rPr lang="fa-IR" dirty="0" smtClean="0">
                <a:cs typeface="B Nazanin" pitchFamily="2" charset="-78"/>
              </a:rPr>
              <a:t>تمرين</a:t>
            </a:r>
            <a:endParaRPr lang="en-US" dirty="0" smtClean="0">
              <a:cs typeface="B Nazanin" pitchFamily="2" charset="-78"/>
            </a:endParaRPr>
          </a:p>
        </p:txBody>
      </p:sp>
      <p:sp>
        <p:nvSpPr>
          <p:cNvPr id="292867" name="Rectangle 3"/>
          <p:cNvSpPr>
            <a:spLocks noGrp="1" noChangeArrowheads="1"/>
          </p:cNvSpPr>
          <p:nvPr>
            <p:ph type="body" idx="1"/>
          </p:nvPr>
        </p:nvSpPr>
        <p:spPr/>
        <p:txBody>
          <a:bodyPr/>
          <a:lstStyle/>
          <a:p>
            <a:pPr eaLnBrk="1" hangingPunct="1">
              <a:defRPr/>
            </a:pPr>
            <a:r>
              <a:rPr lang="en-US" dirty="0" smtClean="0">
                <a:cs typeface="B Nazanin" pitchFamily="2" charset="-78"/>
              </a:rPr>
              <a:t>Urogenital surgery/ by Mary Hopkins, 1998</a:t>
            </a:r>
          </a:p>
          <a:p>
            <a:pPr lvl="1" eaLnBrk="1" hangingPunct="1">
              <a:buFont typeface="Wingdings" pitchFamily="2" charset="2"/>
              <a:buNone/>
              <a:defRPr/>
            </a:pPr>
            <a:r>
              <a:rPr lang="en-US" dirty="0" smtClean="0">
                <a:cs typeface="B Nazanin" pitchFamily="2" charset="-78"/>
              </a:rPr>
              <a:t>WJ</a:t>
            </a:r>
          </a:p>
          <a:p>
            <a:pPr lvl="1" eaLnBrk="1" hangingPunct="1">
              <a:buFont typeface="Wingdings" pitchFamily="2" charset="2"/>
              <a:buNone/>
              <a:defRPr/>
            </a:pPr>
            <a:r>
              <a:rPr lang="en-US" dirty="0" smtClean="0">
                <a:cs typeface="B Nazanin" pitchFamily="2" charset="-78"/>
              </a:rPr>
              <a:t>168</a:t>
            </a:r>
          </a:p>
          <a:p>
            <a:pPr lvl="1" eaLnBrk="1" hangingPunct="1">
              <a:buFont typeface="Wingdings" pitchFamily="2" charset="2"/>
              <a:buNone/>
              <a:defRPr/>
            </a:pPr>
            <a:r>
              <a:rPr lang="en-US" dirty="0" smtClean="0">
                <a:cs typeface="B Nazanin" pitchFamily="2" charset="-78"/>
              </a:rPr>
              <a:t>H795u</a:t>
            </a:r>
          </a:p>
          <a:p>
            <a:pPr lvl="1" eaLnBrk="1" hangingPunct="1">
              <a:buFont typeface="Wingdings" pitchFamily="2" charset="2"/>
              <a:buNone/>
              <a:defRPr/>
            </a:pPr>
            <a:r>
              <a:rPr lang="en-US" dirty="0" smtClean="0">
                <a:cs typeface="B Nazanin" pitchFamily="2" charset="-78"/>
              </a:rPr>
              <a:t>1998</a:t>
            </a:r>
          </a:p>
          <a:p>
            <a:pPr eaLnBrk="1" hangingPunct="1">
              <a:defRPr/>
            </a:pPr>
            <a:endParaRPr lang="en-US" dirty="0" smtClean="0">
              <a:cs typeface="B Nazanin" pitchFamily="2" charset="-78"/>
            </a:endParaRP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7443216"/>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pPr algn="r" eaLnBrk="1" hangingPunct="1">
              <a:defRPr/>
            </a:pPr>
            <a:r>
              <a:rPr lang="fa-IR" dirty="0" smtClean="0">
                <a:cs typeface="B Nazanin" pitchFamily="2" charset="-78"/>
              </a:rPr>
              <a:t>شماره با كاتر موضوعي</a:t>
            </a:r>
            <a:endParaRPr lang="en-US" dirty="0" smtClean="0">
              <a:cs typeface="B Nazanin" pitchFamily="2" charset="-78"/>
            </a:endParaRPr>
          </a:p>
        </p:txBody>
      </p:sp>
      <p:sp>
        <p:nvSpPr>
          <p:cNvPr id="293891" name="Rectangle 3"/>
          <p:cNvSpPr>
            <a:spLocks noGrp="1" noChangeArrowheads="1"/>
          </p:cNvSpPr>
          <p:nvPr>
            <p:ph type="body" idx="1"/>
          </p:nvPr>
        </p:nvSpPr>
        <p:spPr/>
        <p:txBody>
          <a:bodyPr>
            <a:normAutofit/>
          </a:bodyPr>
          <a:lstStyle/>
          <a:p>
            <a:pPr eaLnBrk="1" hangingPunct="1">
              <a:lnSpc>
                <a:spcPct val="90000"/>
              </a:lnSpc>
              <a:defRPr/>
            </a:pPr>
            <a:r>
              <a:rPr lang="en-US" sz="2800" dirty="0" smtClean="0">
                <a:cs typeface="B Nazanin" pitchFamily="2" charset="-78"/>
              </a:rPr>
              <a:t>Family relations/ by Eddy Johnson</a:t>
            </a:r>
          </a:p>
          <a:p>
            <a:pPr lvl="1" eaLnBrk="1" hangingPunct="1">
              <a:lnSpc>
                <a:spcPct val="90000"/>
              </a:lnSpc>
              <a:buFont typeface="Wingdings" pitchFamily="2" charset="2"/>
              <a:buNone/>
              <a:defRPr/>
            </a:pPr>
            <a:r>
              <a:rPr lang="en-US" sz="2400" dirty="0" smtClean="0">
                <a:cs typeface="B Nazanin" pitchFamily="2" charset="-78"/>
              </a:rPr>
              <a:t>WS</a:t>
            </a:r>
          </a:p>
          <a:p>
            <a:pPr lvl="1" eaLnBrk="1" hangingPunct="1">
              <a:lnSpc>
                <a:spcPct val="90000"/>
              </a:lnSpc>
              <a:buFont typeface="Wingdings" pitchFamily="2" charset="2"/>
              <a:buNone/>
              <a:defRPr/>
            </a:pPr>
            <a:r>
              <a:rPr lang="en-US" sz="2400" dirty="0" smtClean="0">
                <a:cs typeface="B Nazanin" pitchFamily="2" charset="-78"/>
              </a:rPr>
              <a:t>105.5</a:t>
            </a:r>
          </a:p>
          <a:p>
            <a:pPr lvl="1" eaLnBrk="1" hangingPunct="1">
              <a:lnSpc>
                <a:spcPct val="90000"/>
              </a:lnSpc>
              <a:buFont typeface="Wingdings" pitchFamily="2" charset="2"/>
              <a:buNone/>
              <a:defRPr/>
            </a:pPr>
            <a:r>
              <a:rPr lang="en-US" sz="2400" dirty="0" smtClean="0">
                <a:cs typeface="B Nazanin" pitchFamily="2" charset="-78"/>
              </a:rPr>
              <a:t>.F2</a:t>
            </a:r>
          </a:p>
          <a:p>
            <a:pPr lvl="1" eaLnBrk="1" hangingPunct="1">
              <a:lnSpc>
                <a:spcPct val="90000"/>
              </a:lnSpc>
              <a:buFont typeface="Wingdings" pitchFamily="2" charset="2"/>
              <a:buNone/>
              <a:defRPr/>
            </a:pPr>
            <a:r>
              <a:rPr lang="en-US" sz="2400" dirty="0" smtClean="0">
                <a:cs typeface="B Nazanin" pitchFamily="2" charset="-78"/>
              </a:rPr>
              <a:t> J66f</a:t>
            </a:r>
            <a:endParaRPr lang="fa-IR" sz="2400" dirty="0" smtClean="0">
              <a:cs typeface="B Nazanin" pitchFamily="2" charset="-78"/>
            </a:endParaRPr>
          </a:p>
          <a:p>
            <a:pPr lvl="1" algn="r" rtl="1" eaLnBrk="1" hangingPunct="1">
              <a:lnSpc>
                <a:spcPct val="90000"/>
              </a:lnSpc>
              <a:defRPr/>
            </a:pPr>
            <a:r>
              <a:rPr lang="fa-IR" sz="2400" dirty="0" smtClean="0">
                <a:cs typeface="B Nazanin" pitchFamily="2" charset="-78"/>
              </a:rPr>
              <a:t>ترجمه فارسي اثر: روابط خانوادگي/ اثر ادي جانسون، ترجمه محمد اسكويي</a:t>
            </a:r>
          </a:p>
          <a:p>
            <a:pPr lvl="1" eaLnBrk="1" hangingPunct="1">
              <a:lnSpc>
                <a:spcPct val="90000"/>
              </a:lnSpc>
              <a:defRPr/>
            </a:pPr>
            <a:r>
              <a:rPr lang="en-US" sz="2400" dirty="0" smtClean="0">
                <a:cs typeface="B Nazanin" pitchFamily="2" charset="-78"/>
              </a:rPr>
              <a:t>WS</a:t>
            </a:r>
            <a:endParaRPr lang="fa-IR" sz="2400" dirty="0" smtClean="0">
              <a:cs typeface="B Nazanin" pitchFamily="2" charset="-78"/>
            </a:endParaRPr>
          </a:p>
          <a:p>
            <a:pPr lvl="1" eaLnBrk="1" hangingPunct="1">
              <a:lnSpc>
                <a:spcPct val="90000"/>
              </a:lnSpc>
              <a:defRPr/>
            </a:pPr>
            <a:r>
              <a:rPr lang="fa-IR" sz="2400" dirty="0" smtClean="0">
                <a:cs typeface="B Nazanin" pitchFamily="2" charset="-78"/>
              </a:rPr>
              <a:t>5/105</a:t>
            </a:r>
            <a:endParaRPr lang="en-PH" sz="2400" dirty="0" smtClean="0">
              <a:cs typeface="B Nazanin" pitchFamily="2" charset="-78"/>
            </a:endParaRPr>
          </a:p>
          <a:p>
            <a:pPr lvl="1" eaLnBrk="1" hangingPunct="1">
              <a:lnSpc>
                <a:spcPct val="90000"/>
              </a:lnSpc>
              <a:defRPr/>
            </a:pPr>
            <a:r>
              <a:rPr lang="en-PH" sz="2400" dirty="0" smtClean="0">
                <a:cs typeface="B Nazanin" pitchFamily="2" charset="-78"/>
              </a:rPr>
              <a:t>/</a:t>
            </a:r>
            <a:r>
              <a:rPr lang="fa-IR" sz="2400" dirty="0" smtClean="0">
                <a:cs typeface="B Nazanin" pitchFamily="2" charset="-78"/>
              </a:rPr>
              <a:t>                   </a:t>
            </a:r>
            <a:r>
              <a:rPr lang="ar-SA" sz="2400" dirty="0" smtClean="0">
                <a:cs typeface="B Nazanin" pitchFamily="2" charset="-78"/>
              </a:rPr>
              <a:t>751 ر </a:t>
            </a:r>
            <a:endParaRPr lang="fa-IR" sz="2400" dirty="0" smtClean="0">
              <a:cs typeface="B Nazanin" pitchFamily="2" charset="-78"/>
            </a:endParaRPr>
          </a:p>
          <a:p>
            <a:pPr lvl="1" eaLnBrk="1" hangingPunct="1">
              <a:lnSpc>
                <a:spcPct val="90000"/>
              </a:lnSpc>
              <a:defRPr/>
            </a:pPr>
            <a:r>
              <a:rPr lang="ar-SA" sz="2400" dirty="0" smtClean="0">
                <a:cs typeface="B Nazanin" pitchFamily="2" charset="-78"/>
              </a:rPr>
              <a:t>الفر199ج</a:t>
            </a:r>
            <a:endParaRPr lang="fa-IR" sz="2400" dirty="0" smtClean="0">
              <a:cs typeface="B Nazanin" pitchFamily="2" charset="-78"/>
            </a:endParaRPr>
          </a:p>
          <a:p>
            <a:pPr lvl="1" eaLnBrk="1" hangingPunct="1">
              <a:lnSpc>
                <a:spcPct val="90000"/>
              </a:lnSpc>
              <a:buFont typeface="Wingdings" pitchFamily="2" charset="2"/>
              <a:buNone/>
              <a:defRPr/>
            </a:pPr>
            <a:endParaRPr lang="en-US" sz="2400" dirty="0" smtClean="0">
              <a:cs typeface="B Nazanin" pitchFamily="2" charset="-78"/>
            </a:endParaRP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4575685"/>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algn="ctr" eaLnBrk="1" hangingPunct="1">
              <a:defRPr/>
            </a:pPr>
            <a:r>
              <a:rPr lang="en-US" dirty="0" smtClean="0">
                <a:solidFill>
                  <a:schemeClr val="tx1"/>
                </a:solidFill>
                <a:cs typeface="B Nazanin" pitchFamily="2" charset="-78"/>
              </a:rPr>
              <a:t>NLM Classification</a:t>
            </a:r>
          </a:p>
        </p:txBody>
      </p:sp>
      <p:sp>
        <p:nvSpPr>
          <p:cNvPr id="173059" name="Rectangle 3"/>
          <p:cNvSpPr>
            <a:spLocks noGrp="1" noChangeArrowheads="1"/>
          </p:cNvSpPr>
          <p:nvPr>
            <p:ph type="body" idx="1"/>
          </p:nvPr>
        </p:nvSpPr>
        <p:spPr/>
        <p:txBody>
          <a:bodyPr/>
          <a:lstStyle/>
          <a:p>
            <a:pPr algn="ctr" rtl="1" eaLnBrk="1" hangingPunct="1">
              <a:buFont typeface="Wingdings" pitchFamily="2" charset="2"/>
              <a:buNone/>
              <a:defRPr/>
            </a:pPr>
            <a:endParaRPr lang="fa-IR" dirty="0" smtClean="0">
              <a:cs typeface="B Nazanin" pitchFamily="2" charset="-78"/>
            </a:endParaRPr>
          </a:p>
          <a:p>
            <a:pPr algn="ctr" rtl="1" eaLnBrk="1" hangingPunct="1">
              <a:buFont typeface="Wingdings" pitchFamily="2" charset="2"/>
              <a:buNone/>
              <a:defRPr/>
            </a:pPr>
            <a:endParaRPr lang="fa-IR" dirty="0" smtClean="0">
              <a:cs typeface="B Nazanin" pitchFamily="2" charset="-78"/>
            </a:endParaRPr>
          </a:p>
          <a:p>
            <a:pPr algn="ctr" rtl="1" eaLnBrk="1" hangingPunct="1">
              <a:buFont typeface="Wingdings" pitchFamily="2" charset="2"/>
              <a:buNone/>
              <a:defRPr/>
            </a:pPr>
            <a:r>
              <a:rPr lang="fa-IR" dirty="0" smtClean="0">
                <a:cs typeface="B Nazanin" pitchFamily="2" charset="-78"/>
              </a:rPr>
              <a:t>چگونگی استفاده از رده بندی </a:t>
            </a:r>
            <a:r>
              <a:rPr lang="en-US" dirty="0" smtClean="0">
                <a:cs typeface="B Nazanin" pitchFamily="2" charset="-78"/>
              </a:rPr>
              <a:t>NLM</a:t>
            </a:r>
            <a:r>
              <a:rPr lang="fa-IR" dirty="0" smtClean="0">
                <a:cs typeface="B Nazanin" pitchFamily="2" charset="-78"/>
              </a:rPr>
              <a:t> در محیط اینترنت</a:t>
            </a:r>
            <a:endParaRPr lang="en-US" dirty="0" smtClean="0">
              <a:cs typeface="B Nazanin" pitchFamily="2" charset="-78"/>
            </a:endParaRPr>
          </a:p>
          <a:p>
            <a:pPr algn="ctr" rtl="1" eaLnBrk="1" hangingPunct="1">
              <a:buFont typeface="Wingdings" pitchFamily="2" charset="2"/>
              <a:buNone/>
              <a:defRPr/>
            </a:pPr>
            <a:endParaRPr lang="fa-IR" dirty="0" smtClean="0">
              <a:cs typeface="B Nazanin" pitchFamily="2" charset="-78"/>
            </a:endParaRPr>
          </a:p>
          <a:p>
            <a:pPr algn="ctr" rtl="1" eaLnBrk="1" hangingPunct="1">
              <a:buFont typeface="Wingdings" pitchFamily="2" charset="2"/>
              <a:buNone/>
              <a:defRPr/>
            </a:pPr>
            <a:endParaRPr lang="fa-IR" dirty="0" smtClean="0">
              <a:cs typeface="B Nazanin" pitchFamily="2" charset="-78"/>
            </a:endParaRPr>
          </a:p>
          <a:p>
            <a:pPr algn="ctr" rtl="1" eaLnBrk="1" hangingPunct="1">
              <a:buFont typeface="Wingdings" pitchFamily="2" charset="2"/>
              <a:buNone/>
              <a:defRPr/>
            </a:pPr>
            <a:r>
              <a:rPr lang="en-US" dirty="0" smtClean="0">
                <a:cs typeface="B Nazanin" pitchFamily="2" charset="-78"/>
                <a:hlinkClick r:id="rId3" action="ppaction://hlinkfile"/>
              </a:rPr>
              <a:t>NLM Tour</a:t>
            </a:r>
            <a:endParaRPr lang="fa-IR" dirty="0" smtClean="0">
              <a:cs typeface="B Nazanin" pitchFamily="2" charset="-78"/>
            </a:endParaRPr>
          </a:p>
          <a:p>
            <a:pPr algn="ctr" rtl="1" eaLnBrk="1" hangingPunct="1">
              <a:buFont typeface="Wingdings" pitchFamily="2" charset="2"/>
              <a:buNone/>
              <a:defRPr/>
            </a:pPr>
            <a:endParaRPr lang="en-US" dirty="0" smtClean="0">
              <a:cs typeface="B Nazanin" pitchFamily="2" charset="-78"/>
            </a:endParaRPr>
          </a:p>
        </p:txBody>
      </p:sp>
      <p:pic>
        <p:nvPicPr>
          <p:cNvPr id="4" name="Picture 2" descr="DANESHga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4413197"/>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4983832"/>
          </a:xfrm>
        </p:spPr>
        <p:txBody>
          <a:bodyPr/>
          <a:lstStyle/>
          <a:p>
            <a:pPr marL="0" indent="0" algn="ctr">
              <a:buNone/>
            </a:pPr>
            <a:r>
              <a:rPr lang="en-US" sz="2800" b="1" dirty="0" smtClean="0">
                <a:solidFill>
                  <a:srgbClr val="FF9900"/>
                </a:solidFill>
              </a:rPr>
              <a:t>Outline</a:t>
            </a:r>
            <a:r>
              <a:rPr lang="fa-IR" sz="2800" b="1" dirty="0" smtClean="0">
                <a:solidFill>
                  <a:srgbClr val="FF9900"/>
                </a:solidFill>
              </a:rPr>
              <a:t> </a:t>
            </a:r>
            <a:r>
              <a:rPr lang="en-US" sz="2800" b="1" dirty="0" smtClean="0">
                <a:solidFill>
                  <a:srgbClr val="FF9900"/>
                </a:solidFill>
              </a:rPr>
              <a:t>Outline </a:t>
            </a:r>
            <a:r>
              <a:rPr lang="en-US" sz="2800" b="1" dirty="0">
                <a:solidFill>
                  <a:srgbClr val="FF9900"/>
                </a:solidFill>
              </a:rPr>
              <a:t>of </a:t>
            </a:r>
            <a:br>
              <a:rPr lang="en-US" sz="2800" b="1" dirty="0">
                <a:solidFill>
                  <a:srgbClr val="FF9900"/>
                </a:solidFill>
              </a:rPr>
            </a:br>
            <a:r>
              <a:rPr lang="en-US" sz="2800" b="1" dirty="0">
                <a:solidFill>
                  <a:srgbClr val="FF9900"/>
                </a:solidFill>
              </a:rPr>
              <a:t>National Library of Medicine Classification</a:t>
            </a:r>
          </a:p>
          <a:p>
            <a:pPr marL="0" indent="0">
              <a:buNone/>
            </a:pPr>
            <a:endParaRPr lang="fa-IR" dirty="0" smtClean="0"/>
          </a:p>
          <a:p>
            <a:pPr marL="517525" indent="-517525" algn="just">
              <a:buClr>
                <a:schemeClr val="tx1"/>
              </a:buClr>
              <a:buBlip>
                <a:blip r:embed="rId3"/>
              </a:buBlip>
              <a:defRPr/>
            </a:pPr>
            <a:r>
              <a:rPr lang="en-US" b="1" dirty="0">
                <a:solidFill>
                  <a:srgbClr val="FF3300"/>
                </a:solidFill>
              </a:rPr>
              <a:t>PRECLINICAL SCIENCES</a:t>
            </a:r>
          </a:p>
          <a:p>
            <a:pPr marL="517525" indent="-517525" algn="just">
              <a:buClr>
                <a:schemeClr val="tx1"/>
              </a:buClr>
              <a:buBlip>
                <a:blip r:embed="rId3"/>
              </a:buBlip>
              <a:defRPr/>
            </a:pPr>
            <a:r>
              <a:rPr lang="en-US" b="1" dirty="0">
                <a:solidFill>
                  <a:srgbClr val="FF3300"/>
                </a:solidFill>
              </a:rPr>
              <a:t>MEDICINE AND RELATED SUBJECTS</a:t>
            </a:r>
          </a:p>
          <a:p>
            <a:pPr marL="0" indent="0">
              <a:buNone/>
            </a:pPr>
            <a:endParaRPr lang="en-US" dirty="0"/>
          </a:p>
        </p:txBody>
      </p:sp>
      <p:pic>
        <p:nvPicPr>
          <p:cNvPr id="7" name="Picture 2" descr="DANESHga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7611846"/>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762000" y="685800"/>
            <a:ext cx="7772400" cy="609600"/>
          </a:xfrm>
        </p:spPr>
        <p:txBody>
          <a:bodyPr/>
          <a:lstStyle/>
          <a:p>
            <a:pPr algn="ctr" rtl="0" eaLnBrk="1" hangingPunct="1">
              <a:defRPr/>
            </a:pPr>
            <a:r>
              <a:rPr lang="en-US" sz="3600" b="1" dirty="0" smtClean="0">
                <a:solidFill>
                  <a:srgbClr val="FF3300"/>
                </a:solidFill>
              </a:rPr>
              <a:t>PRECLINICAL SCIENCES</a:t>
            </a:r>
          </a:p>
        </p:txBody>
      </p:sp>
      <p:sp>
        <p:nvSpPr>
          <p:cNvPr id="259075" name="Rectangle 3"/>
          <p:cNvSpPr>
            <a:spLocks noGrp="1" noChangeArrowheads="1"/>
          </p:cNvSpPr>
          <p:nvPr>
            <p:ph type="body" sz="half" idx="1"/>
          </p:nvPr>
        </p:nvSpPr>
        <p:spPr>
          <a:xfrm>
            <a:off x="684213" y="2205038"/>
            <a:ext cx="3810000" cy="2819400"/>
          </a:xfrm>
        </p:spPr>
        <p:txBody>
          <a:bodyPr/>
          <a:lstStyle/>
          <a:p>
            <a:pPr algn="l" rtl="0" eaLnBrk="1" hangingPunct="1">
              <a:buFont typeface="Wingdings" pitchFamily="2" charset="2"/>
              <a:buNone/>
              <a:defRPr/>
            </a:pPr>
            <a:r>
              <a:rPr lang="en-US" sz="2400" b="1" smtClean="0">
                <a:solidFill>
                  <a:srgbClr val="CC0000"/>
                </a:solidFill>
              </a:rPr>
              <a:t>QS</a:t>
            </a:r>
            <a:r>
              <a:rPr lang="en-US" sz="2400" b="1" smtClean="0"/>
              <a:t>	Human anatomy</a:t>
            </a:r>
          </a:p>
          <a:p>
            <a:pPr algn="l" rtl="0" eaLnBrk="1" hangingPunct="1">
              <a:buFont typeface="Wingdings" pitchFamily="2" charset="2"/>
              <a:buNone/>
              <a:defRPr/>
            </a:pPr>
            <a:endParaRPr lang="en-US" sz="2400" b="1" smtClean="0"/>
          </a:p>
          <a:p>
            <a:pPr algn="l" rtl="0" eaLnBrk="1" hangingPunct="1">
              <a:buFont typeface="Wingdings" pitchFamily="2" charset="2"/>
              <a:buNone/>
              <a:defRPr/>
            </a:pPr>
            <a:r>
              <a:rPr lang="en-US" sz="2400" b="1" smtClean="0">
                <a:solidFill>
                  <a:srgbClr val="CC0000"/>
                </a:solidFill>
              </a:rPr>
              <a:t>QT</a:t>
            </a:r>
            <a:r>
              <a:rPr lang="en-US" sz="2400" b="1" smtClean="0"/>
              <a:t>	Physiology</a:t>
            </a:r>
          </a:p>
          <a:p>
            <a:pPr algn="l" rtl="0" eaLnBrk="1" hangingPunct="1">
              <a:buFont typeface="Wingdings" pitchFamily="2" charset="2"/>
              <a:buNone/>
              <a:defRPr/>
            </a:pPr>
            <a:r>
              <a:rPr lang="en-US" sz="2400" b="1" smtClean="0">
                <a:solidFill>
                  <a:srgbClr val="CC0000"/>
                </a:solidFill>
              </a:rPr>
              <a:t>QU</a:t>
            </a:r>
            <a:r>
              <a:rPr lang="en-US" sz="2400" b="1" smtClean="0"/>
              <a:t>	Biochemistry</a:t>
            </a:r>
          </a:p>
          <a:p>
            <a:pPr algn="l" rtl="0" eaLnBrk="1" hangingPunct="1">
              <a:buFont typeface="Wingdings" pitchFamily="2" charset="2"/>
              <a:buNone/>
              <a:defRPr/>
            </a:pPr>
            <a:r>
              <a:rPr lang="en-US" sz="2400" b="1" smtClean="0">
                <a:solidFill>
                  <a:srgbClr val="CC0000"/>
                </a:solidFill>
              </a:rPr>
              <a:t>QV</a:t>
            </a:r>
            <a:r>
              <a:rPr lang="en-US" sz="2400" b="1" smtClean="0"/>
              <a:t>	Pharmacology</a:t>
            </a:r>
          </a:p>
        </p:txBody>
      </p:sp>
      <p:sp>
        <p:nvSpPr>
          <p:cNvPr id="259076" name="Rectangle 4"/>
          <p:cNvSpPr>
            <a:spLocks noGrp="1" noChangeArrowheads="1"/>
          </p:cNvSpPr>
          <p:nvPr>
            <p:ph type="body" sz="half" idx="2"/>
          </p:nvPr>
        </p:nvSpPr>
        <p:spPr>
          <a:xfrm>
            <a:off x="4643438" y="2205038"/>
            <a:ext cx="4038600" cy="2743200"/>
          </a:xfrm>
        </p:spPr>
        <p:txBody>
          <a:bodyPr/>
          <a:lstStyle/>
          <a:p>
            <a:pPr marL="911225" indent="-911225" algn="l" rtl="0" eaLnBrk="1" hangingPunct="1">
              <a:buFont typeface="Wingdings" pitchFamily="2" charset="2"/>
              <a:buNone/>
              <a:defRPr/>
            </a:pPr>
            <a:r>
              <a:rPr lang="en-US" sz="2400" b="1" smtClean="0">
                <a:solidFill>
                  <a:srgbClr val="CC0000"/>
                </a:solidFill>
              </a:rPr>
              <a:t>QW</a:t>
            </a:r>
            <a:r>
              <a:rPr lang="en-US" sz="2400" b="1" smtClean="0"/>
              <a:t>	Microbiology and immunology</a:t>
            </a:r>
          </a:p>
          <a:p>
            <a:pPr marL="911225" indent="-911225" algn="l" rtl="0" eaLnBrk="1" hangingPunct="1">
              <a:buFont typeface="Wingdings" pitchFamily="2" charset="2"/>
              <a:buNone/>
              <a:defRPr/>
            </a:pPr>
            <a:r>
              <a:rPr lang="en-US" sz="2400" b="1" smtClean="0">
                <a:solidFill>
                  <a:srgbClr val="CC0000"/>
                </a:solidFill>
              </a:rPr>
              <a:t>QX</a:t>
            </a:r>
            <a:r>
              <a:rPr lang="en-US" sz="2400" b="1" smtClean="0"/>
              <a:t>	Parasitology</a:t>
            </a:r>
          </a:p>
          <a:p>
            <a:pPr marL="911225" indent="-911225" algn="l" rtl="0" eaLnBrk="1" hangingPunct="1">
              <a:buFont typeface="Wingdings" pitchFamily="2" charset="2"/>
              <a:buNone/>
              <a:defRPr/>
            </a:pPr>
            <a:r>
              <a:rPr lang="en-US" sz="2400" b="1" smtClean="0">
                <a:solidFill>
                  <a:srgbClr val="CC0000"/>
                </a:solidFill>
              </a:rPr>
              <a:t>QY</a:t>
            </a:r>
            <a:r>
              <a:rPr lang="en-US" sz="2400" b="1" smtClean="0"/>
              <a:t>	Clinical pathology</a:t>
            </a:r>
          </a:p>
          <a:p>
            <a:pPr marL="911225" indent="-911225" algn="l" rtl="0" eaLnBrk="1" hangingPunct="1">
              <a:buFont typeface="Wingdings" pitchFamily="2" charset="2"/>
              <a:buNone/>
              <a:defRPr/>
            </a:pPr>
            <a:r>
              <a:rPr lang="en-US" sz="2400" b="1" smtClean="0">
                <a:solidFill>
                  <a:srgbClr val="CC0000"/>
                </a:solidFill>
              </a:rPr>
              <a:t>QZ</a:t>
            </a:r>
            <a:r>
              <a:rPr lang="en-US" sz="2400" b="1" smtClean="0"/>
              <a:t>	Pathology</a:t>
            </a:r>
          </a:p>
        </p:txBody>
      </p:sp>
      <p:pic>
        <p:nvPicPr>
          <p:cNvPr id="5"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3928962"/>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533400" y="228600"/>
            <a:ext cx="7924800" cy="1143000"/>
          </a:xfrm>
        </p:spPr>
        <p:txBody>
          <a:bodyPr/>
          <a:lstStyle/>
          <a:p>
            <a:pPr algn="r" rtl="0" eaLnBrk="1" hangingPunct="1">
              <a:defRPr/>
            </a:pPr>
            <a:r>
              <a:rPr lang="en-US" sz="3600" b="1" dirty="0" smtClean="0">
                <a:solidFill>
                  <a:srgbClr val="FF3300"/>
                </a:solidFill>
              </a:rPr>
              <a:t>MEDICINE AND RELATED SUBJECTS</a:t>
            </a:r>
          </a:p>
        </p:txBody>
      </p:sp>
      <p:sp>
        <p:nvSpPr>
          <p:cNvPr id="254979" name="Rectangle 3"/>
          <p:cNvSpPr>
            <a:spLocks noGrp="1" noChangeArrowheads="1"/>
          </p:cNvSpPr>
          <p:nvPr>
            <p:ph type="body" sz="half" idx="1"/>
          </p:nvPr>
        </p:nvSpPr>
        <p:spPr>
          <a:xfrm>
            <a:off x="609600" y="1844824"/>
            <a:ext cx="7848600" cy="4479776"/>
          </a:xfrm>
        </p:spPr>
        <p:txBody>
          <a:bodyPr/>
          <a:lstStyle/>
          <a:p>
            <a:pPr marL="849313" indent="-849313" algn="l" rtl="0" eaLnBrk="1" hangingPunct="1">
              <a:lnSpc>
                <a:spcPct val="90000"/>
              </a:lnSpc>
              <a:buFont typeface="Wingdings" pitchFamily="2" charset="2"/>
              <a:buNone/>
              <a:defRPr/>
            </a:pPr>
            <a:r>
              <a:rPr lang="en-US" b="1" dirty="0" smtClean="0">
                <a:solidFill>
                  <a:srgbClr val="CC0000"/>
                </a:solidFill>
              </a:rPr>
              <a:t>W</a:t>
            </a:r>
            <a:r>
              <a:rPr lang="en-US" b="1" dirty="0" smtClean="0"/>
              <a:t>			Medical profession</a:t>
            </a:r>
          </a:p>
          <a:p>
            <a:pPr marL="849313" indent="-849313" algn="l" rtl="0" eaLnBrk="1" hangingPunct="1">
              <a:lnSpc>
                <a:spcPct val="90000"/>
              </a:lnSpc>
              <a:buFont typeface="Wingdings" pitchFamily="2" charset="2"/>
              <a:buNone/>
              <a:defRPr/>
            </a:pPr>
            <a:r>
              <a:rPr lang="en-US" b="1" dirty="0" smtClean="0">
                <a:solidFill>
                  <a:srgbClr val="CC0000"/>
                </a:solidFill>
              </a:rPr>
              <a:t>WA</a:t>
            </a:r>
            <a:r>
              <a:rPr lang="en-US" b="1" dirty="0" smtClean="0"/>
              <a:t>			Public health</a:t>
            </a:r>
          </a:p>
          <a:p>
            <a:pPr marL="849313" indent="-849313" algn="l" rtl="0" eaLnBrk="1" hangingPunct="1">
              <a:lnSpc>
                <a:spcPct val="90000"/>
              </a:lnSpc>
              <a:buFont typeface="Wingdings" pitchFamily="2" charset="2"/>
              <a:buNone/>
              <a:defRPr/>
            </a:pPr>
            <a:r>
              <a:rPr lang="en-US" b="1" dirty="0" smtClean="0">
                <a:solidFill>
                  <a:srgbClr val="CC0000"/>
                </a:solidFill>
              </a:rPr>
              <a:t>WB</a:t>
            </a:r>
            <a:r>
              <a:rPr lang="en-US" b="1" dirty="0" smtClean="0"/>
              <a:t>			Practice of medicine</a:t>
            </a:r>
          </a:p>
          <a:p>
            <a:pPr marL="849313" indent="-849313" algn="l" rtl="0" eaLnBrk="1" hangingPunct="1">
              <a:lnSpc>
                <a:spcPct val="90000"/>
              </a:lnSpc>
              <a:buFont typeface="Wingdings" pitchFamily="2" charset="2"/>
              <a:buNone/>
              <a:defRPr/>
            </a:pPr>
            <a:r>
              <a:rPr lang="en-US" b="1" dirty="0" smtClean="0">
                <a:solidFill>
                  <a:srgbClr val="CC0000"/>
                </a:solidFill>
              </a:rPr>
              <a:t>WC</a:t>
            </a:r>
            <a:r>
              <a:rPr lang="en-US" b="1" dirty="0" smtClean="0"/>
              <a:t>			Infectious diseases</a:t>
            </a:r>
          </a:p>
          <a:p>
            <a:pPr marL="849313" indent="-849313" algn="l" rtl="0" eaLnBrk="1" hangingPunct="1">
              <a:lnSpc>
                <a:spcPct val="90000"/>
              </a:lnSpc>
              <a:buFont typeface="Wingdings" pitchFamily="2" charset="2"/>
              <a:buNone/>
              <a:defRPr/>
            </a:pPr>
            <a:r>
              <a:rPr lang="en-US" b="1" dirty="0" smtClean="0">
                <a:solidFill>
                  <a:srgbClr val="CC0000"/>
                </a:solidFill>
              </a:rPr>
              <a:t>WD 100</a:t>
            </a:r>
            <a:r>
              <a:rPr lang="en-US" b="1" dirty="0" smtClean="0"/>
              <a:t>	Deficiency diseases</a:t>
            </a:r>
          </a:p>
          <a:p>
            <a:pPr marL="849313" indent="-849313" algn="l" rtl="0" eaLnBrk="1" hangingPunct="1">
              <a:lnSpc>
                <a:spcPct val="90000"/>
              </a:lnSpc>
              <a:buFont typeface="Wingdings" pitchFamily="2" charset="2"/>
              <a:buNone/>
              <a:defRPr/>
            </a:pPr>
            <a:r>
              <a:rPr lang="en-US" b="1" dirty="0" smtClean="0">
                <a:solidFill>
                  <a:srgbClr val="CC0000"/>
                </a:solidFill>
              </a:rPr>
              <a:t>WD 200</a:t>
            </a:r>
            <a:r>
              <a:rPr lang="en-US" b="1" dirty="0" smtClean="0"/>
              <a:t>	Metabolic diseases</a:t>
            </a:r>
          </a:p>
          <a:p>
            <a:pPr marL="849313" indent="-849313" algn="l" rtl="0" eaLnBrk="1" hangingPunct="1">
              <a:lnSpc>
                <a:spcPct val="90000"/>
              </a:lnSpc>
              <a:buFont typeface="Wingdings" pitchFamily="2" charset="2"/>
              <a:buNone/>
              <a:defRPr/>
            </a:pPr>
            <a:r>
              <a:rPr lang="en-US" b="1" dirty="0" smtClean="0">
                <a:solidFill>
                  <a:srgbClr val="CC0000"/>
                </a:solidFill>
              </a:rPr>
              <a:t>WD 300</a:t>
            </a:r>
            <a:r>
              <a:rPr lang="en-US" b="1" dirty="0" smtClean="0"/>
              <a:t>	Diseases of allergy</a:t>
            </a:r>
          </a:p>
          <a:p>
            <a:pPr marL="849313" indent="-849313" algn="l" rtl="0" eaLnBrk="1" hangingPunct="1">
              <a:lnSpc>
                <a:spcPct val="90000"/>
              </a:lnSpc>
              <a:buFont typeface="Wingdings" pitchFamily="2" charset="2"/>
              <a:buNone/>
              <a:defRPr/>
            </a:pPr>
            <a:r>
              <a:rPr lang="en-US" b="1" dirty="0" smtClean="0">
                <a:solidFill>
                  <a:srgbClr val="CC0000"/>
                </a:solidFill>
              </a:rPr>
              <a:t>WD 400</a:t>
            </a:r>
            <a:r>
              <a:rPr lang="en-US" b="1" dirty="0" smtClean="0"/>
              <a:t>	Animal poisoning</a:t>
            </a:r>
          </a:p>
          <a:p>
            <a:pPr marL="849313" indent="-849313" algn="l" rtl="0" eaLnBrk="1" hangingPunct="1">
              <a:lnSpc>
                <a:spcPct val="90000"/>
              </a:lnSpc>
              <a:buFont typeface="Wingdings" pitchFamily="2" charset="2"/>
              <a:buNone/>
              <a:defRPr/>
            </a:pPr>
            <a:r>
              <a:rPr lang="en-US" b="1" dirty="0" smtClean="0">
                <a:solidFill>
                  <a:srgbClr val="CC0000"/>
                </a:solidFill>
              </a:rPr>
              <a:t>WD 500</a:t>
            </a:r>
            <a:r>
              <a:rPr lang="en-US" b="1" dirty="0" smtClean="0"/>
              <a:t>	Plant poisoning</a:t>
            </a:r>
          </a:p>
          <a:p>
            <a:pPr marL="849313" indent="-849313" algn="l" rtl="0" eaLnBrk="1" hangingPunct="1">
              <a:lnSpc>
                <a:spcPct val="90000"/>
              </a:lnSpc>
              <a:buFont typeface="Wingdings" pitchFamily="2" charset="2"/>
              <a:buNone/>
              <a:defRPr/>
            </a:pPr>
            <a:r>
              <a:rPr lang="en-US" b="1" dirty="0" smtClean="0">
                <a:solidFill>
                  <a:srgbClr val="CC0000"/>
                </a:solidFill>
              </a:rPr>
              <a:t>WD 600</a:t>
            </a:r>
            <a:r>
              <a:rPr lang="en-US" b="1" dirty="0" smtClean="0"/>
              <a:t>	Diseases by physical agents</a:t>
            </a: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5" y="620688"/>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8016890"/>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533400" y="228600"/>
            <a:ext cx="7924800" cy="1143000"/>
          </a:xfrm>
        </p:spPr>
        <p:txBody>
          <a:bodyPr/>
          <a:lstStyle/>
          <a:p>
            <a:pPr algn="r" eaLnBrk="1" hangingPunct="1">
              <a:defRPr/>
            </a:pPr>
            <a:r>
              <a:rPr lang="en-US" sz="3600" b="1" dirty="0" smtClean="0">
                <a:solidFill>
                  <a:srgbClr val="FF3300"/>
                </a:solidFill>
              </a:rPr>
              <a:t>MEDICINE AND RELATED SUBJECTS</a:t>
            </a:r>
          </a:p>
        </p:txBody>
      </p:sp>
      <p:sp>
        <p:nvSpPr>
          <p:cNvPr id="256003" name="Rectangle 3"/>
          <p:cNvSpPr>
            <a:spLocks noGrp="1" noChangeArrowheads="1"/>
          </p:cNvSpPr>
          <p:nvPr>
            <p:ph type="body" sz="half" idx="1"/>
          </p:nvPr>
        </p:nvSpPr>
        <p:spPr>
          <a:xfrm>
            <a:off x="609600" y="1447800"/>
            <a:ext cx="7848600" cy="4876800"/>
          </a:xfrm>
        </p:spPr>
        <p:txBody>
          <a:bodyPr/>
          <a:lstStyle/>
          <a:p>
            <a:pPr marL="849313" indent="-849313" algn="l" rtl="0" eaLnBrk="1" hangingPunct="1">
              <a:lnSpc>
                <a:spcPct val="90000"/>
              </a:lnSpc>
              <a:buFont typeface="Wingdings" pitchFamily="2" charset="2"/>
              <a:buNone/>
              <a:defRPr/>
            </a:pPr>
            <a:r>
              <a:rPr lang="en-US" b="1" dirty="0" smtClean="0">
                <a:solidFill>
                  <a:srgbClr val="CC0000"/>
                </a:solidFill>
              </a:rPr>
              <a:t>WD 700</a:t>
            </a:r>
            <a:r>
              <a:rPr lang="en-US" b="1" dirty="0" smtClean="0"/>
              <a:t>	Aviation and space medicine</a:t>
            </a:r>
          </a:p>
          <a:p>
            <a:pPr marL="849313" indent="-849313" algn="l" rtl="0" eaLnBrk="1" hangingPunct="1">
              <a:lnSpc>
                <a:spcPct val="90000"/>
              </a:lnSpc>
              <a:buFont typeface="Wingdings" pitchFamily="2" charset="2"/>
              <a:buNone/>
              <a:defRPr/>
            </a:pPr>
            <a:r>
              <a:rPr lang="en-US" b="1" dirty="0" smtClean="0">
                <a:solidFill>
                  <a:srgbClr val="CC0000"/>
                </a:solidFill>
              </a:rPr>
              <a:t>WE</a:t>
            </a:r>
            <a:r>
              <a:rPr lang="en-US" b="1" dirty="0" smtClean="0"/>
              <a:t>			Musculoskeletal system</a:t>
            </a:r>
          </a:p>
          <a:p>
            <a:pPr marL="849313" indent="-849313" algn="l" rtl="0" eaLnBrk="1" hangingPunct="1">
              <a:lnSpc>
                <a:spcPct val="90000"/>
              </a:lnSpc>
              <a:buFont typeface="Wingdings" pitchFamily="2" charset="2"/>
              <a:buNone/>
              <a:defRPr/>
            </a:pPr>
            <a:r>
              <a:rPr lang="en-US" b="1" dirty="0" smtClean="0">
                <a:solidFill>
                  <a:srgbClr val="CC0000"/>
                </a:solidFill>
              </a:rPr>
              <a:t>WF</a:t>
            </a:r>
            <a:r>
              <a:rPr lang="en-US" b="1" dirty="0" smtClean="0"/>
              <a:t>			Respiratory system</a:t>
            </a:r>
          </a:p>
          <a:p>
            <a:pPr marL="849313" indent="-849313" algn="l" rtl="0" eaLnBrk="1" hangingPunct="1">
              <a:lnSpc>
                <a:spcPct val="90000"/>
              </a:lnSpc>
              <a:buFont typeface="Wingdings" pitchFamily="2" charset="2"/>
              <a:buNone/>
              <a:defRPr/>
            </a:pPr>
            <a:r>
              <a:rPr lang="en-US" b="1" dirty="0" smtClean="0">
                <a:solidFill>
                  <a:srgbClr val="CC0000"/>
                </a:solidFill>
              </a:rPr>
              <a:t>WG</a:t>
            </a:r>
            <a:r>
              <a:rPr lang="en-US" b="1" dirty="0" smtClean="0"/>
              <a:t>			Cardiovascular system</a:t>
            </a:r>
          </a:p>
          <a:p>
            <a:pPr marL="849313" indent="-849313" algn="l" rtl="0" eaLnBrk="1" hangingPunct="1">
              <a:lnSpc>
                <a:spcPct val="90000"/>
              </a:lnSpc>
              <a:buFont typeface="Wingdings" pitchFamily="2" charset="2"/>
              <a:buNone/>
              <a:defRPr/>
            </a:pPr>
            <a:r>
              <a:rPr lang="en-US" b="1" dirty="0" smtClean="0">
                <a:solidFill>
                  <a:srgbClr val="CC0000"/>
                </a:solidFill>
              </a:rPr>
              <a:t>WH</a:t>
            </a:r>
            <a:r>
              <a:rPr lang="en-US" b="1" dirty="0" smtClean="0"/>
              <a:t>			Hemic and lymphatic systems</a:t>
            </a:r>
          </a:p>
          <a:p>
            <a:pPr marL="849313" indent="-849313" algn="l" rtl="0" eaLnBrk="1" hangingPunct="1">
              <a:lnSpc>
                <a:spcPct val="90000"/>
              </a:lnSpc>
              <a:buFont typeface="Wingdings" pitchFamily="2" charset="2"/>
              <a:buNone/>
              <a:defRPr/>
            </a:pPr>
            <a:r>
              <a:rPr lang="en-US" b="1" dirty="0" smtClean="0">
                <a:solidFill>
                  <a:srgbClr val="CC0000"/>
                </a:solidFill>
              </a:rPr>
              <a:t>WI			</a:t>
            </a:r>
            <a:r>
              <a:rPr lang="en-US" b="1" dirty="0" smtClean="0"/>
              <a:t>Gastrointestinal system</a:t>
            </a:r>
          </a:p>
          <a:p>
            <a:pPr marL="849313" indent="-849313" algn="l" rtl="0" eaLnBrk="1" hangingPunct="1">
              <a:lnSpc>
                <a:spcPct val="90000"/>
              </a:lnSpc>
              <a:buFont typeface="Wingdings" pitchFamily="2" charset="2"/>
              <a:buNone/>
              <a:defRPr/>
            </a:pPr>
            <a:r>
              <a:rPr lang="en-US" b="1" dirty="0" smtClean="0">
                <a:solidFill>
                  <a:srgbClr val="CC0000"/>
                </a:solidFill>
              </a:rPr>
              <a:t>WJ</a:t>
            </a:r>
            <a:r>
              <a:rPr lang="en-US" b="1" dirty="0" smtClean="0"/>
              <a:t>			</a:t>
            </a:r>
            <a:r>
              <a:rPr lang="en-US" b="1" dirty="0" err="1" smtClean="0"/>
              <a:t>Urogentital</a:t>
            </a:r>
            <a:r>
              <a:rPr lang="en-US" b="1" dirty="0" smtClean="0"/>
              <a:t> system</a:t>
            </a:r>
          </a:p>
          <a:p>
            <a:pPr marL="849313" indent="-849313" algn="l" rtl="0" eaLnBrk="1" hangingPunct="1">
              <a:lnSpc>
                <a:spcPct val="90000"/>
              </a:lnSpc>
              <a:buFont typeface="Wingdings" pitchFamily="2" charset="2"/>
              <a:buNone/>
              <a:defRPr/>
            </a:pPr>
            <a:r>
              <a:rPr lang="en-US" b="1" dirty="0" smtClean="0">
                <a:solidFill>
                  <a:srgbClr val="CC0000"/>
                </a:solidFill>
              </a:rPr>
              <a:t>WK		</a:t>
            </a:r>
            <a:r>
              <a:rPr lang="en-US" b="1" dirty="0" smtClean="0"/>
              <a:t>	Endocrine system</a:t>
            </a:r>
          </a:p>
          <a:p>
            <a:pPr marL="849313" indent="-849313" algn="l" rtl="0" eaLnBrk="1" hangingPunct="1">
              <a:lnSpc>
                <a:spcPct val="90000"/>
              </a:lnSpc>
              <a:buFont typeface="Wingdings" pitchFamily="2" charset="2"/>
              <a:buNone/>
              <a:defRPr/>
            </a:pPr>
            <a:r>
              <a:rPr lang="en-US" b="1" dirty="0" smtClean="0">
                <a:solidFill>
                  <a:srgbClr val="CC0000"/>
                </a:solidFill>
              </a:rPr>
              <a:t>WL</a:t>
            </a:r>
            <a:r>
              <a:rPr lang="en-US" b="1" dirty="0" smtClean="0"/>
              <a:t>			Nervous system</a:t>
            </a:r>
          </a:p>
          <a:p>
            <a:pPr marL="849313" indent="-849313" algn="l" rtl="0" eaLnBrk="1" hangingPunct="1">
              <a:lnSpc>
                <a:spcPct val="90000"/>
              </a:lnSpc>
              <a:buFont typeface="Wingdings" pitchFamily="2" charset="2"/>
              <a:buNone/>
              <a:defRPr/>
            </a:pPr>
            <a:r>
              <a:rPr lang="en-US" b="1" dirty="0" smtClean="0">
                <a:solidFill>
                  <a:srgbClr val="CC0000"/>
                </a:solidFill>
              </a:rPr>
              <a:t>WM</a:t>
            </a:r>
            <a:r>
              <a:rPr lang="en-US" b="1" dirty="0" smtClean="0"/>
              <a:t>			Psychiatry</a:t>
            </a: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32656"/>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7232907"/>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533400" y="228600"/>
            <a:ext cx="7924800" cy="1143000"/>
          </a:xfrm>
        </p:spPr>
        <p:txBody>
          <a:bodyPr/>
          <a:lstStyle/>
          <a:p>
            <a:pPr algn="r" eaLnBrk="1" hangingPunct="1">
              <a:defRPr/>
            </a:pPr>
            <a:r>
              <a:rPr lang="en-US" sz="3600" b="1" dirty="0" smtClean="0">
                <a:solidFill>
                  <a:srgbClr val="FF3300"/>
                </a:solidFill>
              </a:rPr>
              <a:t>MEDICINE AND RELATED SUBJECTS</a:t>
            </a:r>
          </a:p>
        </p:txBody>
      </p:sp>
      <p:sp>
        <p:nvSpPr>
          <p:cNvPr id="257027" name="Rectangle 3"/>
          <p:cNvSpPr>
            <a:spLocks noGrp="1" noChangeArrowheads="1"/>
          </p:cNvSpPr>
          <p:nvPr>
            <p:ph type="body" sz="half" idx="1"/>
          </p:nvPr>
        </p:nvSpPr>
        <p:spPr>
          <a:xfrm>
            <a:off x="609600" y="1447800"/>
            <a:ext cx="7848600" cy="4876800"/>
          </a:xfrm>
        </p:spPr>
        <p:txBody>
          <a:bodyPr/>
          <a:lstStyle/>
          <a:p>
            <a:pPr marL="849313" indent="-849313" algn="l" rtl="0" eaLnBrk="1" hangingPunct="1">
              <a:lnSpc>
                <a:spcPct val="90000"/>
              </a:lnSpc>
              <a:buFont typeface="Wingdings" pitchFamily="2" charset="2"/>
              <a:buNone/>
              <a:defRPr/>
            </a:pPr>
            <a:r>
              <a:rPr lang="en-US" b="1" dirty="0" smtClean="0">
                <a:solidFill>
                  <a:srgbClr val="CC0000"/>
                </a:solidFill>
              </a:rPr>
              <a:t>WN</a:t>
            </a:r>
            <a:r>
              <a:rPr lang="en-US" b="1" dirty="0" smtClean="0"/>
              <a:t>		Radiology</a:t>
            </a:r>
          </a:p>
          <a:p>
            <a:pPr marL="849313" indent="-849313" algn="l" rtl="0" eaLnBrk="1" hangingPunct="1">
              <a:lnSpc>
                <a:spcPct val="90000"/>
              </a:lnSpc>
              <a:buFont typeface="Wingdings" pitchFamily="2" charset="2"/>
              <a:buNone/>
              <a:defRPr/>
            </a:pPr>
            <a:r>
              <a:rPr lang="en-US" b="1" dirty="0" smtClean="0">
                <a:solidFill>
                  <a:srgbClr val="CC0000"/>
                </a:solidFill>
              </a:rPr>
              <a:t>WO</a:t>
            </a:r>
            <a:r>
              <a:rPr lang="en-US" b="1" dirty="0" smtClean="0"/>
              <a:t>		Surgery</a:t>
            </a:r>
          </a:p>
          <a:p>
            <a:pPr marL="849313" indent="-849313" algn="l" rtl="0" eaLnBrk="1" hangingPunct="1">
              <a:lnSpc>
                <a:spcPct val="90000"/>
              </a:lnSpc>
              <a:buFont typeface="Wingdings" pitchFamily="2" charset="2"/>
              <a:buNone/>
              <a:defRPr/>
            </a:pPr>
            <a:r>
              <a:rPr lang="en-US" b="1" dirty="0" smtClean="0">
                <a:solidFill>
                  <a:srgbClr val="CC0000"/>
                </a:solidFill>
              </a:rPr>
              <a:t>WP		</a:t>
            </a:r>
            <a:r>
              <a:rPr lang="en-US" b="1" dirty="0" smtClean="0"/>
              <a:t>Gynecology</a:t>
            </a:r>
          </a:p>
          <a:p>
            <a:pPr marL="849313" indent="-849313" algn="l" rtl="0" eaLnBrk="1" hangingPunct="1">
              <a:lnSpc>
                <a:spcPct val="90000"/>
              </a:lnSpc>
              <a:buFont typeface="Wingdings" pitchFamily="2" charset="2"/>
              <a:buNone/>
              <a:defRPr/>
            </a:pPr>
            <a:r>
              <a:rPr lang="en-US" b="1" dirty="0" smtClean="0">
                <a:solidFill>
                  <a:srgbClr val="CC0000"/>
                </a:solidFill>
              </a:rPr>
              <a:t>WQ</a:t>
            </a:r>
            <a:r>
              <a:rPr lang="en-US" b="1" dirty="0" smtClean="0"/>
              <a:t>		Obstetrics</a:t>
            </a:r>
          </a:p>
          <a:p>
            <a:pPr marL="849313" indent="-849313" algn="l" rtl="0" eaLnBrk="1" hangingPunct="1">
              <a:lnSpc>
                <a:spcPct val="90000"/>
              </a:lnSpc>
              <a:buFont typeface="Wingdings" pitchFamily="2" charset="2"/>
              <a:buNone/>
              <a:defRPr/>
            </a:pPr>
            <a:r>
              <a:rPr lang="en-US" b="1" dirty="0" smtClean="0">
                <a:solidFill>
                  <a:srgbClr val="CC0000"/>
                </a:solidFill>
              </a:rPr>
              <a:t>WR</a:t>
            </a:r>
            <a:r>
              <a:rPr lang="en-US" b="1" dirty="0" smtClean="0"/>
              <a:t>		Dermatology</a:t>
            </a:r>
          </a:p>
          <a:p>
            <a:pPr marL="849313" indent="-849313" algn="l" rtl="0" eaLnBrk="1" hangingPunct="1">
              <a:lnSpc>
                <a:spcPct val="90000"/>
              </a:lnSpc>
              <a:buFont typeface="Wingdings" pitchFamily="2" charset="2"/>
              <a:buNone/>
              <a:defRPr/>
            </a:pPr>
            <a:r>
              <a:rPr lang="en-US" b="1" dirty="0" smtClean="0">
                <a:solidFill>
                  <a:srgbClr val="CC0000"/>
                </a:solidFill>
              </a:rPr>
              <a:t>WS		</a:t>
            </a:r>
            <a:r>
              <a:rPr lang="en-US" b="1" dirty="0" smtClean="0"/>
              <a:t>Pediatrics</a:t>
            </a:r>
          </a:p>
          <a:p>
            <a:pPr marL="849313" indent="-849313" algn="l" rtl="0" eaLnBrk="1" hangingPunct="1">
              <a:lnSpc>
                <a:spcPct val="90000"/>
              </a:lnSpc>
              <a:buFont typeface="Wingdings" pitchFamily="2" charset="2"/>
              <a:buNone/>
              <a:defRPr/>
            </a:pPr>
            <a:r>
              <a:rPr lang="en-US" b="1" dirty="0" smtClean="0">
                <a:solidFill>
                  <a:srgbClr val="CC0000"/>
                </a:solidFill>
              </a:rPr>
              <a:t>WT</a:t>
            </a:r>
            <a:r>
              <a:rPr lang="en-US" b="1" dirty="0" smtClean="0"/>
              <a:t>		Geriatrics. Chronic disease</a:t>
            </a:r>
          </a:p>
          <a:p>
            <a:pPr marL="849313" indent="-849313" algn="l" rtl="0" eaLnBrk="1" hangingPunct="1">
              <a:lnSpc>
                <a:spcPct val="90000"/>
              </a:lnSpc>
              <a:buFont typeface="Wingdings" pitchFamily="2" charset="2"/>
              <a:buNone/>
              <a:defRPr/>
            </a:pPr>
            <a:r>
              <a:rPr lang="en-US" b="1" dirty="0" smtClean="0">
                <a:solidFill>
                  <a:srgbClr val="CC0000"/>
                </a:solidFill>
              </a:rPr>
              <a:t>WU		</a:t>
            </a:r>
            <a:r>
              <a:rPr lang="en-US" b="1" dirty="0" smtClean="0"/>
              <a:t>Dentistry. Oral surgery</a:t>
            </a:r>
          </a:p>
          <a:p>
            <a:pPr marL="849313" indent="-849313" algn="l" rtl="0" eaLnBrk="1" hangingPunct="1">
              <a:lnSpc>
                <a:spcPct val="90000"/>
              </a:lnSpc>
              <a:buFont typeface="Wingdings" pitchFamily="2" charset="2"/>
              <a:buNone/>
              <a:defRPr/>
            </a:pPr>
            <a:r>
              <a:rPr lang="en-US" b="1" dirty="0" smtClean="0">
                <a:solidFill>
                  <a:srgbClr val="CC0000"/>
                </a:solidFill>
              </a:rPr>
              <a:t>WV</a:t>
            </a:r>
            <a:r>
              <a:rPr lang="en-US" b="1" dirty="0" smtClean="0"/>
              <a:t>		Otorhinolaryngology</a:t>
            </a:r>
          </a:p>
          <a:p>
            <a:pPr marL="849313" indent="-849313" algn="l" rtl="0" eaLnBrk="1" hangingPunct="1">
              <a:lnSpc>
                <a:spcPct val="90000"/>
              </a:lnSpc>
              <a:buFont typeface="Wingdings" pitchFamily="2" charset="2"/>
              <a:buNone/>
              <a:defRPr/>
            </a:pPr>
            <a:r>
              <a:rPr lang="en-US" b="1" dirty="0" smtClean="0">
                <a:solidFill>
                  <a:srgbClr val="CC0000"/>
                </a:solidFill>
              </a:rPr>
              <a:t>WW</a:t>
            </a:r>
            <a:r>
              <a:rPr lang="en-US" b="1" dirty="0" smtClean="0"/>
              <a:t>		Ophthalmology</a:t>
            </a: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491319"/>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5073319"/>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533400" y="228600"/>
            <a:ext cx="7924800" cy="1143000"/>
          </a:xfrm>
        </p:spPr>
        <p:txBody>
          <a:bodyPr/>
          <a:lstStyle/>
          <a:p>
            <a:pPr algn="r" eaLnBrk="1" hangingPunct="1">
              <a:defRPr/>
            </a:pPr>
            <a:r>
              <a:rPr lang="en-US" sz="3600" b="1" dirty="0" smtClean="0">
                <a:solidFill>
                  <a:srgbClr val="FF3300"/>
                </a:solidFill>
              </a:rPr>
              <a:t>MEDICINE AND RELATED SUBJECTS</a:t>
            </a:r>
          </a:p>
        </p:txBody>
      </p:sp>
      <p:sp>
        <p:nvSpPr>
          <p:cNvPr id="258051" name="Rectangle 3"/>
          <p:cNvSpPr>
            <a:spLocks noGrp="1" noChangeArrowheads="1"/>
          </p:cNvSpPr>
          <p:nvPr>
            <p:ph type="body" sz="half" idx="1"/>
          </p:nvPr>
        </p:nvSpPr>
        <p:spPr>
          <a:xfrm>
            <a:off x="609600" y="1447800"/>
            <a:ext cx="7848600" cy="4876800"/>
          </a:xfrm>
        </p:spPr>
        <p:txBody>
          <a:bodyPr/>
          <a:lstStyle/>
          <a:p>
            <a:pPr marL="849313" indent="-849313" algn="l" rtl="0" eaLnBrk="1" hangingPunct="1">
              <a:buFont typeface="Wingdings" pitchFamily="2" charset="2"/>
              <a:buNone/>
              <a:defRPr/>
            </a:pPr>
            <a:r>
              <a:rPr lang="en-US" b="1" dirty="0" smtClean="0">
                <a:solidFill>
                  <a:srgbClr val="CC0000"/>
                </a:solidFill>
              </a:rPr>
              <a:t>WX</a:t>
            </a:r>
            <a:r>
              <a:rPr lang="en-US" b="1" dirty="0" smtClean="0"/>
              <a:t>		Hospitals</a:t>
            </a:r>
          </a:p>
          <a:p>
            <a:pPr marL="849313" indent="-849313" algn="l" rtl="0" eaLnBrk="1" hangingPunct="1">
              <a:buFont typeface="Wingdings" pitchFamily="2" charset="2"/>
              <a:buNone/>
              <a:defRPr/>
            </a:pPr>
            <a:r>
              <a:rPr lang="en-US" b="1" dirty="0" smtClean="0">
                <a:solidFill>
                  <a:srgbClr val="CC0000"/>
                </a:solidFill>
              </a:rPr>
              <a:t>WY</a:t>
            </a:r>
            <a:r>
              <a:rPr lang="en-US" b="1" dirty="0" smtClean="0"/>
              <a:t>		Nursing</a:t>
            </a:r>
          </a:p>
          <a:p>
            <a:pPr marL="849313" indent="-849313" algn="l" rtl="0" eaLnBrk="1" hangingPunct="1">
              <a:buFont typeface="Wingdings" pitchFamily="2" charset="2"/>
              <a:buNone/>
              <a:defRPr/>
            </a:pPr>
            <a:r>
              <a:rPr lang="en-US" b="1" dirty="0" smtClean="0">
                <a:solidFill>
                  <a:srgbClr val="CC0000"/>
                </a:solidFill>
              </a:rPr>
              <a:t>WZ		</a:t>
            </a:r>
            <a:r>
              <a:rPr lang="en-US" b="1" dirty="0" smtClean="0"/>
              <a:t>History of medicine</a:t>
            </a: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332656"/>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6873111"/>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normAutofit/>
          </a:bodyPr>
          <a:lstStyle/>
          <a:p>
            <a:pPr algn="r" eaLnBrk="1" hangingPunct="1">
              <a:defRPr/>
            </a:pPr>
            <a:r>
              <a:rPr lang="fa-IR" sz="3200" dirty="0" smtClean="0">
                <a:solidFill>
                  <a:schemeClr val="tx1"/>
                </a:solidFill>
                <a:cs typeface="B Titr" pitchFamily="2" charset="-78"/>
              </a:rPr>
              <a:t>اصطلاحنامه پزشکی فارسی</a:t>
            </a:r>
            <a:endParaRPr lang="en-US" sz="3200" dirty="0" smtClean="0">
              <a:solidFill>
                <a:schemeClr val="tx1"/>
              </a:solidFill>
              <a:cs typeface="B Titr" pitchFamily="2" charset="-78"/>
            </a:endParaRPr>
          </a:p>
        </p:txBody>
      </p:sp>
      <p:sp>
        <p:nvSpPr>
          <p:cNvPr id="185347" name="Rectangle 3"/>
          <p:cNvSpPr>
            <a:spLocks noGrp="1" noChangeArrowheads="1"/>
          </p:cNvSpPr>
          <p:nvPr>
            <p:ph type="body" idx="1"/>
          </p:nvPr>
        </p:nvSpPr>
        <p:spPr/>
        <p:txBody>
          <a:bodyPr>
            <a:normAutofit fontScale="92500" lnSpcReduction="10000"/>
          </a:bodyPr>
          <a:lstStyle/>
          <a:p>
            <a:pPr lvl="1" rtl="1" eaLnBrk="1" hangingPunct="1">
              <a:lnSpc>
                <a:spcPct val="80000"/>
              </a:lnSpc>
              <a:buSzPct val="80000"/>
              <a:buFont typeface="Wingdings" pitchFamily="2" charset="2"/>
              <a:buChar char="v"/>
              <a:defRPr/>
            </a:pPr>
            <a:r>
              <a:rPr lang="fa-IR" sz="2000" b="1" dirty="0" smtClean="0">
                <a:cs typeface="B Nazanin" pitchFamily="2" charset="-78"/>
              </a:rPr>
              <a:t>اصطلاحنامه چیست؟</a:t>
            </a:r>
          </a:p>
          <a:p>
            <a:pPr lvl="2" rtl="1" eaLnBrk="1" hangingPunct="1">
              <a:lnSpc>
                <a:spcPct val="80000"/>
              </a:lnSpc>
              <a:buFont typeface="Wingdings" pitchFamily="2" charset="2"/>
              <a:buChar char="Ø"/>
              <a:defRPr/>
            </a:pPr>
            <a:r>
              <a:rPr lang="ar-SA" sz="3600" dirty="0" smtClean="0">
                <a:cs typeface="B Nazanin" pitchFamily="2" charset="-78"/>
              </a:rPr>
              <a:t>اصطلاحنامه‌</a:t>
            </a:r>
            <a:r>
              <a:rPr lang="fa-IR" sz="3600" dirty="0" smtClean="0">
                <a:cs typeface="B Nazanin" pitchFamily="2" charset="-78"/>
              </a:rPr>
              <a:t>، معادل </a:t>
            </a:r>
            <a:r>
              <a:rPr lang="ar-SA" sz="3600" dirty="0" smtClean="0">
                <a:cs typeface="B Nazanin" pitchFamily="2" charset="-78"/>
              </a:rPr>
              <a:t>تزاروس‌</a:t>
            </a:r>
            <a:r>
              <a:rPr lang="fa-IR" sz="3600" dirty="0" smtClean="0">
                <a:cs typeface="B Nazanin" pitchFamily="2" charset="-78"/>
              </a:rPr>
              <a:t> </a:t>
            </a:r>
            <a:r>
              <a:rPr lang="en-US" sz="3600" dirty="0" smtClean="0">
                <a:cs typeface="B Nazanin" pitchFamily="2" charset="-78"/>
              </a:rPr>
              <a:t>(Thesaurus)</a:t>
            </a:r>
            <a:r>
              <a:rPr lang="fa-IR" sz="3600" dirty="0" smtClean="0">
                <a:cs typeface="B Nazanin" pitchFamily="2" charset="-78"/>
              </a:rPr>
              <a:t> است</a:t>
            </a:r>
            <a:r>
              <a:rPr lang="ar-SA" sz="3600" dirty="0" smtClean="0">
                <a:cs typeface="B Nazanin" pitchFamily="2" charset="-78"/>
              </a:rPr>
              <a:t> </a:t>
            </a:r>
            <a:r>
              <a:rPr lang="fa-IR" sz="3600" dirty="0" smtClean="0">
                <a:cs typeface="B Nazanin" pitchFamily="2" charset="-78"/>
              </a:rPr>
              <a:t>که </a:t>
            </a:r>
            <a:r>
              <a:rPr lang="ar-SA" sz="3600" dirty="0" smtClean="0">
                <a:cs typeface="B Nazanin" pitchFamily="2" charset="-78"/>
              </a:rPr>
              <a:t>برگرفته‌ از ريشة‌ يوناني‌ </a:t>
            </a:r>
            <a:r>
              <a:rPr lang="en-US" sz="3600" dirty="0" smtClean="0">
                <a:cs typeface="B Nazanin" pitchFamily="2" charset="-78"/>
              </a:rPr>
              <a:t>Treasury</a:t>
            </a:r>
            <a:r>
              <a:rPr lang="ar-SA" sz="3600" dirty="0" smtClean="0">
                <a:cs typeface="B Nazanin" pitchFamily="2" charset="-78"/>
              </a:rPr>
              <a:t> </a:t>
            </a:r>
            <a:r>
              <a:rPr lang="fa-IR" sz="3600" dirty="0" smtClean="0">
                <a:cs typeface="B Nazanin" pitchFamily="2" charset="-78"/>
              </a:rPr>
              <a:t>(به معنای </a:t>
            </a:r>
            <a:r>
              <a:rPr lang="ar-SA" sz="3600" dirty="0" smtClean="0">
                <a:cs typeface="B Nazanin" pitchFamily="2" charset="-78"/>
              </a:rPr>
              <a:t>گنجواره‌</a:t>
            </a:r>
            <a:r>
              <a:rPr lang="fa-IR" sz="3600" dirty="0" smtClean="0">
                <a:cs typeface="B Nazanin" pitchFamily="2" charset="-78"/>
              </a:rPr>
              <a:t>) </a:t>
            </a:r>
            <a:r>
              <a:rPr lang="ar-SA" sz="3600" dirty="0" smtClean="0">
                <a:cs typeface="B Nazanin" pitchFamily="2" charset="-78"/>
              </a:rPr>
              <a:t>است‌.</a:t>
            </a:r>
          </a:p>
          <a:p>
            <a:pPr marL="742950" indent="-742950" rtl="1" eaLnBrk="1" hangingPunct="1">
              <a:lnSpc>
                <a:spcPct val="90000"/>
              </a:lnSpc>
              <a:buFont typeface="Wingdings" pitchFamily="2" charset="2"/>
              <a:buNone/>
              <a:defRPr/>
            </a:pPr>
            <a:endParaRPr lang="en-US" sz="4400" dirty="0" smtClean="0">
              <a:cs typeface="B Nazanin" pitchFamily="2" charset="-78"/>
            </a:endParaRPr>
          </a:p>
          <a:p>
            <a:pPr lvl="2" rtl="1" eaLnBrk="1" hangingPunct="1">
              <a:lnSpc>
                <a:spcPct val="80000"/>
              </a:lnSpc>
              <a:buFont typeface="Wingdings" pitchFamily="2" charset="2"/>
              <a:buChar char="Ø"/>
              <a:defRPr/>
            </a:pPr>
            <a:r>
              <a:rPr lang="ar-SA" sz="3600" dirty="0" smtClean="0">
                <a:cs typeface="B Nazanin" pitchFamily="2" charset="-78"/>
              </a:rPr>
              <a:t>تعريف‌ </a:t>
            </a:r>
            <a:endParaRPr lang="fa-IR" sz="3600" dirty="0" smtClean="0">
              <a:cs typeface="B Nazanin" pitchFamily="2" charset="-78"/>
            </a:endParaRPr>
          </a:p>
          <a:p>
            <a:pPr lvl="3" rtl="1" eaLnBrk="1" hangingPunct="1">
              <a:lnSpc>
                <a:spcPct val="80000"/>
              </a:lnSpc>
              <a:buFont typeface="Wingdings" pitchFamily="2" charset="2"/>
              <a:buNone/>
              <a:defRPr/>
            </a:pPr>
            <a:r>
              <a:rPr lang="ar-SA" sz="3600" dirty="0" smtClean="0">
                <a:cs typeface="B Nazanin" pitchFamily="2" charset="-78"/>
              </a:rPr>
              <a:t>«واژگاني‌ از اصطلاحات‌ كنترل‌شده‌ كه‌ در آن‌ روابط‌ بين‌ مفاهيم‌ به‌ وضوح‌ نشان‌ داده‌ مي‌شود و هدف‌ آن‌ برگرداندن‌ زبان‌</a:t>
            </a:r>
            <a:r>
              <a:rPr lang="fa-IR" sz="3600" dirty="0" smtClean="0">
                <a:cs typeface="B Nazanin" pitchFamily="2" charset="-78"/>
              </a:rPr>
              <a:t> </a:t>
            </a:r>
            <a:r>
              <a:rPr lang="ar-SA" sz="3600" dirty="0" smtClean="0">
                <a:cs typeface="B Nazanin" pitchFamily="2" charset="-78"/>
              </a:rPr>
              <a:t>طبيعي‌ به‌ زبان‌ مقيد يا مهارشده‌ اطلاع‌رساني‌ است‌».</a:t>
            </a:r>
            <a:endParaRPr lang="en-US" sz="3600" dirty="0" smtClean="0">
              <a:cs typeface="B Nazanin" pitchFamily="2" charset="-78"/>
            </a:endParaRP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4722806"/>
      </p:ext>
    </p:extLst>
  </p:cSld>
  <p:clrMapOvr>
    <a:masterClrMapping/>
  </p:clrMapOvr>
  <p:transition spd="med">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85346"/>
                                        </p:tgtEl>
                                        <p:attrNameLst>
                                          <p:attrName>style.visibility</p:attrName>
                                        </p:attrNameLst>
                                      </p:cBhvr>
                                      <p:to>
                                        <p:strVal val="visible"/>
                                      </p:to>
                                    </p:set>
                                    <p:animEffect transition="in" filter="fade">
                                      <p:cBhvr>
                                        <p:cTn id="7" dur="1000"/>
                                        <p:tgtEl>
                                          <p:spTgt spid="185346"/>
                                        </p:tgtEl>
                                      </p:cBhvr>
                                    </p:animEffect>
                                    <p:anim calcmode="lin" valueType="num">
                                      <p:cBhvr>
                                        <p:cTn id="8" dur="1000" fill="hold"/>
                                        <p:tgtEl>
                                          <p:spTgt spid="185346"/>
                                        </p:tgtEl>
                                        <p:attrNameLst>
                                          <p:attrName>ppt_x</p:attrName>
                                        </p:attrNameLst>
                                      </p:cBhvr>
                                      <p:tavLst>
                                        <p:tav tm="0">
                                          <p:val>
                                            <p:strVal val="#ppt_x"/>
                                          </p:val>
                                        </p:tav>
                                        <p:tav tm="100000">
                                          <p:val>
                                            <p:strVal val="#ppt_x"/>
                                          </p:val>
                                        </p:tav>
                                      </p:tavLst>
                                    </p:anim>
                                    <p:anim calcmode="lin" valueType="num">
                                      <p:cBhvr>
                                        <p:cTn id="9" dur="1000" fill="hold"/>
                                        <p:tgtEl>
                                          <p:spTgt spid="1853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185347">
                                            <p:txEl>
                                              <p:pRg st="4" end="4"/>
                                            </p:txEl>
                                          </p:spTgt>
                                        </p:tgtEl>
                                        <p:attrNameLst>
                                          <p:attrName>style.visibility</p:attrName>
                                        </p:attrNameLst>
                                      </p:cBhvr>
                                      <p:to>
                                        <p:strVal val="visible"/>
                                      </p:to>
                                    </p:set>
                                    <p:anim calcmode="lin" valueType="num">
                                      <p:cBhvr additive="base">
                                        <p:cTn id="14" dur="1000" fill="hold">
                                          <p:stCondLst>
                                            <p:cond delay="0"/>
                                          </p:stCondLst>
                                        </p:cTn>
                                        <p:tgtEl>
                                          <p:spTgt spid="185347">
                                            <p:txEl>
                                              <p:pRg st="4" end="4"/>
                                            </p:txEl>
                                          </p:spTgt>
                                        </p:tgtEl>
                                        <p:attrNameLst>
                                          <p:attrName>ppt_x</p:attrName>
                                        </p:attrNameLst>
                                      </p:cBhvr>
                                      <p:tavLst>
                                        <p:tav tm="0">
                                          <p:val>
                                            <p:strVal val="#ppt_x"/>
                                          </p:val>
                                        </p:tav>
                                        <p:tav tm="100000">
                                          <p:val>
                                            <p:strVal val="#ppt_x"/>
                                          </p:val>
                                        </p:tav>
                                      </p:tavLst>
                                    </p:anim>
                                    <p:anim calcmode="lin" valueType="num">
                                      <p:cBhvr additive="base">
                                        <p:cTn id="15" dur="1000" fill="hold">
                                          <p:stCondLst>
                                            <p:cond delay="0"/>
                                          </p:stCondLst>
                                        </p:cTn>
                                        <p:tgtEl>
                                          <p:spTgt spid="185347">
                                            <p:txEl>
                                              <p:pRg st="4" end="4"/>
                                            </p:txEl>
                                          </p:spTgt>
                                        </p:tgtEl>
                                        <p:attrNameLst>
                                          <p:attrName>ppt_y</p:attrName>
                                        </p:attrNameLst>
                                      </p:cBhvr>
                                      <p:tavLst>
                                        <p:tav tm="0">
                                          <p:val>
                                            <p:strVal val="0-#ppt_h/2"/>
                                          </p:val>
                                        </p:tav>
                                        <p:tav tm="100000">
                                          <p:val>
                                            <p:strVal val="#ppt_y"/>
                                          </p:val>
                                        </p:tav>
                                      </p:tavLst>
                                    </p:anim>
                                  </p:childTnLst>
                                </p:cTn>
                              </p:par>
                              <p:par>
                                <p:cTn id="16" presetID="2" presetClass="entr" presetSubtype="1" fill="hold" grpId="0" nodeType="withEffect">
                                  <p:stCondLst>
                                    <p:cond delay="0"/>
                                  </p:stCondLst>
                                  <p:childTnLst>
                                    <p:set>
                                      <p:cBhvr>
                                        <p:cTn id="17" dur="1" fill="hold">
                                          <p:stCondLst>
                                            <p:cond delay="0"/>
                                          </p:stCondLst>
                                        </p:cTn>
                                        <p:tgtEl>
                                          <p:spTgt spid="185347">
                                            <p:txEl>
                                              <p:pRg st="3" end="3"/>
                                            </p:txEl>
                                          </p:spTgt>
                                        </p:tgtEl>
                                        <p:attrNameLst>
                                          <p:attrName>style.visibility</p:attrName>
                                        </p:attrNameLst>
                                      </p:cBhvr>
                                      <p:to>
                                        <p:strVal val="visible"/>
                                      </p:to>
                                    </p:set>
                                    <p:anim calcmode="lin" valueType="num">
                                      <p:cBhvr additive="base">
                                        <p:cTn id="18" dur="1000" fill="hold">
                                          <p:stCondLst>
                                            <p:cond delay="0"/>
                                          </p:stCondLst>
                                        </p:cTn>
                                        <p:tgtEl>
                                          <p:spTgt spid="185347">
                                            <p:txEl>
                                              <p:pRg st="3" end="3"/>
                                            </p:txEl>
                                          </p:spTgt>
                                        </p:tgtEl>
                                        <p:attrNameLst>
                                          <p:attrName>ppt_x</p:attrName>
                                        </p:attrNameLst>
                                      </p:cBhvr>
                                      <p:tavLst>
                                        <p:tav tm="0">
                                          <p:val>
                                            <p:strVal val="#ppt_x"/>
                                          </p:val>
                                        </p:tav>
                                        <p:tav tm="100000">
                                          <p:val>
                                            <p:strVal val="#ppt_x"/>
                                          </p:val>
                                        </p:tav>
                                      </p:tavLst>
                                    </p:anim>
                                    <p:anim calcmode="lin" valueType="num">
                                      <p:cBhvr additive="base">
                                        <p:cTn id="19" dur="1000" fill="hold">
                                          <p:stCondLst>
                                            <p:cond delay="0"/>
                                          </p:stCondLst>
                                        </p:cTn>
                                        <p:tgtEl>
                                          <p:spTgt spid="185347">
                                            <p:txEl>
                                              <p:pRg st="3" end="3"/>
                                            </p:txEl>
                                          </p:spTgt>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stCondLst>
                                    <p:cond delay="0"/>
                                  </p:stCondLst>
                                  <p:childTnLst>
                                    <p:set>
                                      <p:cBhvr>
                                        <p:cTn id="21" dur="1" fill="hold">
                                          <p:stCondLst>
                                            <p:cond delay="0"/>
                                          </p:stCondLst>
                                        </p:cTn>
                                        <p:tgtEl>
                                          <p:spTgt spid="185347">
                                            <p:txEl>
                                              <p:pRg st="1" end="1"/>
                                            </p:txEl>
                                          </p:spTgt>
                                        </p:tgtEl>
                                        <p:attrNameLst>
                                          <p:attrName>style.visibility</p:attrName>
                                        </p:attrNameLst>
                                      </p:cBhvr>
                                      <p:to>
                                        <p:strVal val="visible"/>
                                      </p:to>
                                    </p:set>
                                    <p:anim calcmode="lin" valueType="num">
                                      <p:cBhvr additive="base">
                                        <p:cTn id="22" dur="1000" fill="hold">
                                          <p:stCondLst>
                                            <p:cond delay="0"/>
                                          </p:stCondLst>
                                        </p:cTn>
                                        <p:tgtEl>
                                          <p:spTgt spid="185347">
                                            <p:txEl>
                                              <p:pRg st="1" end="1"/>
                                            </p:txEl>
                                          </p:spTgt>
                                        </p:tgtEl>
                                        <p:attrNameLst>
                                          <p:attrName>ppt_x</p:attrName>
                                        </p:attrNameLst>
                                      </p:cBhvr>
                                      <p:tavLst>
                                        <p:tav tm="0">
                                          <p:val>
                                            <p:strVal val="#ppt_x"/>
                                          </p:val>
                                        </p:tav>
                                        <p:tav tm="100000">
                                          <p:val>
                                            <p:strVal val="#ppt_x"/>
                                          </p:val>
                                        </p:tav>
                                      </p:tavLst>
                                    </p:anim>
                                    <p:anim calcmode="lin" valueType="num">
                                      <p:cBhvr additive="base">
                                        <p:cTn id="23" dur="1000" fill="hold">
                                          <p:stCondLst>
                                            <p:cond delay="0"/>
                                          </p:stCondLst>
                                        </p:cTn>
                                        <p:tgtEl>
                                          <p:spTgt spid="185347">
                                            <p:txEl>
                                              <p:pRg st="1" end="1"/>
                                            </p:txEl>
                                          </p:spTgt>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0"/>
                                  </p:stCondLst>
                                  <p:childTnLst>
                                    <p:set>
                                      <p:cBhvr>
                                        <p:cTn id="25" dur="1" fill="hold">
                                          <p:stCondLst>
                                            <p:cond delay="0"/>
                                          </p:stCondLst>
                                        </p:cTn>
                                        <p:tgtEl>
                                          <p:spTgt spid="185347">
                                            <p:txEl>
                                              <p:pRg st="0" end="0"/>
                                            </p:txEl>
                                          </p:spTgt>
                                        </p:tgtEl>
                                        <p:attrNameLst>
                                          <p:attrName>style.visibility</p:attrName>
                                        </p:attrNameLst>
                                      </p:cBhvr>
                                      <p:to>
                                        <p:strVal val="visible"/>
                                      </p:to>
                                    </p:set>
                                    <p:anim calcmode="lin" valueType="num">
                                      <p:cBhvr additive="base">
                                        <p:cTn id="26" dur="1000" fill="hold">
                                          <p:stCondLst>
                                            <p:cond delay="0"/>
                                          </p:stCondLst>
                                        </p:cTn>
                                        <p:tgtEl>
                                          <p:spTgt spid="185347">
                                            <p:txEl>
                                              <p:pRg st="0" end="0"/>
                                            </p:txEl>
                                          </p:spTgt>
                                        </p:tgtEl>
                                        <p:attrNameLst>
                                          <p:attrName>ppt_x</p:attrName>
                                        </p:attrNameLst>
                                      </p:cBhvr>
                                      <p:tavLst>
                                        <p:tav tm="0">
                                          <p:val>
                                            <p:strVal val="#ppt_x"/>
                                          </p:val>
                                        </p:tav>
                                        <p:tav tm="100000">
                                          <p:val>
                                            <p:strVal val="#ppt_x"/>
                                          </p:val>
                                        </p:tav>
                                      </p:tavLst>
                                    </p:anim>
                                    <p:anim calcmode="lin" valueType="num">
                                      <p:cBhvr additive="base">
                                        <p:cTn id="27" dur="1000" fill="hold">
                                          <p:stCondLst>
                                            <p:cond delay="0"/>
                                          </p:stCondLst>
                                        </p:cTn>
                                        <p:tgtEl>
                                          <p:spTgt spid="185347">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6" grpId="0"/>
      <p:bldP spid="185347" grpId="0" build="p" rev="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609600" y="685800"/>
            <a:ext cx="7772400" cy="914400"/>
          </a:xfrm>
        </p:spPr>
        <p:txBody>
          <a:bodyPr/>
          <a:lstStyle/>
          <a:p>
            <a:pPr algn="ctr" eaLnBrk="1" hangingPunct="1">
              <a:defRPr/>
            </a:pPr>
            <a:r>
              <a:rPr lang="en-US" b="1" dirty="0" smtClean="0">
                <a:solidFill>
                  <a:srgbClr val="FF9900"/>
                </a:solidFill>
              </a:rPr>
              <a:t>Notation</a:t>
            </a:r>
          </a:p>
        </p:txBody>
      </p:sp>
      <p:sp>
        <p:nvSpPr>
          <p:cNvPr id="193539" name="Rectangle 3"/>
          <p:cNvSpPr>
            <a:spLocks noGrp="1" noChangeArrowheads="1"/>
          </p:cNvSpPr>
          <p:nvPr>
            <p:ph type="body" idx="1"/>
          </p:nvPr>
        </p:nvSpPr>
        <p:spPr>
          <a:xfrm>
            <a:off x="609600" y="1828800"/>
            <a:ext cx="7772400" cy="3505200"/>
          </a:xfrm>
        </p:spPr>
        <p:txBody>
          <a:bodyPr/>
          <a:lstStyle/>
          <a:p>
            <a:pPr algn="l" rtl="0" eaLnBrk="1" hangingPunct="1">
              <a:buFont typeface="Wingdings" pitchFamily="2" charset="2"/>
              <a:buNone/>
              <a:defRPr/>
            </a:pPr>
            <a:r>
              <a:rPr lang="en-US" dirty="0" smtClean="0"/>
              <a:t>Another was that </a:t>
            </a:r>
            <a:r>
              <a:rPr lang="en-US" b="1" dirty="0" smtClean="0">
                <a:solidFill>
                  <a:srgbClr val="CC0000"/>
                </a:solidFill>
              </a:rPr>
              <a:t>LC </a:t>
            </a:r>
            <a:r>
              <a:rPr lang="en-US" dirty="0" smtClean="0"/>
              <a:t>would not seek to develop class </a:t>
            </a:r>
            <a:r>
              <a:rPr lang="en-US" b="1" dirty="0" smtClean="0">
                <a:solidFill>
                  <a:srgbClr val="CC0000"/>
                </a:solidFill>
              </a:rPr>
              <a:t>W </a:t>
            </a:r>
            <a:r>
              <a:rPr lang="en-US" dirty="0" smtClean="0"/>
              <a:t>or subclasses </a:t>
            </a:r>
            <a:r>
              <a:rPr lang="en-US" b="1" dirty="0" smtClean="0">
                <a:solidFill>
                  <a:srgbClr val="CC0000"/>
                </a:solidFill>
              </a:rPr>
              <a:t>QR</a:t>
            </a:r>
            <a:r>
              <a:rPr lang="en-US" dirty="0" smtClean="0"/>
              <a:t> through </a:t>
            </a:r>
            <a:r>
              <a:rPr lang="en-US" b="1" dirty="0" smtClean="0">
                <a:solidFill>
                  <a:srgbClr val="CC0000"/>
                </a:solidFill>
              </a:rPr>
              <a:t>QZ</a:t>
            </a:r>
            <a:r>
              <a:rPr lang="en-US" dirty="0" smtClean="0"/>
              <a:t>, which were, in a sense, “</a:t>
            </a:r>
            <a:r>
              <a:rPr lang="en-US" b="1" dirty="0" smtClean="0">
                <a:solidFill>
                  <a:srgbClr val="CC0000"/>
                </a:solidFill>
              </a:rPr>
              <a:t>ceded</a:t>
            </a:r>
            <a:r>
              <a:rPr lang="en-US" dirty="0" smtClean="0"/>
              <a:t>” to NLM.</a:t>
            </a:r>
          </a:p>
          <a:p>
            <a:pPr algn="l" rtl="0" eaLnBrk="1" hangingPunct="1">
              <a:buFont typeface="Wingdings" pitchFamily="2" charset="2"/>
              <a:buNone/>
              <a:defRPr/>
            </a:pPr>
            <a:r>
              <a:rPr lang="en-US" dirty="0" smtClean="0"/>
              <a:t>Within these limitations, the NLM notational system is compatible with that for LCC</a:t>
            </a: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349" y="692696"/>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6045388"/>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683568" y="260648"/>
            <a:ext cx="7772400" cy="838200"/>
          </a:xfrm>
        </p:spPr>
        <p:txBody>
          <a:bodyPr/>
          <a:lstStyle/>
          <a:p>
            <a:pPr algn="ctr" eaLnBrk="1" hangingPunct="1">
              <a:defRPr/>
            </a:pPr>
            <a:r>
              <a:rPr lang="en-US" b="1" dirty="0" smtClean="0">
                <a:solidFill>
                  <a:srgbClr val="FF9900"/>
                </a:solidFill>
              </a:rPr>
              <a:t>Class Numbers</a:t>
            </a:r>
          </a:p>
        </p:txBody>
      </p:sp>
      <p:sp>
        <p:nvSpPr>
          <p:cNvPr id="194563" name="Rectangle 3"/>
          <p:cNvSpPr>
            <a:spLocks noGrp="1" noChangeArrowheads="1"/>
          </p:cNvSpPr>
          <p:nvPr>
            <p:ph type="body" idx="1"/>
          </p:nvPr>
        </p:nvSpPr>
        <p:spPr>
          <a:xfrm>
            <a:off x="685800" y="1484784"/>
            <a:ext cx="7772400" cy="4916016"/>
          </a:xfrm>
        </p:spPr>
        <p:txBody>
          <a:bodyPr/>
          <a:lstStyle/>
          <a:p>
            <a:pPr algn="l" rtl="0" eaLnBrk="1" hangingPunct="1">
              <a:buFont typeface="Wingdings" pitchFamily="2" charset="2"/>
              <a:buNone/>
              <a:defRPr/>
            </a:pPr>
            <a:r>
              <a:rPr lang="en-US" dirty="0" smtClean="0"/>
              <a:t>A typical class number consists of one or two capital letters followed by an </a:t>
            </a:r>
            <a:r>
              <a:rPr lang="en-US" dirty="0" err="1" smtClean="0"/>
              <a:t>arabic</a:t>
            </a:r>
            <a:r>
              <a:rPr lang="en-US" dirty="0" smtClean="0"/>
              <a:t> number of up to three digits with possible decimal extensions, e.g., </a:t>
            </a:r>
            <a:r>
              <a:rPr lang="en-US" b="1" dirty="0" smtClean="0">
                <a:solidFill>
                  <a:srgbClr val="CC0000"/>
                </a:solidFill>
              </a:rPr>
              <a:t>W 1</a:t>
            </a:r>
            <a:r>
              <a:rPr lang="en-US" dirty="0" smtClean="0"/>
              <a:t>, </a:t>
            </a:r>
            <a:r>
              <a:rPr lang="en-US" b="1" dirty="0" smtClean="0">
                <a:solidFill>
                  <a:srgbClr val="CC0000"/>
                </a:solidFill>
              </a:rPr>
              <a:t>QS 22.1</a:t>
            </a:r>
            <a:r>
              <a:rPr lang="en-US" dirty="0" smtClean="0"/>
              <a:t>, </a:t>
            </a:r>
            <a:r>
              <a:rPr lang="en-US" b="1" dirty="0" smtClean="0">
                <a:solidFill>
                  <a:srgbClr val="CC0000"/>
                </a:solidFill>
              </a:rPr>
              <a:t>QY 350</a:t>
            </a:r>
            <a:r>
              <a:rPr lang="en-US" dirty="0" smtClean="0"/>
              <a:t>, </a:t>
            </a:r>
            <a:r>
              <a:rPr lang="en-US" b="1" dirty="0" smtClean="0">
                <a:solidFill>
                  <a:srgbClr val="CC0000"/>
                </a:solidFill>
              </a:rPr>
              <a:t>W 40.1</a:t>
            </a:r>
            <a:r>
              <a:rPr lang="en-US" dirty="0" smtClean="0"/>
              <a:t> and </a:t>
            </a:r>
            <a:r>
              <a:rPr lang="en-US" b="1" dirty="0" smtClean="0">
                <a:solidFill>
                  <a:srgbClr val="CC0000"/>
                </a:solidFill>
              </a:rPr>
              <a:t>WK 700</a:t>
            </a:r>
            <a:r>
              <a:rPr lang="en-US" dirty="0" smtClean="0"/>
              <a:t>.</a:t>
            </a:r>
          </a:p>
          <a:p>
            <a:pPr algn="l" rtl="0" eaLnBrk="1" hangingPunct="1">
              <a:buFont typeface="Wingdings" pitchFamily="2" charset="2"/>
              <a:buNone/>
              <a:defRPr/>
            </a:pPr>
            <a:r>
              <a:rPr lang="en-US" dirty="0" smtClean="0"/>
              <a:t>Triple capital letter combinations are used in classifying some nineteenth-century publications.</a:t>
            </a:r>
          </a:p>
          <a:p>
            <a:pPr algn="l" rtl="0" eaLnBrk="1" hangingPunct="1">
              <a:buFont typeface="Wingdings" pitchFamily="2" charset="2"/>
              <a:buNone/>
              <a:defRPr/>
            </a:pPr>
            <a:r>
              <a:rPr lang="en-US" dirty="0" smtClean="0"/>
              <a:t>Also, in some cases, Cutter number are used for subject subdivision.</a:t>
            </a: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04664"/>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2861212"/>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685800" y="381000"/>
            <a:ext cx="7772400" cy="762000"/>
          </a:xfrm>
        </p:spPr>
        <p:txBody>
          <a:bodyPr>
            <a:normAutofit fontScale="90000"/>
          </a:bodyPr>
          <a:lstStyle/>
          <a:p>
            <a:pPr algn="ctr" eaLnBrk="1" hangingPunct="1">
              <a:defRPr/>
            </a:pPr>
            <a:r>
              <a:rPr lang="en-US" b="1" dirty="0" smtClean="0">
                <a:solidFill>
                  <a:srgbClr val="FF9900"/>
                </a:solidFill>
              </a:rPr>
              <a:t>Class Numbers</a:t>
            </a:r>
          </a:p>
        </p:txBody>
      </p:sp>
      <p:sp>
        <p:nvSpPr>
          <p:cNvPr id="195587" name="Rectangle 3"/>
          <p:cNvSpPr>
            <a:spLocks noGrp="1" noChangeArrowheads="1"/>
          </p:cNvSpPr>
          <p:nvPr>
            <p:ph type="body" idx="1"/>
          </p:nvPr>
        </p:nvSpPr>
        <p:spPr>
          <a:xfrm>
            <a:off x="685800" y="1371600"/>
            <a:ext cx="7772400" cy="4267200"/>
          </a:xfrm>
        </p:spPr>
        <p:txBody>
          <a:bodyPr/>
          <a:lstStyle/>
          <a:p>
            <a:pPr algn="l" rtl="0" eaLnBrk="1" hangingPunct="1">
              <a:lnSpc>
                <a:spcPct val="90000"/>
              </a:lnSpc>
              <a:buFont typeface="Wingdings" pitchFamily="2" charset="2"/>
              <a:buNone/>
              <a:defRPr/>
            </a:pPr>
            <a:r>
              <a:rPr lang="en-US" dirty="0" smtClean="0"/>
              <a:t>With respect to notational capacity, </a:t>
            </a:r>
            <a:r>
              <a:rPr lang="en-US" b="1" dirty="0" smtClean="0">
                <a:solidFill>
                  <a:srgbClr val="CC0000"/>
                </a:solidFill>
              </a:rPr>
              <a:t>the NLM Classification</a:t>
            </a:r>
            <a:r>
              <a:rPr lang="en-US" dirty="0" smtClean="0"/>
              <a:t> allows a range of </a:t>
            </a:r>
            <a:r>
              <a:rPr lang="en-US" b="1" dirty="0" smtClean="0">
                <a:solidFill>
                  <a:srgbClr val="CC0000"/>
                </a:solidFill>
              </a:rPr>
              <a:t>1 to 999</a:t>
            </a:r>
            <a:r>
              <a:rPr lang="en-US" dirty="0" smtClean="0"/>
              <a:t> integers under each main class or subclass, in contrast to the range of </a:t>
            </a:r>
            <a:r>
              <a:rPr lang="en-US" b="1" dirty="0" smtClean="0">
                <a:solidFill>
                  <a:srgbClr val="CC0000"/>
                </a:solidFill>
              </a:rPr>
              <a:t>1 to 9999</a:t>
            </a:r>
            <a:r>
              <a:rPr lang="en-US" dirty="0" smtClean="0"/>
              <a:t> in </a:t>
            </a:r>
            <a:r>
              <a:rPr lang="en-US" b="1" dirty="0" smtClean="0">
                <a:solidFill>
                  <a:srgbClr val="CC0000"/>
                </a:solidFill>
              </a:rPr>
              <a:t>LCC</a:t>
            </a:r>
            <a:r>
              <a:rPr lang="en-US" dirty="0" smtClean="0"/>
              <a:t>.</a:t>
            </a:r>
          </a:p>
          <a:p>
            <a:pPr algn="l" rtl="0" eaLnBrk="1" hangingPunct="1">
              <a:lnSpc>
                <a:spcPct val="90000"/>
              </a:lnSpc>
              <a:buFont typeface="Wingdings" pitchFamily="2" charset="2"/>
              <a:buNone/>
              <a:defRPr/>
            </a:pPr>
            <a:r>
              <a:rPr lang="en-US" dirty="0" smtClean="0"/>
              <a:t>The </a:t>
            </a:r>
            <a:r>
              <a:rPr lang="en-US" b="1" dirty="0" smtClean="0">
                <a:solidFill>
                  <a:srgbClr val="CC0000"/>
                </a:solidFill>
              </a:rPr>
              <a:t>NLM Classification</a:t>
            </a:r>
            <a:r>
              <a:rPr lang="en-US" dirty="0" smtClean="0"/>
              <a:t> is a relatively broad classification system, leaving specificity in subject analysis to the </a:t>
            </a:r>
            <a:r>
              <a:rPr lang="en-US" b="1" dirty="0" err="1" smtClean="0">
                <a:solidFill>
                  <a:srgbClr val="CC0000"/>
                </a:solidFill>
              </a:rPr>
              <a:t>MeSH</a:t>
            </a:r>
            <a:r>
              <a:rPr lang="en-US" dirty="0" smtClean="0"/>
              <a:t> system and its tree structures.</a:t>
            </a: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8864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4666079"/>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685800" y="381000"/>
            <a:ext cx="7772400" cy="1031776"/>
          </a:xfrm>
        </p:spPr>
        <p:txBody>
          <a:bodyPr>
            <a:normAutofit/>
          </a:bodyPr>
          <a:lstStyle/>
          <a:p>
            <a:pPr algn="ctr" eaLnBrk="1" hangingPunct="1">
              <a:defRPr/>
            </a:pPr>
            <a:r>
              <a:rPr lang="en-US" b="1" dirty="0" smtClean="0">
                <a:solidFill>
                  <a:srgbClr val="FF9900"/>
                </a:solidFill>
              </a:rPr>
              <a:t>Cutter Numbers</a:t>
            </a:r>
          </a:p>
        </p:txBody>
      </p:sp>
      <p:sp>
        <p:nvSpPr>
          <p:cNvPr id="196611" name="Rectangle 3"/>
          <p:cNvSpPr>
            <a:spLocks noGrp="1" noChangeArrowheads="1"/>
          </p:cNvSpPr>
          <p:nvPr>
            <p:ph type="body" idx="1"/>
          </p:nvPr>
        </p:nvSpPr>
        <p:spPr>
          <a:xfrm>
            <a:off x="685800" y="1371600"/>
            <a:ext cx="7772400" cy="4724400"/>
          </a:xfrm>
        </p:spPr>
        <p:txBody>
          <a:bodyPr/>
          <a:lstStyle/>
          <a:p>
            <a:pPr algn="l" rtl="0" eaLnBrk="1" hangingPunct="1">
              <a:lnSpc>
                <a:spcPct val="90000"/>
              </a:lnSpc>
              <a:buFont typeface="Wingdings" pitchFamily="2" charset="2"/>
              <a:buNone/>
              <a:defRPr/>
            </a:pPr>
            <a:r>
              <a:rPr lang="en-US" dirty="0" smtClean="0"/>
              <a:t>NLM cutter numbers, used primarily for book numbers and occasionally for subject subdivisions, differ from those used in LCC.</a:t>
            </a:r>
          </a:p>
          <a:p>
            <a:pPr algn="l" rtl="0" eaLnBrk="1" hangingPunct="1">
              <a:lnSpc>
                <a:spcPct val="90000"/>
              </a:lnSpc>
              <a:buFont typeface="Wingdings" pitchFamily="2" charset="2"/>
              <a:buNone/>
              <a:defRPr/>
            </a:pPr>
            <a:r>
              <a:rPr lang="en-US" dirty="0" smtClean="0"/>
              <a:t>The difference springs from the fact that there may be a large number of works written on any one of the topics enumerated in the NLM scheme for which the relatively simple Cutter number table used for book numbers in LCC does not suffice.</a:t>
            </a: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332656"/>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0131500"/>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685800" y="0"/>
            <a:ext cx="7772400" cy="609600"/>
          </a:xfrm>
        </p:spPr>
        <p:txBody>
          <a:bodyPr>
            <a:normAutofit fontScale="90000"/>
          </a:bodyPr>
          <a:lstStyle/>
          <a:p>
            <a:pPr algn="ctr" eaLnBrk="1" hangingPunct="1">
              <a:defRPr/>
            </a:pPr>
            <a:r>
              <a:rPr lang="en-US" b="1" dirty="0" smtClean="0">
                <a:solidFill>
                  <a:srgbClr val="FF9900"/>
                </a:solidFill>
              </a:rPr>
              <a:t>Cutter Numbers</a:t>
            </a:r>
          </a:p>
        </p:txBody>
      </p:sp>
      <p:sp>
        <p:nvSpPr>
          <p:cNvPr id="197635" name="Rectangle 3"/>
          <p:cNvSpPr>
            <a:spLocks noGrp="1" noChangeArrowheads="1"/>
          </p:cNvSpPr>
          <p:nvPr>
            <p:ph type="body" idx="1"/>
          </p:nvPr>
        </p:nvSpPr>
        <p:spPr>
          <a:xfrm>
            <a:off x="685800" y="914400"/>
            <a:ext cx="7772400" cy="5562600"/>
          </a:xfrm>
        </p:spPr>
        <p:txBody>
          <a:bodyPr/>
          <a:lstStyle/>
          <a:p>
            <a:pPr algn="l" rtl="0" eaLnBrk="1" hangingPunct="1">
              <a:buFont typeface="Wingdings" pitchFamily="2" charset="2"/>
              <a:buNone/>
              <a:defRPr/>
            </a:pPr>
            <a:r>
              <a:rPr lang="en-US" sz="2800" dirty="0" smtClean="0"/>
              <a:t>Instead, </a:t>
            </a:r>
            <a:r>
              <a:rPr lang="en-US" sz="2800" b="1" dirty="0" smtClean="0">
                <a:solidFill>
                  <a:srgbClr val="CC0000"/>
                </a:solidFill>
              </a:rPr>
              <a:t>NLM</a:t>
            </a:r>
            <a:r>
              <a:rPr lang="en-US" sz="2800" dirty="0" smtClean="0"/>
              <a:t> uses the more detailed </a:t>
            </a:r>
            <a:r>
              <a:rPr lang="en-US" sz="2800" b="1" dirty="0" smtClean="0">
                <a:solidFill>
                  <a:srgbClr val="CC0000"/>
                </a:solidFill>
              </a:rPr>
              <a:t>Cutter-Sanborn Three-Figure Author Table</a:t>
            </a:r>
            <a:r>
              <a:rPr lang="en-US" sz="2800" dirty="0" smtClean="0"/>
              <a:t> for book numbers.</a:t>
            </a:r>
          </a:p>
          <a:p>
            <a:pPr algn="l" rtl="0" eaLnBrk="1" hangingPunct="1">
              <a:buFont typeface="Wingdings" pitchFamily="2" charset="2"/>
              <a:buNone/>
              <a:defRPr/>
            </a:pPr>
            <a:r>
              <a:rPr lang="en-US" sz="2800" dirty="0" smtClean="0"/>
              <a:t>Even then, numbers from this table may need to be adjusted to accommodate large numbers of books under crowded class numbers.</a:t>
            </a:r>
          </a:p>
          <a:p>
            <a:pPr algn="l" rtl="0" eaLnBrk="1" hangingPunct="1">
              <a:buFont typeface="Wingdings" pitchFamily="2" charset="2"/>
              <a:buNone/>
              <a:defRPr/>
            </a:pPr>
            <a:r>
              <a:rPr lang="en-US" sz="2800" b="1" dirty="0" smtClean="0">
                <a:solidFill>
                  <a:srgbClr val="CC0000"/>
                </a:solidFill>
              </a:rPr>
              <a:t>Work letters</a:t>
            </a:r>
            <a:r>
              <a:rPr lang="en-US" sz="2800" dirty="0" smtClean="0"/>
              <a:t>, taken from the </a:t>
            </a:r>
            <a:r>
              <a:rPr lang="en-US" sz="2800" b="1" dirty="0" smtClean="0">
                <a:solidFill>
                  <a:srgbClr val="CC0000"/>
                </a:solidFill>
              </a:rPr>
              <a:t>first word in the title</a:t>
            </a:r>
            <a:r>
              <a:rPr lang="en-US" sz="2800" dirty="0" smtClean="0"/>
              <a:t>, disregarding initial articles, are added to distinguish works on the same subject by the same author and publication dates are routinely added to records for monographs, as they are in LC cataloging.</a:t>
            </a: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157" y="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5951055"/>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685800" y="381000"/>
            <a:ext cx="7772400" cy="685800"/>
          </a:xfrm>
        </p:spPr>
        <p:txBody>
          <a:bodyPr>
            <a:normAutofit fontScale="90000"/>
          </a:bodyPr>
          <a:lstStyle/>
          <a:p>
            <a:pPr algn="ctr" eaLnBrk="1" hangingPunct="1">
              <a:defRPr/>
            </a:pPr>
            <a:r>
              <a:rPr lang="en-US" b="1" dirty="0" smtClean="0">
                <a:solidFill>
                  <a:srgbClr val="FF9900"/>
                </a:solidFill>
              </a:rPr>
              <a:t>Cutter Numbers</a:t>
            </a:r>
          </a:p>
        </p:txBody>
      </p:sp>
      <p:sp>
        <p:nvSpPr>
          <p:cNvPr id="198659" name="Rectangle 3"/>
          <p:cNvSpPr>
            <a:spLocks noGrp="1" noChangeArrowheads="1"/>
          </p:cNvSpPr>
          <p:nvPr>
            <p:ph type="body" idx="1"/>
          </p:nvPr>
        </p:nvSpPr>
        <p:spPr>
          <a:xfrm>
            <a:off x="685800" y="1295400"/>
            <a:ext cx="7772400" cy="4800600"/>
          </a:xfrm>
        </p:spPr>
        <p:txBody>
          <a:bodyPr/>
          <a:lstStyle/>
          <a:p>
            <a:pPr algn="l" eaLnBrk="1" hangingPunct="1">
              <a:lnSpc>
                <a:spcPct val="90000"/>
              </a:lnSpc>
              <a:buFont typeface="Wingdings" pitchFamily="2" charset="2"/>
              <a:buNone/>
              <a:defRPr/>
            </a:pPr>
            <a:r>
              <a:rPr lang="en-US" dirty="0" smtClean="0"/>
              <a:t>Note that NLM does not use a period before the book number, even though the numbers are read decimally.</a:t>
            </a:r>
          </a:p>
          <a:p>
            <a:pPr algn="l" eaLnBrk="1" hangingPunct="1">
              <a:lnSpc>
                <a:spcPct val="90000"/>
              </a:lnSpc>
              <a:buFont typeface="Wingdings" pitchFamily="2" charset="2"/>
              <a:buNone/>
              <a:defRPr/>
            </a:pPr>
            <a:r>
              <a:rPr lang="en-US" dirty="0" smtClean="0"/>
              <a:t>Cutter numbers are not used as item numbers for nonprinting materials.</a:t>
            </a:r>
          </a:p>
          <a:p>
            <a:pPr algn="l" eaLnBrk="1" hangingPunct="1">
              <a:lnSpc>
                <a:spcPct val="90000"/>
              </a:lnSpc>
              <a:buFont typeface="Wingdings" pitchFamily="2" charset="2"/>
              <a:buNone/>
              <a:defRPr/>
            </a:pPr>
            <a:r>
              <a:rPr lang="en-US" dirty="0" smtClean="0"/>
              <a:t>Instead, a medium code consisting of a serial number following a brief alphabetical notation representing type of materials (e.g., AC for sound recording, SL for Slides, VC for Video recordings, etc..) is used.</a:t>
            </a: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332656"/>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2490629"/>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685800" y="152400"/>
            <a:ext cx="7772400" cy="609600"/>
          </a:xfrm>
        </p:spPr>
        <p:txBody>
          <a:bodyPr>
            <a:normAutofit fontScale="90000"/>
          </a:bodyPr>
          <a:lstStyle/>
          <a:p>
            <a:pPr algn="ctr" eaLnBrk="1" hangingPunct="1">
              <a:defRPr/>
            </a:pPr>
            <a:r>
              <a:rPr lang="en-US" b="1" dirty="0" smtClean="0">
                <a:solidFill>
                  <a:srgbClr val="FF9900"/>
                </a:solidFill>
              </a:rPr>
              <a:t>Examples</a:t>
            </a:r>
          </a:p>
        </p:txBody>
      </p:sp>
      <p:sp>
        <p:nvSpPr>
          <p:cNvPr id="199683" name="Rectangle 3"/>
          <p:cNvSpPr>
            <a:spLocks noGrp="1" noChangeArrowheads="1"/>
          </p:cNvSpPr>
          <p:nvPr>
            <p:ph type="body" idx="1"/>
          </p:nvPr>
        </p:nvSpPr>
        <p:spPr>
          <a:xfrm>
            <a:off x="381000" y="914400"/>
            <a:ext cx="8458200" cy="5562600"/>
          </a:xfrm>
        </p:spPr>
        <p:txBody>
          <a:bodyPr/>
          <a:lstStyle/>
          <a:p>
            <a:pPr algn="l" eaLnBrk="1" hangingPunct="1">
              <a:lnSpc>
                <a:spcPct val="90000"/>
              </a:lnSpc>
              <a:buFont typeface="Wingdings" pitchFamily="2" charset="2"/>
              <a:buNone/>
              <a:defRPr/>
            </a:pPr>
            <a:r>
              <a:rPr lang="en-US" sz="2800" b="1" dirty="0" smtClean="0">
                <a:solidFill>
                  <a:srgbClr val="660066"/>
                </a:solidFill>
              </a:rPr>
              <a:t>Examples of Cutter numbers used for subject subdivisions</a:t>
            </a:r>
          </a:p>
          <a:p>
            <a:pPr algn="l" eaLnBrk="1" hangingPunct="1">
              <a:lnSpc>
                <a:spcPct val="90000"/>
              </a:lnSpc>
              <a:buFont typeface="Wingdings" pitchFamily="2" charset="2"/>
              <a:buNone/>
              <a:defRPr/>
            </a:pPr>
            <a:r>
              <a:rPr lang="en-US" sz="2800" b="1" dirty="0" smtClean="0">
                <a:solidFill>
                  <a:srgbClr val="CC0000"/>
                </a:solidFill>
              </a:rPr>
              <a:t>QW</a:t>
            </a:r>
            <a:r>
              <a:rPr lang="en-US" sz="2800" dirty="0" smtClean="0"/>
              <a:t>	</a:t>
            </a:r>
            <a:r>
              <a:rPr lang="en-US" sz="2800" b="1" dirty="0" smtClean="0">
                <a:solidFill>
                  <a:srgbClr val="993300"/>
                </a:solidFill>
              </a:rPr>
              <a:t>Microbiology and Immunology</a:t>
            </a:r>
          </a:p>
          <a:p>
            <a:pPr algn="l" eaLnBrk="1" hangingPunct="1">
              <a:lnSpc>
                <a:spcPct val="90000"/>
              </a:lnSpc>
              <a:buFont typeface="Wingdings" pitchFamily="2" charset="2"/>
              <a:buNone/>
              <a:defRPr/>
            </a:pPr>
            <a:r>
              <a:rPr lang="en-US" sz="2800" b="1" dirty="0" smtClean="0">
                <a:solidFill>
                  <a:srgbClr val="993300"/>
                </a:solidFill>
              </a:rPr>
              <a:t>	138	</a:t>
            </a:r>
            <a:r>
              <a:rPr lang="en-US" sz="2800" b="1" dirty="0" smtClean="0">
                <a:solidFill>
                  <a:srgbClr val="000000"/>
                </a:solidFill>
                <a:effectLst>
                  <a:outerShdw blurRad="38100" dist="38100" dir="2700000" algn="tl">
                    <a:srgbClr val="FFFFFF"/>
                  </a:outerShdw>
                </a:effectLst>
              </a:rPr>
              <a:t>   </a:t>
            </a:r>
            <a:r>
              <a:rPr lang="en-US" sz="2800" b="1" dirty="0" err="1" smtClean="0">
                <a:solidFill>
                  <a:srgbClr val="000000"/>
                </a:solidFill>
                <a:effectLst>
                  <a:outerShdw blurRad="38100" dist="38100" dir="2700000" algn="tl">
                    <a:srgbClr val="FFFFFF"/>
                  </a:outerShdw>
                </a:effectLst>
              </a:rPr>
              <a:t>Enterbacteriaceae</a:t>
            </a:r>
            <a:endParaRPr lang="en-US" sz="2800" b="1" dirty="0" smtClean="0">
              <a:solidFill>
                <a:srgbClr val="000000"/>
              </a:solidFill>
              <a:effectLst>
                <a:outerShdw blurRad="38100" dist="38100" dir="2700000" algn="tl">
                  <a:srgbClr val="FFFFFF"/>
                </a:outerShdw>
              </a:effectLst>
            </a:endParaRPr>
          </a:p>
          <a:p>
            <a:pPr algn="l" eaLnBrk="1" hangingPunct="1">
              <a:lnSpc>
                <a:spcPct val="90000"/>
              </a:lnSpc>
              <a:buFont typeface="Wingdings" pitchFamily="2" charset="2"/>
              <a:buNone/>
              <a:defRPr/>
            </a:pPr>
            <a:r>
              <a:rPr lang="en-US" sz="2800" b="1" dirty="0" smtClean="0">
                <a:solidFill>
                  <a:srgbClr val="000000"/>
                </a:solidFill>
                <a:effectLst>
                  <a:outerShdw blurRad="38100" dist="38100" dir="2700000" algn="tl">
                    <a:srgbClr val="FFFFFF"/>
                  </a:outerShdw>
                </a:effectLst>
              </a:rPr>
              <a:t>	</a:t>
            </a:r>
            <a:r>
              <a:rPr lang="en-US" sz="2800" b="1" dirty="0" smtClean="0">
                <a:solidFill>
                  <a:srgbClr val="993300"/>
                </a:solidFill>
              </a:rPr>
              <a:t>138.5</a:t>
            </a:r>
            <a:r>
              <a:rPr lang="en-US" sz="2800" b="1" dirty="0" smtClean="0">
                <a:solidFill>
                  <a:srgbClr val="000000"/>
                </a:solidFill>
                <a:effectLst>
                  <a:outerShdw blurRad="38100" dist="38100" dir="2700000" algn="tl">
                    <a:srgbClr val="FFFFFF"/>
                  </a:outerShdw>
                </a:effectLst>
              </a:rPr>
              <a:t>	Specific organisms, A-Z</a:t>
            </a:r>
          </a:p>
          <a:p>
            <a:pPr algn="l" eaLnBrk="1" hangingPunct="1">
              <a:lnSpc>
                <a:spcPct val="90000"/>
              </a:lnSpc>
              <a:buFont typeface="Wingdings" pitchFamily="2" charset="2"/>
              <a:buNone/>
              <a:defRPr/>
            </a:pPr>
            <a:r>
              <a:rPr lang="en-US" sz="2800" b="1" dirty="0" smtClean="0">
                <a:solidFill>
                  <a:srgbClr val="000000"/>
                </a:solidFill>
                <a:effectLst>
                  <a:outerShdw blurRad="38100" dist="38100" dir="2700000" algn="tl">
                    <a:srgbClr val="FFFFFF"/>
                  </a:outerShdw>
                </a:effectLst>
              </a:rPr>
              <a:t>				</a:t>
            </a:r>
            <a:r>
              <a:rPr lang="en-US" sz="2800" b="1" dirty="0" smtClean="0">
                <a:solidFill>
                  <a:srgbClr val="993300"/>
                </a:solidFill>
              </a:rPr>
              <a:t>.E8</a:t>
            </a:r>
            <a:r>
              <a:rPr lang="en-US" sz="2800" b="1" dirty="0" smtClean="0">
                <a:solidFill>
                  <a:srgbClr val="000000"/>
                </a:solidFill>
                <a:effectLst>
                  <a:outerShdw blurRad="38100" dist="38100" dir="2700000" algn="tl">
                    <a:srgbClr val="FFFFFF"/>
                  </a:outerShdw>
                </a:effectLst>
              </a:rPr>
              <a:t> Escherichia</a:t>
            </a:r>
          </a:p>
          <a:p>
            <a:pPr algn="l" eaLnBrk="1" hangingPunct="1">
              <a:lnSpc>
                <a:spcPct val="90000"/>
              </a:lnSpc>
              <a:buFont typeface="Wingdings" pitchFamily="2" charset="2"/>
              <a:buNone/>
              <a:defRPr/>
            </a:pPr>
            <a:r>
              <a:rPr lang="en-US" sz="2800" b="1" dirty="0" smtClean="0">
                <a:solidFill>
                  <a:srgbClr val="000000"/>
                </a:solidFill>
                <a:effectLst>
                  <a:outerShdw blurRad="38100" dist="38100" dir="2700000" algn="tl">
                    <a:srgbClr val="FFFFFF"/>
                  </a:outerShdw>
                </a:effectLst>
              </a:rPr>
              <a:t>				</a:t>
            </a:r>
            <a:r>
              <a:rPr lang="en-US" sz="2800" b="1" dirty="0" smtClean="0">
                <a:solidFill>
                  <a:srgbClr val="993300"/>
                </a:solidFill>
              </a:rPr>
              <a:t>.K5</a:t>
            </a:r>
            <a:r>
              <a:rPr lang="en-US" sz="2800" b="1" dirty="0" smtClean="0">
                <a:solidFill>
                  <a:srgbClr val="000000"/>
                </a:solidFill>
                <a:effectLst>
                  <a:outerShdw blurRad="38100" dist="38100" dir="2700000" algn="tl">
                    <a:srgbClr val="FFFFFF"/>
                  </a:outerShdw>
                </a:effectLst>
              </a:rPr>
              <a:t> </a:t>
            </a:r>
            <a:r>
              <a:rPr lang="en-US" sz="2800" b="1" dirty="0" err="1" smtClean="0">
                <a:solidFill>
                  <a:srgbClr val="000000"/>
                </a:solidFill>
                <a:effectLst>
                  <a:outerShdw blurRad="38100" dist="38100" dir="2700000" algn="tl">
                    <a:srgbClr val="FFFFFF"/>
                  </a:outerShdw>
                </a:effectLst>
              </a:rPr>
              <a:t>Klebsiella</a:t>
            </a:r>
            <a:endParaRPr lang="en-US" sz="2800" b="1" dirty="0" smtClean="0">
              <a:solidFill>
                <a:srgbClr val="000000"/>
              </a:solidFill>
              <a:effectLst>
                <a:outerShdw blurRad="38100" dist="38100" dir="2700000" algn="tl">
                  <a:srgbClr val="FFFFFF"/>
                </a:outerShdw>
              </a:effectLst>
            </a:endParaRPr>
          </a:p>
          <a:p>
            <a:pPr algn="l" eaLnBrk="1" hangingPunct="1">
              <a:lnSpc>
                <a:spcPct val="90000"/>
              </a:lnSpc>
              <a:buFont typeface="Wingdings" pitchFamily="2" charset="2"/>
              <a:buNone/>
              <a:defRPr/>
            </a:pPr>
            <a:r>
              <a:rPr lang="en-US" sz="2800" b="1" dirty="0" smtClean="0">
                <a:solidFill>
                  <a:srgbClr val="000000"/>
                </a:solidFill>
                <a:effectLst>
                  <a:outerShdw blurRad="38100" dist="38100" dir="2700000" algn="tl">
                    <a:srgbClr val="FFFFFF"/>
                  </a:outerShdw>
                </a:effectLst>
              </a:rPr>
              <a:t>				</a:t>
            </a:r>
            <a:r>
              <a:rPr lang="en-US" sz="2800" b="1" dirty="0" smtClean="0">
                <a:solidFill>
                  <a:srgbClr val="993300"/>
                </a:solidFill>
              </a:rPr>
              <a:t>.P7</a:t>
            </a:r>
            <a:r>
              <a:rPr lang="en-US" sz="2800" b="1" dirty="0" smtClean="0">
                <a:solidFill>
                  <a:srgbClr val="000000"/>
                </a:solidFill>
                <a:effectLst>
                  <a:outerShdw blurRad="38100" dist="38100" dir="2700000" algn="tl">
                    <a:srgbClr val="FFFFFF"/>
                  </a:outerShdw>
                </a:effectLst>
              </a:rPr>
              <a:t> Proteus</a:t>
            </a:r>
          </a:p>
          <a:p>
            <a:pPr algn="l" eaLnBrk="1" hangingPunct="1">
              <a:lnSpc>
                <a:spcPct val="90000"/>
              </a:lnSpc>
              <a:buFont typeface="Wingdings" pitchFamily="2" charset="2"/>
              <a:buNone/>
              <a:defRPr/>
            </a:pPr>
            <a:r>
              <a:rPr lang="en-US" sz="2800" b="1" dirty="0" smtClean="0">
                <a:solidFill>
                  <a:srgbClr val="000000"/>
                </a:solidFill>
                <a:effectLst>
                  <a:outerShdw blurRad="38100" dist="38100" dir="2700000" algn="tl">
                    <a:srgbClr val="FFFFFF"/>
                  </a:outerShdw>
                </a:effectLst>
              </a:rPr>
              <a:t>				</a:t>
            </a:r>
            <a:r>
              <a:rPr lang="en-US" sz="2800" b="1" dirty="0" smtClean="0">
                <a:solidFill>
                  <a:srgbClr val="993300"/>
                </a:solidFill>
              </a:rPr>
              <a:t>.S2</a:t>
            </a:r>
            <a:r>
              <a:rPr lang="en-US" sz="2800" b="1" dirty="0" smtClean="0">
                <a:solidFill>
                  <a:srgbClr val="000000"/>
                </a:solidFill>
                <a:effectLst>
                  <a:outerShdw blurRad="38100" dist="38100" dir="2700000" algn="tl">
                    <a:srgbClr val="FFFFFF"/>
                  </a:outerShdw>
                </a:effectLst>
              </a:rPr>
              <a:t> Salmonella</a:t>
            </a:r>
          </a:p>
          <a:p>
            <a:pPr algn="l" eaLnBrk="1" hangingPunct="1">
              <a:lnSpc>
                <a:spcPct val="90000"/>
              </a:lnSpc>
              <a:buFont typeface="Wingdings" pitchFamily="2" charset="2"/>
              <a:buNone/>
              <a:defRPr/>
            </a:pPr>
            <a:r>
              <a:rPr lang="en-US" sz="2800" b="1" dirty="0" smtClean="0">
                <a:solidFill>
                  <a:srgbClr val="000000"/>
                </a:solidFill>
                <a:effectLst>
                  <a:outerShdw blurRad="38100" dist="38100" dir="2700000" algn="tl">
                    <a:srgbClr val="FFFFFF"/>
                  </a:outerShdw>
                </a:effectLst>
              </a:rPr>
              <a:t>				</a:t>
            </a:r>
            <a:r>
              <a:rPr lang="en-US" sz="2800" b="1" dirty="0" smtClean="0">
                <a:solidFill>
                  <a:srgbClr val="993300"/>
                </a:solidFill>
              </a:rPr>
              <a:t>.S3</a:t>
            </a:r>
            <a:r>
              <a:rPr lang="en-US" sz="2800" b="1" dirty="0" smtClean="0">
                <a:solidFill>
                  <a:srgbClr val="000000"/>
                </a:solidFill>
                <a:effectLst>
                  <a:outerShdw blurRad="38100" dist="38100" dir="2700000" algn="tl">
                    <a:srgbClr val="FFFFFF"/>
                  </a:outerShdw>
                </a:effectLst>
              </a:rPr>
              <a:t> </a:t>
            </a:r>
            <a:r>
              <a:rPr lang="en-US" sz="2800" b="1" dirty="0" err="1" smtClean="0">
                <a:solidFill>
                  <a:srgbClr val="000000"/>
                </a:solidFill>
                <a:effectLst>
                  <a:outerShdw blurRad="38100" dist="38100" dir="2700000" algn="tl">
                    <a:srgbClr val="FFFFFF"/>
                  </a:outerShdw>
                </a:effectLst>
              </a:rPr>
              <a:t>Serratia</a:t>
            </a:r>
            <a:endParaRPr lang="en-US" sz="2800" b="1" dirty="0" smtClean="0">
              <a:solidFill>
                <a:srgbClr val="000000"/>
              </a:solidFill>
              <a:effectLst>
                <a:outerShdw blurRad="38100" dist="38100" dir="2700000" algn="tl">
                  <a:srgbClr val="FFFFFF"/>
                </a:outerShdw>
              </a:effectLst>
            </a:endParaRPr>
          </a:p>
          <a:p>
            <a:pPr algn="l" eaLnBrk="1" hangingPunct="1">
              <a:lnSpc>
                <a:spcPct val="90000"/>
              </a:lnSpc>
              <a:buFont typeface="Wingdings" pitchFamily="2" charset="2"/>
              <a:buNone/>
              <a:defRPr/>
            </a:pPr>
            <a:r>
              <a:rPr lang="en-US" sz="2800" b="1" dirty="0" smtClean="0">
                <a:solidFill>
                  <a:srgbClr val="000000"/>
                </a:solidFill>
                <a:effectLst>
                  <a:outerShdw blurRad="38100" dist="38100" dir="2700000" algn="tl">
                    <a:srgbClr val="FFFFFF"/>
                  </a:outerShdw>
                </a:effectLst>
              </a:rPr>
              <a:t>				</a:t>
            </a:r>
            <a:r>
              <a:rPr lang="en-US" sz="2800" b="1" dirty="0" smtClean="0">
                <a:solidFill>
                  <a:srgbClr val="993300"/>
                </a:solidFill>
              </a:rPr>
              <a:t>.S4</a:t>
            </a:r>
            <a:r>
              <a:rPr lang="en-US" sz="2800" b="1" dirty="0" smtClean="0">
                <a:solidFill>
                  <a:srgbClr val="000000"/>
                </a:solidFill>
                <a:effectLst>
                  <a:outerShdw blurRad="38100" dist="38100" dir="2700000" algn="tl">
                    <a:srgbClr val="FFFFFF"/>
                  </a:outerShdw>
                </a:effectLst>
              </a:rPr>
              <a:t> </a:t>
            </a:r>
            <a:r>
              <a:rPr lang="en-US" sz="2800" b="1" dirty="0" err="1" smtClean="0">
                <a:solidFill>
                  <a:srgbClr val="000000"/>
                </a:solidFill>
                <a:effectLst>
                  <a:outerShdw blurRad="38100" dist="38100" dir="2700000" algn="tl">
                    <a:srgbClr val="FFFFFF"/>
                  </a:outerShdw>
                </a:effectLst>
              </a:rPr>
              <a:t>Shigella</a:t>
            </a:r>
            <a:endParaRPr lang="en-US" sz="2800" b="1" dirty="0" smtClean="0">
              <a:solidFill>
                <a:srgbClr val="000000"/>
              </a:solidFill>
              <a:effectLst>
                <a:outerShdw blurRad="38100" dist="38100" dir="2700000" algn="tl">
                  <a:srgbClr val="FFFFFF"/>
                </a:outerShdw>
              </a:effectLst>
            </a:endParaRPr>
          </a:p>
          <a:p>
            <a:pPr algn="l" eaLnBrk="1" hangingPunct="1">
              <a:lnSpc>
                <a:spcPct val="90000"/>
              </a:lnSpc>
              <a:buFont typeface="Wingdings" pitchFamily="2" charset="2"/>
              <a:buNone/>
              <a:defRPr/>
            </a:pPr>
            <a:r>
              <a:rPr lang="en-US" sz="2800" b="1" dirty="0" smtClean="0">
                <a:solidFill>
                  <a:srgbClr val="000000"/>
                </a:solidFill>
                <a:effectLst>
                  <a:outerShdw blurRad="38100" dist="38100" dir="2700000" algn="tl">
                    <a:srgbClr val="FFFFFF"/>
                  </a:outerShdw>
                </a:effectLst>
              </a:rPr>
              <a:t>				</a:t>
            </a:r>
            <a:r>
              <a:rPr lang="en-US" sz="2800" b="1" dirty="0" smtClean="0">
                <a:solidFill>
                  <a:srgbClr val="993300"/>
                </a:solidFill>
              </a:rPr>
              <a:t>.Y3</a:t>
            </a:r>
            <a:r>
              <a:rPr lang="en-US" sz="2800" b="1" dirty="0" smtClean="0">
                <a:solidFill>
                  <a:srgbClr val="000000"/>
                </a:solidFill>
                <a:effectLst>
                  <a:outerShdw blurRad="38100" dist="38100" dir="2700000" algn="tl">
                    <a:srgbClr val="FFFFFF"/>
                  </a:outerShdw>
                </a:effectLst>
              </a:rPr>
              <a:t> </a:t>
            </a:r>
            <a:r>
              <a:rPr lang="en-US" sz="2800" b="1" dirty="0" err="1" smtClean="0">
                <a:solidFill>
                  <a:srgbClr val="000000"/>
                </a:solidFill>
                <a:effectLst>
                  <a:outerShdw blurRad="38100" dist="38100" dir="2700000" algn="tl">
                    <a:srgbClr val="FFFFFF"/>
                  </a:outerShdw>
                </a:effectLst>
              </a:rPr>
              <a:t>Tersinia</a:t>
            </a:r>
            <a:endParaRPr lang="en-US" sz="2800" b="1" dirty="0" smtClean="0">
              <a:solidFill>
                <a:srgbClr val="000000"/>
              </a:solidFill>
              <a:effectLst>
                <a:outerShdw blurRad="38100" dist="38100" dir="2700000" algn="tl">
                  <a:srgbClr val="FFFFFF"/>
                </a:outerShdw>
              </a:effectLst>
            </a:endParaRP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687" y="887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90469"/>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685800" y="304800"/>
            <a:ext cx="7772400" cy="609600"/>
          </a:xfrm>
        </p:spPr>
        <p:txBody>
          <a:bodyPr>
            <a:normAutofit fontScale="90000"/>
          </a:bodyPr>
          <a:lstStyle/>
          <a:p>
            <a:pPr algn="ctr" eaLnBrk="1" hangingPunct="1">
              <a:defRPr/>
            </a:pPr>
            <a:r>
              <a:rPr lang="en-US" b="1" dirty="0" smtClean="0">
                <a:solidFill>
                  <a:srgbClr val="FF9900"/>
                </a:solidFill>
              </a:rPr>
              <a:t>Examples</a:t>
            </a:r>
          </a:p>
        </p:txBody>
      </p:sp>
      <p:sp>
        <p:nvSpPr>
          <p:cNvPr id="200707" name="Rectangle 3"/>
          <p:cNvSpPr>
            <a:spLocks noGrp="1" noChangeArrowheads="1"/>
          </p:cNvSpPr>
          <p:nvPr>
            <p:ph type="body" idx="1"/>
          </p:nvPr>
        </p:nvSpPr>
        <p:spPr>
          <a:xfrm>
            <a:off x="685800" y="1219200"/>
            <a:ext cx="7848600" cy="5029200"/>
          </a:xfrm>
        </p:spPr>
        <p:txBody>
          <a:bodyPr/>
          <a:lstStyle/>
          <a:p>
            <a:pPr algn="l" rtl="0" eaLnBrk="1" hangingPunct="1">
              <a:buFont typeface="Wingdings" pitchFamily="2" charset="2"/>
              <a:buNone/>
              <a:defRPr/>
            </a:pPr>
            <a:r>
              <a:rPr lang="en-US" sz="2800" b="1" dirty="0" smtClean="0">
                <a:solidFill>
                  <a:srgbClr val="660066"/>
                </a:solidFill>
              </a:rPr>
              <a:t>Cutter numbers for nonprinting materials:</a:t>
            </a:r>
          </a:p>
          <a:p>
            <a:pPr algn="l" rtl="0" eaLnBrk="1" hangingPunct="1">
              <a:buFont typeface="Wingdings" pitchFamily="2" charset="2"/>
              <a:buNone/>
              <a:defRPr/>
            </a:pPr>
            <a:r>
              <a:rPr lang="en-US" sz="2800" i="1" dirty="0" smtClean="0">
                <a:solidFill>
                  <a:srgbClr val="990000"/>
                </a:solidFill>
              </a:rPr>
              <a:t>Evaluation and management of acid related disorders [video recording] : current trends and future directions / Gardiner-Caldwell </a:t>
            </a:r>
            <a:r>
              <a:rPr lang="en-US" sz="2800" i="1" dirty="0" err="1" smtClean="0">
                <a:solidFill>
                  <a:srgbClr val="990000"/>
                </a:solidFill>
              </a:rPr>
              <a:t>SynerMed</a:t>
            </a:r>
            <a:r>
              <a:rPr lang="en-US" sz="2800" i="1" dirty="0" smtClean="0">
                <a:solidFill>
                  <a:srgbClr val="990000"/>
                </a:solidFill>
              </a:rPr>
              <a:t>. 1990</a:t>
            </a:r>
          </a:p>
          <a:p>
            <a:pPr algn="l" rtl="0" eaLnBrk="1" hangingPunct="1">
              <a:buFont typeface="Wingdings" pitchFamily="2" charset="2"/>
              <a:buNone/>
              <a:defRPr/>
            </a:pPr>
            <a:r>
              <a:rPr lang="en-US" sz="2800" dirty="0" smtClean="0"/>
              <a:t>	</a:t>
            </a:r>
            <a:r>
              <a:rPr lang="en-US" sz="2800" b="1" dirty="0" smtClean="0">
                <a:solidFill>
                  <a:srgbClr val="990000"/>
                </a:solidFill>
              </a:rPr>
              <a:t>WI</a:t>
            </a:r>
            <a:r>
              <a:rPr lang="en-US" sz="2800" b="1" dirty="0" smtClean="0"/>
              <a:t>		Gastrointestinal system</a:t>
            </a:r>
          </a:p>
          <a:p>
            <a:pPr algn="l" rtl="0" eaLnBrk="1" hangingPunct="1">
              <a:buFont typeface="Wingdings" pitchFamily="2" charset="2"/>
              <a:buNone/>
              <a:defRPr/>
            </a:pPr>
            <a:r>
              <a:rPr lang="en-US" sz="2800" b="1" dirty="0" smtClean="0"/>
              <a:t>	</a:t>
            </a:r>
            <a:r>
              <a:rPr lang="en-US" sz="2800" b="1" dirty="0" smtClean="0">
                <a:solidFill>
                  <a:srgbClr val="990000"/>
                </a:solidFill>
              </a:rPr>
              <a:t>350	</a:t>
            </a:r>
            <a:r>
              <a:rPr lang="en-US" sz="2800" b="1" dirty="0" smtClean="0"/>
              <a:t>	Peptic ulcer</a:t>
            </a:r>
          </a:p>
          <a:p>
            <a:pPr algn="l" rtl="0" eaLnBrk="1" hangingPunct="1">
              <a:buFont typeface="Wingdings" pitchFamily="2" charset="2"/>
              <a:buNone/>
              <a:defRPr/>
            </a:pPr>
            <a:r>
              <a:rPr lang="en-US" sz="2800" b="1" dirty="0" smtClean="0"/>
              <a:t>	</a:t>
            </a:r>
            <a:r>
              <a:rPr lang="en-US" sz="2800" b="1" dirty="0" smtClean="0">
                <a:solidFill>
                  <a:srgbClr val="990000"/>
                </a:solidFill>
              </a:rPr>
              <a:t>VC	</a:t>
            </a:r>
            <a:r>
              <a:rPr lang="en-US" sz="2800" b="1" dirty="0" smtClean="0"/>
              <a:t>	Medium code for video recordings</a:t>
            </a:r>
          </a:p>
          <a:p>
            <a:pPr algn="l" rtl="0" eaLnBrk="1" hangingPunct="1">
              <a:buFont typeface="Wingdings" pitchFamily="2" charset="2"/>
              <a:buNone/>
              <a:defRPr/>
            </a:pPr>
            <a:r>
              <a:rPr lang="en-US" sz="2800" b="1" dirty="0" smtClean="0"/>
              <a:t>	</a:t>
            </a:r>
            <a:r>
              <a:rPr lang="en-US" sz="2800" b="1" dirty="0" smtClean="0">
                <a:solidFill>
                  <a:srgbClr val="990000"/>
                </a:solidFill>
              </a:rPr>
              <a:t>no.18</a:t>
            </a:r>
            <a:r>
              <a:rPr lang="en-US" sz="2800" b="1" dirty="0" smtClean="0"/>
              <a:t>	Serial number</a:t>
            </a:r>
          </a:p>
          <a:p>
            <a:pPr algn="l" rtl="0" eaLnBrk="1" hangingPunct="1">
              <a:buFont typeface="Wingdings" pitchFamily="2" charset="2"/>
              <a:buNone/>
              <a:defRPr/>
            </a:pPr>
            <a:r>
              <a:rPr lang="en-US" sz="2800" b="1" dirty="0" smtClean="0"/>
              <a:t>	</a:t>
            </a:r>
            <a:r>
              <a:rPr lang="en-US" sz="2800" b="1" dirty="0" smtClean="0">
                <a:solidFill>
                  <a:srgbClr val="990000"/>
                </a:solidFill>
              </a:rPr>
              <a:t>1990</a:t>
            </a:r>
            <a:r>
              <a:rPr lang="en-US" sz="2800" b="1" dirty="0" smtClean="0"/>
              <a:t>	Date of manufacture</a:t>
            </a: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404664"/>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964854"/>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685800" y="304800"/>
            <a:ext cx="7772400" cy="609600"/>
          </a:xfrm>
        </p:spPr>
        <p:txBody>
          <a:bodyPr>
            <a:normAutofit fontScale="90000"/>
          </a:bodyPr>
          <a:lstStyle/>
          <a:p>
            <a:pPr algn="ctr" eaLnBrk="1" hangingPunct="1">
              <a:defRPr/>
            </a:pPr>
            <a:r>
              <a:rPr lang="en-US" b="1" dirty="0" smtClean="0">
                <a:solidFill>
                  <a:srgbClr val="FF9900"/>
                </a:solidFill>
              </a:rPr>
              <a:t>Examples</a:t>
            </a:r>
          </a:p>
        </p:txBody>
      </p:sp>
      <p:sp>
        <p:nvSpPr>
          <p:cNvPr id="201731" name="Rectangle 3"/>
          <p:cNvSpPr>
            <a:spLocks noGrp="1" noChangeArrowheads="1"/>
          </p:cNvSpPr>
          <p:nvPr>
            <p:ph type="body" idx="1"/>
          </p:nvPr>
        </p:nvSpPr>
        <p:spPr>
          <a:xfrm>
            <a:off x="685800" y="1219200"/>
            <a:ext cx="7848600" cy="5029200"/>
          </a:xfrm>
        </p:spPr>
        <p:txBody>
          <a:bodyPr/>
          <a:lstStyle/>
          <a:p>
            <a:pPr algn="l" rtl="0" eaLnBrk="1" hangingPunct="1">
              <a:buFont typeface="Wingdings" pitchFamily="2" charset="2"/>
              <a:buNone/>
              <a:defRPr/>
            </a:pPr>
            <a:r>
              <a:rPr lang="en-US" b="1" dirty="0" smtClean="0">
                <a:solidFill>
                  <a:srgbClr val="660066"/>
                </a:solidFill>
              </a:rPr>
              <a:t>Cutter numbers for nonprinting materials:</a:t>
            </a:r>
          </a:p>
          <a:p>
            <a:pPr algn="l" rtl="0" eaLnBrk="1" hangingPunct="1">
              <a:buFont typeface="Wingdings" pitchFamily="2" charset="2"/>
              <a:buNone/>
              <a:defRPr/>
            </a:pPr>
            <a:r>
              <a:rPr lang="en-US" i="1" dirty="0" smtClean="0">
                <a:solidFill>
                  <a:srgbClr val="990000"/>
                </a:solidFill>
              </a:rPr>
              <a:t>C-section rates [sound recording] : is your hospital vulnerable?. 1989</a:t>
            </a:r>
          </a:p>
          <a:p>
            <a:pPr algn="l" rtl="0" eaLnBrk="1" hangingPunct="1">
              <a:buFont typeface="Wingdings" pitchFamily="2" charset="2"/>
              <a:buNone/>
              <a:defRPr/>
            </a:pPr>
            <a:r>
              <a:rPr lang="en-US" dirty="0" smtClean="0"/>
              <a:t>	</a:t>
            </a:r>
            <a:r>
              <a:rPr lang="en-US" sz="2800" b="1" dirty="0" smtClean="0">
                <a:solidFill>
                  <a:srgbClr val="990000"/>
                </a:solidFill>
              </a:rPr>
              <a:t>WQ	</a:t>
            </a:r>
            <a:r>
              <a:rPr lang="en-US" sz="2800" b="1" dirty="0" smtClean="0"/>
              <a:t>Obstetrics</a:t>
            </a:r>
            <a:endParaRPr lang="en-US" sz="2800" dirty="0" smtClean="0"/>
          </a:p>
          <a:p>
            <a:pPr algn="l" rtl="0" eaLnBrk="1" hangingPunct="1">
              <a:buFont typeface="Wingdings" pitchFamily="2" charset="2"/>
              <a:buNone/>
              <a:defRPr/>
            </a:pPr>
            <a:r>
              <a:rPr lang="en-US" sz="2800" dirty="0" smtClean="0"/>
              <a:t>	</a:t>
            </a:r>
            <a:r>
              <a:rPr lang="en-US" sz="2800" b="1" dirty="0" smtClean="0">
                <a:solidFill>
                  <a:srgbClr val="990000"/>
                </a:solidFill>
              </a:rPr>
              <a:t>16</a:t>
            </a:r>
            <a:r>
              <a:rPr lang="en-US" sz="2800" dirty="0" smtClean="0"/>
              <a:t>		</a:t>
            </a:r>
            <a:r>
              <a:rPr lang="en-US" sz="2800" b="1" dirty="0" smtClean="0"/>
              <a:t>Tables. Statistics</a:t>
            </a:r>
          </a:p>
          <a:p>
            <a:pPr algn="l" rtl="0" eaLnBrk="1" hangingPunct="1">
              <a:buFont typeface="Wingdings" pitchFamily="2" charset="2"/>
              <a:buNone/>
              <a:defRPr/>
            </a:pPr>
            <a:r>
              <a:rPr lang="en-US" sz="2800" dirty="0" smtClean="0"/>
              <a:t>	</a:t>
            </a:r>
            <a:r>
              <a:rPr lang="en-US" sz="2800" b="1" dirty="0" smtClean="0">
                <a:solidFill>
                  <a:srgbClr val="990000"/>
                </a:solidFill>
              </a:rPr>
              <a:t>AC		</a:t>
            </a:r>
            <a:r>
              <a:rPr lang="en-US" sz="2800" b="1" dirty="0" smtClean="0"/>
              <a:t>Medium code for sound recordings</a:t>
            </a:r>
            <a:endParaRPr lang="en-US" sz="2800" dirty="0" smtClean="0"/>
          </a:p>
          <a:p>
            <a:pPr algn="l" rtl="0" eaLnBrk="1" hangingPunct="1">
              <a:buFont typeface="Wingdings" pitchFamily="2" charset="2"/>
              <a:buNone/>
              <a:defRPr/>
            </a:pPr>
            <a:r>
              <a:rPr lang="en-US" sz="2800" dirty="0" smtClean="0"/>
              <a:t>	</a:t>
            </a:r>
            <a:r>
              <a:rPr lang="en-US" sz="2800" b="1" dirty="0" smtClean="0">
                <a:solidFill>
                  <a:srgbClr val="990000"/>
                </a:solidFill>
              </a:rPr>
              <a:t>no.1	</a:t>
            </a:r>
            <a:r>
              <a:rPr lang="en-US" sz="2800" b="1" dirty="0" smtClean="0"/>
              <a:t>Serial number</a:t>
            </a:r>
          </a:p>
          <a:p>
            <a:pPr algn="l" rtl="0" eaLnBrk="1" hangingPunct="1">
              <a:buFont typeface="Wingdings" pitchFamily="2" charset="2"/>
              <a:buNone/>
              <a:defRPr/>
            </a:pPr>
            <a:r>
              <a:rPr lang="en-US" sz="2800" dirty="0" smtClean="0"/>
              <a:t>	</a:t>
            </a:r>
            <a:r>
              <a:rPr lang="en-US" sz="2800" b="1" dirty="0" smtClean="0">
                <a:solidFill>
                  <a:srgbClr val="990000"/>
                </a:solidFill>
              </a:rPr>
              <a:t>1989	</a:t>
            </a:r>
            <a:r>
              <a:rPr lang="en-US" sz="2800" b="1" dirty="0" smtClean="0"/>
              <a:t>Date of manufacture</a:t>
            </a: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1" y="332656"/>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2448587"/>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685800" y="304800"/>
            <a:ext cx="7772400" cy="762000"/>
          </a:xfrm>
        </p:spPr>
        <p:txBody>
          <a:bodyPr>
            <a:normAutofit fontScale="90000"/>
          </a:bodyPr>
          <a:lstStyle/>
          <a:p>
            <a:pPr algn="ctr" eaLnBrk="1" hangingPunct="1">
              <a:defRPr/>
            </a:pPr>
            <a:r>
              <a:rPr lang="en-US" b="1" dirty="0" smtClean="0">
                <a:solidFill>
                  <a:srgbClr val="FF9900"/>
                </a:solidFill>
              </a:rPr>
              <a:t>Geographic Table</a:t>
            </a:r>
          </a:p>
        </p:txBody>
      </p:sp>
      <p:sp>
        <p:nvSpPr>
          <p:cNvPr id="202755" name="Rectangle 3"/>
          <p:cNvSpPr>
            <a:spLocks noGrp="1" noChangeArrowheads="1"/>
          </p:cNvSpPr>
          <p:nvPr>
            <p:ph type="body" idx="1"/>
          </p:nvPr>
        </p:nvSpPr>
        <p:spPr>
          <a:xfrm>
            <a:off x="685800" y="1676400"/>
            <a:ext cx="7772400" cy="4038600"/>
          </a:xfrm>
        </p:spPr>
        <p:txBody>
          <a:bodyPr/>
          <a:lstStyle/>
          <a:p>
            <a:pPr algn="l" eaLnBrk="1" hangingPunct="1">
              <a:buFont typeface="Wingdings" pitchFamily="2" charset="2"/>
              <a:buNone/>
              <a:defRPr/>
            </a:pPr>
            <a:r>
              <a:rPr lang="en-US" dirty="0" smtClean="0"/>
              <a:t>There is only one auxiliary table in the </a:t>
            </a:r>
            <a:r>
              <a:rPr lang="en-US" b="1" dirty="0" smtClean="0">
                <a:solidFill>
                  <a:srgbClr val="990000"/>
                </a:solidFill>
              </a:rPr>
              <a:t>NLM Classification</a:t>
            </a:r>
            <a:r>
              <a:rPr lang="en-US" dirty="0" smtClean="0"/>
              <a:t> system, </a:t>
            </a:r>
            <a:r>
              <a:rPr lang="en-US" b="1" dirty="0" smtClean="0">
                <a:solidFill>
                  <a:srgbClr val="990000"/>
                </a:solidFill>
              </a:rPr>
              <a:t>Table G</a:t>
            </a:r>
            <a:r>
              <a:rPr lang="en-US" dirty="0" smtClean="0"/>
              <a:t> for Geographic subdivisions, which is based on a modified Cutter pattern.</a:t>
            </a:r>
          </a:p>
          <a:p>
            <a:pPr algn="l" eaLnBrk="1" hangingPunct="1">
              <a:buFont typeface="Wingdings" pitchFamily="2" charset="2"/>
              <a:buNone/>
              <a:defRPr/>
            </a:pPr>
            <a:r>
              <a:rPr lang="en-US" dirty="0" smtClean="0"/>
              <a:t>The world is divided into ten regions, each of which is assigned a capital letter as follows:</a:t>
            </a: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404664"/>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068234"/>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normAutofit/>
          </a:bodyPr>
          <a:lstStyle/>
          <a:p>
            <a:pPr algn="r" eaLnBrk="1" hangingPunct="1">
              <a:defRPr/>
            </a:pPr>
            <a:r>
              <a:rPr lang="ar-SA" sz="3200" dirty="0" smtClean="0">
                <a:solidFill>
                  <a:schemeClr val="tx1"/>
                </a:solidFill>
                <a:cs typeface="B Titr" pitchFamily="2" charset="-78"/>
              </a:rPr>
              <a:t>كاربرد سرعنوان‌ها:</a:t>
            </a:r>
            <a:endParaRPr lang="en-US" sz="3200" dirty="0" smtClean="0">
              <a:solidFill>
                <a:schemeClr val="tx1"/>
              </a:solidFill>
              <a:cs typeface="B Titr" pitchFamily="2" charset="-78"/>
            </a:endParaRPr>
          </a:p>
        </p:txBody>
      </p:sp>
      <p:sp>
        <p:nvSpPr>
          <p:cNvPr id="185347" name="Rectangle 3"/>
          <p:cNvSpPr>
            <a:spLocks noGrp="1" noChangeArrowheads="1"/>
          </p:cNvSpPr>
          <p:nvPr>
            <p:ph type="body" idx="1"/>
          </p:nvPr>
        </p:nvSpPr>
        <p:spPr/>
        <p:txBody>
          <a:bodyPr/>
          <a:lstStyle/>
          <a:p>
            <a:pPr rtl="1" eaLnBrk="1" hangingPunct="1">
              <a:buFont typeface="Wingdings" pitchFamily="2" charset="2"/>
              <a:buNone/>
              <a:defRPr/>
            </a:pPr>
            <a:r>
              <a:rPr lang="ar-SA" dirty="0" smtClean="0">
                <a:cs typeface="B Nazanin" pitchFamily="2" charset="-78"/>
              </a:rPr>
              <a:t>فهرستنويسي‌ منابع‌ پزشكي‌ فارسي‌</a:t>
            </a:r>
            <a:endParaRPr lang="en-US" sz="1800" dirty="0" smtClean="0">
              <a:cs typeface="B Nazanin" pitchFamily="2" charset="-78"/>
            </a:endParaRPr>
          </a:p>
          <a:p>
            <a:pPr rtl="1" eaLnBrk="1" hangingPunct="1">
              <a:buFont typeface="Wingdings" pitchFamily="2" charset="2"/>
              <a:buNone/>
              <a:defRPr/>
            </a:pPr>
            <a:r>
              <a:rPr lang="ar-SA" dirty="0" smtClean="0">
                <a:cs typeface="B Nazanin" pitchFamily="2" charset="-78"/>
              </a:rPr>
              <a:t>	2. نمايه‌سازي‌ مقالات‌ پزشكي‌ فارسي‌</a:t>
            </a:r>
            <a:endParaRPr lang="en-US" sz="1800" dirty="0" smtClean="0">
              <a:cs typeface="B Nazanin" pitchFamily="2" charset="-78"/>
            </a:endParaRPr>
          </a:p>
          <a:p>
            <a:pPr rtl="1" eaLnBrk="1" hangingPunct="1">
              <a:buFont typeface="Wingdings" pitchFamily="2" charset="2"/>
              <a:buNone/>
              <a:defRPr/>
            </a:pPr>
            <a:r>
              <a:rPr lang="ar-SA" dirty="0" smtClean="0">
                <a:cs typeface="B Nazanin" pitchFamily="2" charset="-78"/>
              </a:rPr>
              <a:t>	3. ابزاري‌ براي‌ بازيابي‌ اطلاعات‌ در بخش‌هاي‌ مرجع‌ و كاوش‌</a:t>
            </a:r>
            <a:endParaRPr lang="en-US" sz="1800" dirty="0" smtClean="0">
              <a:cs typeface="B Nazanin" pitchFamily="2" charset="-78"/>
            </a:endParaRPr>
          </a:p>
          <a:p>
            <a:pPr rtl="1" eaLnBrk="1" hangingPunct="1">
              <a:buFont typeface="Wingdings" pitchFamily="2" charset="2"/>
              <a:buNone/>
              <a:defRPr/>
            </a:pPr>
            <a:r>
              <a:rPr lang="ar-SA" dirty="0" smtClean="0">
                <a:cs typeface="B Nazanin" pitchFamily="2" charset="-78"/>
              </a:rPr>
              <a:t>	4. ابزاري‌ براي‌ كمك‌ به‌ مراجعه‌كنندگان‌</a:t>
            </a:r>
            <a:endParaRPr lang="en-US" sz="1800" dirty="0" smtClean="0">
              <a:cs typeface="B Nazanin" pitchFamily="2" charset="-78"/>
            </a:endParaRPr>
          </a:p>
          <a:p>
            <a:pPr rtl="1" eaLnBrk="1" hangingPunct="1">
              <a:buFont typeface="Wingdings" pitchFamily="2" charset="2"/>
              <a:buNone/>
              <a:defRPr/>
            </a:pPr>
            <a:r>
              <a:rPr lang="ar-SA" dirty="0" smtClean="0">
                <a:cs typeface="B Nazanin" pitchFamily="2" charset="-78"/>
              </a:rPr>
              <a:t>	5. كمك‌ به‌ مؤلفان‌ و مترجمان‌ متون‌ پزشكي‌ جهت‌ يكدست‌سازي‌</a:t>
            </a:r>
            <a:endParaRPr lang="en-US" sz="1800" dirty="0" smtClean="0">
              <a:cs typeface="B Nazanin" pitchFamily="2" charset="-78"/>
            </a:endParaRPr>
          </a:p>
          <a:p>
            <a:pPr lvl="1" rtl="1" eaLnBrk="1" hangingPunct="1">
              <a:lnSpc>
                <a:spcPct val="80000"/>
              </a:lnSpc>
              <a:buSzPct val="80000"/>
              <a:buFont typeface="Wingdings" pitchFamily="2" charset="2"/>
              <a:buNone/>
              <a:defRPr/>
            </a:pPr>
            <a:endParaRPr lang="en-US" sz="3600" dirty="0" smtClean="0">
              <a:cs typeface="B Nazanin" pitchFamily="2" charset="-78"/>
            </a:endParaRP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8673244"/>
      </p:ext>
    </p:extLst>
  </p:cSld>
  <p:clrMapOvr>
    <a:masterClrMapping/>
  </p:clrMapOvr>
  <p:transition spd="med">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85346"/>
                                        </p:tgtEl>
                                        <p:attrNameLst>
                                          <p:attrName>style.visibility</p:attrName>
                                        </p:attrNameLst>
                                      </p:cBhvr>
                                      <p:to>
                                        <p:strVal val="visible"/>
                                      </p:to>
                                    </p:set>
                                    <p:animEffect transition="in" filter="fade">
                                      <p:cBhvr>
                                        <p:cTn id="7" dur="1000"/>
                                        <p:tgtEl>
                                          <p:spTgt spid="185346"/>
                                        </p:tgtEl>
                                      </p:cBhvr>
                                    </p:animEffect>
                                    <p:anim calcmode="lin" valueType="num">
                                      <p:cBhvr>
                                        <p:cTn id="8" dur="1000" fill="hold"/>
                                        <p:tgtEl>
                                          <p:spTgt spid="185346"/>
                                        </p:tgtEl>
                                        <p:attrNameLst>
                                          <p:attrName>ppt_x</p:attrName>
                                        </p:attrNameLst>
                                      </p:cBhvr>
                                      <p:tavLst>
                                        <p:tav tm="0">
                                          <p:val>
                                            <p:strVal val="#ppt_x"/>
                                          </p:val>
                                        </p:tav>
                                        <p:tav tm="100000">
                                          <p:val>
                                            <p:strVal val="#ppt_x"/>
                                          </p:val>
                                        </p:tav>
                                      </p:tavLst>
                                    </p:anim>
                                    <p:anim calcmode="lin" valueType="num">
                                      <p:cBhvr>
                                        <p:cTn id="9" dur="1000" fill="hold"/>
                                        <p:tgtEl>
                                          <p:spTgt spid="18534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185347">
                                            <p:txEl>
                                              <p:pRg st="4" end="4"/>
                                            </p:txEl>
                                          </p:spTgt>
                                        </p:tgtEl>
                                        <p:attrNameLst>
                                          <p:attrName>style.visibility</p:attrName>
                                        </p:attrNameLst>
                                      </p:cBhvr>
                                      <p:to>
                                        <p:strVal val="visible"/>
                                      </p:to>
                                    </p:set>
                                    <p:anim calcmode="lin" valueType="num">
                                      <p:cBhvr additive="base">
                                        <p:cTn id="14" dur="1000" fill="hold">
                                          <p:stCondLst>
                                            <p:cond delay="0"/>
                                          </p:stCondLst>
                                        </p:cTn>
                                        <p:tgtEl>
                                          <p:spTgt spid="185347">
                                            <p:txEl>
                                              <p:pRg st="4" end="4"/>
                                            </p:txEl>
                                          </p:spTgt>
                                        </p:tgtEl>
                                        <p:attrNameLst>
                                          <p:attrName>ppt_x</p:attrName>
                                        </p:attrNameLst>
                                      </p:cBhvr>
                                      <p:tavLst>
                                        <p:tav tm="0">
                                          <p:val>
                                            <p:strVal val="#ppt_x"/>
                                          </p:val>
                                        </p:tav>
                                        <p:tav tm="100000">
                                          <p:val>
                                            <p:strVal val="#ppt_x"/>
                                          </p:val>
                                        </p:tav>
                                      </p:tavLst>
                                    </p:anim>
                                    <p:anim calcmode="lin" valueType="num">
                                      <p:cBhvr additive="base">
                                        <p:cTn id="15" dur="1000" fill="hold">
                                          <p:stCondLst>
                                            <p:cond delay="0"/>
                                          </p:stCondLst>
                                        </p:cTn>
                                        <p:tgtEl>
                                          <p:spTgt spid="185347">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185347">
                                            <p:txEl>
                                              <p:pRg st="3" end="3"/>
                                            </p:txEl>
                                          </p:spTgt>
                                        </p:tgtEl>
                                        <p:attrNameLst>
                                          <p:attrName>style.visibility</p:attrName>
                                        </p:attrNameLst>
                                      </p:cBhvr>
                                      <p:to>
                                        <p:strVal val="visible"/>
                                      </p:to>
                                    </p:set>
                                    <p:anim calcmode="lin" valueType="num">
                                      <p:cBhvr additive="base">
                                        <p:cTn id="20" dur="1000" fill="hold">
                                          <p:stCondLst>
                                            <p:cond delay="0"/>
                                          </p:stCondLst>
                                        </p:cTn>
                                        <p:tgtEl>
                                          <p:spTgt spid="185347">
                                            <p:txEl>
                                              <p:pRg st="3" end="3"/>
                                            </p:txEl>
                                          </p:spTgt>
                                        </p:tgtEl>
                                        <p:attrNameLst>
                                          <p:attrName>ppt_x</p:attrName>
                                        </p:attrNameLst>
                                      </p:cBhvr>
                                      <p:tavLst>
                                        <p:tav tm="0">
                                          <p:val>
                                            <p:strVal val="#ppt_x"/>
                                          </p:val>
                                        </p:tav>
                                        <p:tav tm="100000">
                                          <p:val>
                                            <p:strVal val="#ppt_x"/>
                                          </p:val>
                                        </p:tav>
                                      </p:tavLst>
                                    </p:anim>
                                    <p:anim calcmode="lin" valueType="num">
                                      <p:cBhvr additive="base">
                                        <p:cTn id="21" dur="1000" fill="hold">
                                          <p:stCondLst>
                                            <p:cond delay="0"/>
                                          </p:stCondLst>
                                        </p:cTn>
                                        <p:tgtEl>
                                          <p:spTgt spid="18534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185347">
                                            <p:txEl>
                                              <p:pRg st="2" end="2"/>
                                            </p:txEl>
                                          </p:spTgt>
                                        </p:tgtEl>
                                        <p:attrNameLst>
                                          <p:attrName>style.visibility</p:attrName>
                                        </p:attrNameLst>
                                      </p:cBhvr>
                                      <p:to>
                                        <p:strVal val="visible"/>
                                      </p:to>
                                    </p:set>
                                    <p:anim calcmode="lin" valueType="num">
                                      <p:cBhvr additive="base">
                                        <p:cTn id="26" dur="1000" fill="hold">
                                          <p:stCondLst>
                                            <p:cond delay="0"/>
                                          </p:stCondLst>
                                        </p:cTn>
                                        <p:tgtEl>
                                          <p:spTgt spid="185347">
                                            <p:txEl>
                                              <p:pRg st="2" end="2"/>
                                            </p:txEl>
                                          </p:spTgt>
                                        </p:tgtEl>
                                        <p:attrNameLst>
                                          <p:attrName>ppt_x</p:attrName>
                                        </p:attrNameLst>
                                      </p:cBhvr>
                                      <p:tavLst>
                                        <p:tav tm="0">
                                          <p:val>
                                            <p:strVal val="#ppt_x"/>
                                          </p:val>
                                        </p:tav>
                                        <p:tav tm="100000">
                                          <p:val>
                                            <p:strVal val="#ppt_x"/>
                                          </p:val>
                                        </p:tav>
                                      </p:tavLst>
                                    </p:anim>
                                    <p:anim calcmode="lin" valueType="num">
                                      <p:cBhvr additive="base">
                                        <p:cTn id="27" dur="1000" fill="hold">
                                          <p:stCondLst>
                                            <p:cond delay="0"/>
                                          </p:stCondLst>
                                        </p:cTn>
                                        <p:tgtEl>
                                          <p:spTgt spid="18534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1" fill="hold" grpId="0" nodeType="clickEffect">
                                  <p:stCondLst>
                                    <p:cond delay="0"/>
                                  </p:stCondLst>
                                  <p:childTnLst>
                                    <p:set>
                                      <p:cBhvr>
                                        <p:cTn id="31" dur="1" fill="hold">
                                          <p:stCondLst>
                                            <p:cond delay="0"/>
                                          </p:stCondLst>
                                        </p:cTn>
                                        <p:tgtEl>
                                          <p:spTgt spid="185347">
                                            <p:txEl>
                                              <p:pRg st="1" end="1"/>
                                            </p:txEl>
                                          </p:spTgt>
                                        </p:tgtEl>
                                        <p:attrNameLst>
                                          <p:attrName>style.visibility</p:attrName>
                                        </p:attrNameLst>
                                      </p:cBhvr>
                                      <p:to>
                                        <p:strVal val="visible"/>
                                      </p:to>
                                    </p:set>
                                    <p:anim calcmode="lin" valueType="num">
                                      <p:cBhvr additive="base">
                                        <p:cTn id="32" dur="1000" fill="hold">
                                          <p:stCondLst>
                                            <p:cond delay="0"/>
                                          </p:stCondLst>
                                        </p:cTn>
                                        <p:tgtEl>
                                          <p:spTgt spid="185347">
                                            <p:txEl>
                                              <p:pRg st="1" end="1"/>
                                            </p:txEl>
                                          </p:spTgt>
                                        </p:tgtEl>
                                        <p:attrNameLst>
                                          <p:attrName>ppt_x</p:attrName>
                                        </p:attrNameLst>
                                      </p:cBhvr>
                                      <p:tavLst>
                                        <p:tav tm="0">
                                          <p:val>
                                            <p:strVal val="#ppt_x"/>
                                          </p:val>
                                        </p:tav>
                                        <p:tav tm="100000">
                                          <p:val>
                                            <p:strVal val="#ppt_x"/>
                                          </p:val>
                                        </p:tav>
                                      </p:tavLst>
                                    </p:anim>
                                    <p:anim calcmode="lin" valueType="num">
                                      <p:cBhvr additive="base">
                                        <p:cTn id="33" dur="1000" fill="hold">
                                          <p:stCondLst>
                                            <p:cond delay="0"/>
                                          </p:stCondLst>
                                        </p:cTn>
                                        <p:tgtEl>
                                          <p:spTgt spid="18534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1" fill="hold" grpId="0" nodeType="clickEffect">
                                  <p:stCondLst>
                                    <p:cond delay="0"/>
                                  </p:stCondLst>
                                  <p:childTnLst>
                                    <p:set>
                                      <p:cBhvr>
                                        <p:cTn id="37" dur="1" fill="hold">
                                          <p:stCondLst>
                                            <p:cond delay="0"/>
                                          </p:stCondLst>
                                        </p:cTn>
                                        <p:tgtEl>
                                          <p:spTgt spid="185347">
                                            <p:txEl>
                                              <p:pRg st="0" end="0"/>
                                            </p:txEl>
                                          </p:spTgt>
                                        </p:tgtEl>
                                        <p:attrNameLst>
                                          <p:attrName>style.visibility</p:attrName>
                                        </p:attrNameLst>
                                      </p:cBhvr>
                                      <p:to>
                                        <p:strVal val="visible"/>
                                      </p:to>
                                    </p:set>
                                    <p:anim calcmode="lin" valueType="num">
                                      <p:cBhvr additive="base">
                                        <p:cTn id="38" dur="1000" fill="hold">
                                          <p:stCondLst>
                                            <p:cond delay="0"/>
                                          </p:stCondLst>
                                        </p:cTn>
                                        <p:tgtEl>
                                          <p:spTgt spid="185347">
                                            <p:txEl>
                                              <p:pRg st="0" end="0"/>
                                            </p:txEl>
                                          </p:spTgt>
                                        </p:tgtEl>
                                        <p:attrNameLst>
                                          <p:attrName>ppt_x</p:attrName>
                                        </p:attrNameLst>
                                      </p:cBhvr>
                                      <p:tavLst>
                                        <p:tav tm="0">
                                          <p:val>
                                            <p:strVal val="#ppt_x"/>
                                          </p:val>
                                        </p:tav>
                                        <p:tav tm="100000">
                                          <p:val>
                                            <p:strVal val="#ppt_x"/>
                                          </p:val>
                                        </p:tav>
                                      </p:tavLst>
                                    </p:anim>
                                    <p:anim calcmode="lin" valueType="num">
                                      <p:cBhvr additive="base">
                                        <p:cTn id="39" dur="1000" fill="hold">
                                          <p:stCondLst>
                                            <p:cond delay="0"/>
                                          </p:stCondLst>
                                        </p:cTn>
                                        <p:tgtEl>
                                          <p:spTgt spid="185347">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6" grpId="0"/>
      <p:bldP spid="185347" grpId="0" build="p" rev="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685800" y="304800"/>
            <a:ext cx="7772400" cy="914400"/>
          </a:xfrm>
        </p:spPr>
        <p:txBody>
          <a:bodyPr/>
          <a:lstStyle/>
          <a:p>
            <a:pPr algn="ctr" rtl="0" eaLnBrk="1" hangingPunct="1">
              <a:defRPr/>
            </a:pPr>
            <a:r>
              <a:rPr lang="en-US" b="1" dirty="0" smtClean="0">
                <a:solidFill>
                  <a:srgbClr val="FF9900"/>
                </a:solidFill>
              </a:rPr>
              <a:t>Table G</a:t>
            </a:r>
          </a:p>
        </p:txBody>
      </p:sp>
      <p:graphicFrame>
        <p:nvGraphicFramePr>
          <p:cNvPr id="203779" name="Group 3"/>
          <p:cNvGraphicFramePr>
            <a:graphicFrameLocks noGrp="1"/>
          </p:cNvGraphicFramePr>
          <p:nvPr>
            <p:extLst>
              <p:ext uri="{D42A27DB-BD31-4B8C-83A1-F6EECF244321}">
                <p14:modId xmlns:p14="http://schemas.microsoft.com/office/powerpoint/2010/main" val="193243958"/>
              </p:ext>
            </p:extLst>
          </p:nvPr>
        </p:nvGraphicFramePr>
        <p:xfrm>
          <a:off x="762000" y="1371600"/>
          <a:ext cx="7620000" cy="4064000"/>
        </p:xfrm>
        <a:graphic>
          <a:graphicData uri="http://schemas.openxmlformats.org/drawingml/2006/table">
            <a:tbl>
              <a:tblPr/>
              <a:tblGrid>
                <a:gridCol w="3810000"/>
                <a:gridCol w="3810000"/>
              </a:tblGrid>
              <a:tr h="812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rgbClr val="990000"/>
                          </a:solidFill>
                          <a:effectLst>
                            <a:outerShdw blurRad="38100" dist="38100" dir="2700000" algn="tl">
                              <a:srgbClr val="000000"/>
                            </a:outerShdw>
                          </a:effectLst>
                          <a:latin typeface="Arial" charset="0"/>
                        </a:rPr>
                        <a:t>A </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   </a:t>
                      </a:r>
                      <a:r>
                        <a:rPr kumimoji="0" lang="en-US" sz="2800" b="1" i="0" u="none" strike="noStrike" cap="none" normalizeH="0" baseline="0" smtClean="0">
                          <a:ln>
                            <a:noFill/>
                          </a:ln>
                          <a:solidFill>
                            <a:srgbClr val="000000"/>
                          </a:solidFill>
                          <a:effectLst>
                            <a:outerShdw blurRad="38100" dist="38100" dir="2700000" algn="tl">
                              <a:srgbClr val="FFFFFF"/>
                            </a:outerShdw>
                          </a:effectLst>
                          <a:latin typeface="Arial" charset="0"/>
                        </a:rPr>
                        <a:t>United States</a:t>
                      </a:r>
                    </a:p>
                  </a:txBody>
                  <a:tcPr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rgbClr val="990000"/>
                          </a:solidFill>
                          <a:effectLst>
                            <a:outerShdw blurRad="38100" dist="38100" dir="2700000" algn="tl">
                              <a:srgbClr val="000000"/>
                            </a:outerShdw>
                          </a:effectLst>
                          <a:latin typeface="Arial" charset="0"/>
                        </a:rPr>
                        <a:t>J  </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   </a:t>
                      </a: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rPr>
                        <a:t>Asia</a:t>
                      </a:r>
                    </a:p>
                  </a:txBody>
                  <a:tcPr anchor="ctr" horzOverflow="overflow">
                    <a:lnL>
                      <a:noFill/>
                    </a:lnL>
                    <a:lnR cap="flat">
                      <a:noFill/>
                    </a:lnR>
                    <a:lnT cap="flat">
                      <a:noFill/>
                    </a:lnT>
                    <a:lnB>
                      <a:noFill/>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rgbClr val="990000"/>
                          </a:solidFill>
                          <a:effectLst>
                            <a:outerShdw blurRad="38100" dist="38100" dir="2700000" algn="tl">
                              <a:srgbClr val="000000"/>
                            </a:outerShdw>
                          </a:effectLst>
                          <a:latin typeface="Arial" charset="0"/>
                        </a:rPr>
                        <a:t>D </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   </a:t>
                      </a:r>
                      <a:r>
                        <a:rPr kumimoji="0" lang="en-US" sz="2800" b="1" i="0" u="none" strike="noStrike" cap="none" normalizeH="0" baseline="0" smtClean="0">
                          <a:ln>
                            <a:noFill/>
                          </a:ln>
                          <a:solidFill>
                            <a:srgbClr val="000000"/>
                          </a:solidFill>
                          <a:effectLst>
                            <a:outerShdw blurRad="38100" dist="38100" dir="2700000" algn="tl">
                              <a:srgbClr val="FFFFFF"/>
                            </a:outerShdw>
                          </a:effectLst>
                          <a:latin typeface="Arial" charset="0"/>
                        </a:rPr>
                        <a:t>America</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rgbClr val="990000"/>
                          </a:solidFill>
                          <a:effectLst>
                            <a:outerShdw blurRad="38100" dist="38100" dir="2700000" algn="tl">
                              <a:srgbClr val="000000"/>
                            </a:outerShdw>
                          </a:effectLst>
                          <a:latin typeface="Arial" charset="0"/>
                        </a:rPr>
                        <a:t>K </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  </a:t>
                      </a: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rPr>
                        <a:t>Australia</a:t>
                      </a:r>
                    </a:p>
                  </a:txBody>
                  <a:tcPr anchor="ctr" horzOverflow="overflow">
                    <a:lnL>
                      <a:noFill/>
                    </a:lnL>
                    <a:lnR cap="flat">
                      <a:noFill/>
                    </a:lnR>
                    <a:lnT>
                      <a:noFill/>
                    </a:lnT>
                    <a:lnB>
                      <a:noFill/>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rgbClr val="990000"/>
                          </a:solidFill>
                          <a:effectLst>
                            <a:outerShdw blurRad="38100" dist="38100" dir="2700000" algn="tl">
                              <a:srgbClr val="000000"/>
                            </a:outerShdw>
                          </a:effectLst>
                          <a:latin typeface="Arial" charset="0"/>
                        </a:rPr>
                        <a:t>F </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   </a:t>
                      </a:r>
                      <a:r>
                        <a:rPr kumimoji="0" lang="en-US" sz="2800" b="1" i="0" u="none" strike="noStrike" cap="none" normalizeH="0" baseline="0" smtClean="0">
                          <a:ln>
                            <a:noFill/>
                          </a:ln>
                          <a:solidFill>
                            <a:srgbClr val="000000"/>
                          </a:solidFill>
                          <a:effectLst>
                            <a:outerShdw blurRad="38100" dist="38100" dir="2700000" algn="tl">
                              <a:srgbClr val="FFFFFF"/>
                            </a:outerShdw>
                          </a:effectLst>
                          <a:latin typeface="Arial" charset="0"/>
                        </a:rPr>
                        <a:t>Great Britain</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rgbClr val="990000"/>
                          </a:solidFill>
                          <a:effectLst>
                            <a:outerShdw blurRad="38100" dist="38100" dir="2700000" algn="tl">
                              <a:srgbClr val="000000"/>
                            </a:outerShdw>
                          </a:effectLst>
                          <a:latin typeface="Arial" charset="0"/>
                        </a:rPr>
                        <a:t>L </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   </a:t>
                      </a: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rPr>
                        <a:t>Pacific islands</a:t>
                      </a:r>
                    </a:p>
                  </a:txBody>
                  <a:tcPr anchor="ctr" horzOverflow="overflow">
                    <a:lnL>
                      <a:noFill/>
                    </a:lnL>
                    <a:lnR cap="flat">
                      <a:noFill/>
                    </a:lnR>
                    <a:lnT>
                      <a:noFill/>
                    </a:lnT>
                    <a:lnB>
                      <a:noFill/>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rgbClr val="990000"/>
                          </a:solidFill>
                          <a:effectLst>
                            <a:outerShdw blurRad="38100" dist="38100" dir="2700000" algn="tl">
                              <a:srgbClr val="000000"/>
                            </a:outerShdw>
                          </a:effectLst>
                          <a:latin typeface="Arial" charset="0"/>
                        </a:rPr>
                        <a:t>G </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   </a:t>
                      </a: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rPr>
                        <a:t>Europe</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rgbClr val="990000"/>
                          </a:solidFill>
                          <a:effectLst>
                            <a:outerShdw blurRad="38100" dist="38100" dir="2700000" algn="tl">
                              <a:srgbClr val="000000"/>
                            </a:outerShdw>
                          </a:effectLst>
                          <a:latin typeface="Arial" charset="0"/>
                        </a:rPr>
                        <a:t>M</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   </a:t>
                      </a: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rPr>
                        <a:t>International</a:t>
                      </a:r>
                    </a:p>
                  </a:txBody>
                  <a:tcPr anchor="ctr" horzOverflow="overflow">
                    <a:lnL>
                      <a:noFill/>
                    </a:lnL>
                    <a:lnR cap="flat">
                      <a:noFill/>
                    </a:lnR>
                    <a:lnT>
                      <a:noFill/>
                    </a:lnT>
                    <a:lnB>
                      <a:noFill/>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rgbClr val="990000"/>
                          </a:solidFill>
                          <a:effectLst>
                            <a:outerShdw blurRad="38100" dist="38100" dir="2700000" algn="tl">
                              <a:srgbClr val="000000"/>
                            </a:outerShdw>
                          </a:effectLst>
                          <a:latin typeface="Arial" charset="0"/>
                        </a:rPr>
                        <a:t>H </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   </a:t>
                      </a: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rPr>
                        <a:t>Africa</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rgbClr val="990000"/>
                          </a:solidFill>
                          <a:effectLst>
                            <a:outerShdw blurRad="38100" dist="38100" dir="2700000" algn="tl">
                              <a:srgbClr val="000000"/>
                            </a:outerShdw>
                          </a:effectLst>
                          <a:latin typeface="Arial" charset="0"/>
                        </a:rPr>
                        <a:t>P</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    </a:t>
                      </a: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charset="0"/>
                        </a:rPr>
                        <a:t>Polar Regions</a:t>
                      </a:r>
                    </a:p>
                  </a:txBody>
                  <a:tcPr anchor="ctr" horzOverflow="overflow">
                    <a:lnL>
                      <a:noFill/>
                    </a:lnL>
                    <a:lnR cap="flat">
                      <a:noFill/>
                    </a:lnR>
                    <a:lnT>
                      <a:noFill/>
                    </a:lnT>
                    <a:lnB cap="flat">
                      <a:noFill/>
                    </a:lnB>
                    <a:lnTlToBr>
                      <a:noFill/>
                    </a:lnTlToBr>
                    <a:lnBlToTr>
                      <a:noFill/>
                    </a:lnBlToTr>
                    <a:noFill/>
                  </a:tcPr>
                </a:tc>
              </a:tr>
            </a:tbl>
          </a:graphicData>
        </a:graphic>
      </p:graphicFrame>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3734" y="5459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5819772"/>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685800" y="381000"/>
            <a:ext cx="7772400" cy="762000"/>
          </a:xfrm>
        </p:spPr>
        <p:txBody>
          <a:bodyPr>
            <a:normAutofit fontScale="90000"/>
          </a:bodyPr>
          <a:lstStyle/>
          <a:p>
            <a:pPr algn="ctr" eaLnBrk="1" hangingPunct="1">
              <a:defRPr/>
            </a:pPr>
            <a:r>
              <a:rPr lang="en-US" b="1" dirty="0" smtClean="0">
                <a:solidFill>
                  <a:srgbClr val="FF9900"/>
                </a:solidFill>
              </a:rPr>
              <a:t>Table G</a:t>
            </a:r>
          </a:p>
        </p:txBody>
      </p:sp>
      <p:sp>
        <p:nvSpPr>
          <p:cNvPr id="204803" name="Rectangle 3"/>
          <p:cNvSpPr>
            <a:spLocks noGrp="1" noChangeArrowheads="1"/>
          </p:cNvSpPr>
          <p:nvPr>
            <p:ph type="body" idx="1"/>
          </p:nvPr>
        </p:nvSpPr>
        <p:spPr>
          <a:xfrm>
            <a:off x="685800" y="1600200"/>
            <a:ext cx="7772400" cy="3962400"/>
          </a:xfrm>
        </p:spPr>
        <p:txBody>
          <a:bodyPr/>
          <a:lstStyle/>
          <a:p>
            <a:pPr algn="l" rtl="0" eaLnBrk="1" hangingPunct="1">
              <a:buFont typeface="Wingdings" pitchFamily="2" charset="2"/>
              <a:buNone/>
              <a:defRPr/>
            </a:pPr>
            <a:r>
              <a:rPr lang="en-US" dirty="0" smtClean="0"/>
              <a:t>Within each region, subdivisions are provided for subordinate units. For example,</a:t>
            </a:r>
          </a:p>
          <a:p>
            <a:pPr algn="l" rtl="0" eaLnBrk="1" hangingPunct="1">
              <a:buFont typeface="Wingdings" pitchFamily="2" charset="2"/>
              <a:buNone/>
              <a:defRPr/>
            </a:pPr>
            <a:r>
              <a:rPr lang="en-US" b="1" dirty="0" smtClean="0">
                <a:solidFill>
                  <a:srgbClr val="990000"/>
                </a:solidFill>
              </a:rPr>
              <a:t>AA1</a:t>
            </a:r>
            <a:r>
              <a:rPr lang="en-US" dirty="0" smtClean="0"/>
              <a:t>	</a:t>
            </a:r>
            <a:r>
              <a:rPr lang="en-US" b="1" dirty="0" smtClean="0"/>
              <a:t>United States</a:t>
            </a:r>
          </a:p>
          <a:p>
            <a:pPr algn="l" rtl="0" eaLnBrk="1" hangingPunct="1">
              <a:buFont typeface="Wingdings" pitchFamily="2" charset="2"/>
              <a:buNone/>
              <a:defRPr/>
            </a:pPr>
            <a:r>
              <a:rPr lang="en-US" b="1" dirty="0" smtClean="0">
                <a:solidFill>
                  <a:srgbClr val="990000"/>
                </a:solidFill>
              </a:rPr>
              <a:t>AA4</a:t>
            </a:r>
            <a:r>
              <a:rPr lang="en-US" dirty="0" smtClean="0"/>
              <a:t>	</a:t>
            </a:r>
            <a:r>
              <a:rPr lang="en-US" b="1" dirty="0" smtClean="0"/>
              <a:t>Alabama</a:t>
            </a:r>
          </a:p>
          <a:p>
            <a:pPr algn="l" rtl="0" eaLnBrk="1" hangingPunct="1">
              <a:buFont typeface="Wingdings" pitchFamily="2" charset="2"/>
              <a:buNone/>
              <a:defRPr/>
            </a:pPr>
            <a:r>
              <a:rPr lang="en-US" b="1" dirty="0" smtClean="0">
                <a:solidFill>
                  <a:srgbClr val="990000"/>
                </a:solidFill>
              </a:rPr>
              <a:t>AA5	</a:t>
            </a:r>
            <a:r>
              <a:rPr lang="en-US" b="1" dirty="0" smtClean="0"/>
              <a:t>Alaska</a:t>
            </a:r>
          </a:p>
          <a:p>
            <a:pPr algn="l" rtl="0" eaLnBrk="1" hangingPunct="1">
              <a:buFont typeface="Wingdings" pitchFamily="2" charset="2"/>
              <a:buNone/>
              <a:defRPr/>
            </a:pPr>
            <a:r>
              <a:rPr lang="en-US" b="1" dirty="0" smtClean="0">
                <a:solidFill>
                  <a:srgbClr val="990000"/>
                </a:solidFill>
              </a:rPr>
              <a:t>AA6</a:t>
            </a:r>
            <a:r>
              <a:rPr lang="en-US" dirty="0" smtClean="0"/>
              <a:t>	</a:t>
            </a:r>
            <a:r>
              <a:rPr lang="en-US" b="1" dirty="0" smtClean="0"/>
              <a:t>Appalachian</a:t>
            </a:r>
            <a:endParaRPr lang="en-US" dirty="0" smtClean="0"/>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8794" y="476672"/>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7300933"/>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609600" y="304800"/>
            <a:ext cx="7772400" cy="838200"/>
          </a:xfrm>
        </p:spPr>
        <p:txBody>
          <a:bodyPr/>
          <a:lstStyle/>
          <a:p>
            <a:pPr algn="ctr" rtl="0" eaLnBrk="1" hangingPunct="1">
              <a:defRPr/>
            </a:pPr>
            <a:r>
              <a:rPr lang="en-US" b="1" dirty="0" smtClean="0">
                <a:solidFill>
                  <a:srgbClr val="FF9900"/>
                </a:solidFill>
              </a:rPr>
              <a:t>Table G</a:t>
            </a:r>
          </a:p>
        </p:txBody>
      </p:sp>
      <p:sp>
        <p:nvSpPr>
          <p:cNvPr id="205827" name="Rectangle 3"/>
          <p:cNvSpPr>
            <a:spLocks noGrp="1" noChangeArrowheads="1"/>
          </p:cNvSpPr>
          <p:nvPr>
            <p:ph type="body" idx="1"/>
          </p:nvPr>
        </p:nvSpPr>
        <p:spPr>
          <a:xfrm>
            <a:off x="685800" y="1600200"/>
            <a:ext cx="7772400" cy="3733800"/>
          </a:xfrm>
        </p:spPr>
        <p:txBody>
          <a:bodyPr/>
          <a:lstStyle/>
          <a:p>
            <a:pPr algn="l" rtl="0" eaLnBrk="1" hangingPunct="1">
              <a:buFont typeface="Wingdings" pitchFamily="2" charset="2"/>
              <a:buNone/>
              <a:defRPr/>
            </a:pPr>
            <a:r>
              <a:rPr lang="en-US" b="1" dirty="0" smtClean="0">
                <a:solidFill>
                  <a:srgbClr val="990000"/>
                </a:solidFill>
              </a:rPr>
              <a:t>FA1</a:t>
            </a:r>
            <a:r>
              <a:rPr lang="en-US" dirty="0" smtClean="0"/>
              <a:t>	</a:t>
            </a:r>
            <a:r>
              <a:rPr lang="en-US" b="1" dirty="0" smtClean="0"/>
              <a:t>Great Britain</a:t>
            </a:r>
          </a:p>
          <a:p>
            <a:pPr algn="l" rtl="0" eaLnBrk="1" hangingPunct="1">
              <a:buFont typeface="Wingdings" pitchFamily="2" charset="2"/>
              <a:buNone/>
              <a:defRPr/>
            </a:pPr>
            <a:r>
              <a:rPr lang="en-US" b="1" dirty="0" smtClean="0">
                <a:solidFill>
                  <a:srgbClr val="990000"/>
                </a:solidFill>
              </a:rPr>
              <a:t>FE5</a:t>
            </a:r>
            <a:r>
              <a:rPr lang="en-US" dirty="0" smtClean="0"/>
              <a:t>	</a:t>
            </a:r>
            <a:r>
              <a:rPr lang="en-US" b="1" dirty="0" smtClean="0"/>
              <a:t>England</a:t>
            </a:r>
          </a:p>
          <a:p>
            <a:pPr algn="l" rtl="0" eaLnBrk="1" hangingPunct="1">
              <a:buFont typeface="Wingdings" pitchFamily="2" charset="2"/>
              <a:buNone/>
              <a:defRPr/>
            </a:pPr>
            <a:r>
              <a:rPr lang="en-US" b="1" dirty="0" smtClean="0">
                <a:solidFill>
                  <a:srgbClr val="990000"/>
                </a:solidFill>
              </a:rPr>
              <a:t>FI7</a:t>
            </a:r>
            <a:r>
              <a:rPr lang="en-US" dirty="0" smtClean="0"/>
              <a:t>	</a:t>
            </a:r>
            <a:r>
              <a:rPr lang="en-US" b="1" dirty="0" smtClean="0"/>
              <a:t>Northern Ireland</a:t>
            </a:r>
          </a:p>
          <a:p>
            <a:pPr algn="l" rtl="0" eaLnBrk="1" hangingPunct="1">
              <a:buFont typeface="Wingdings" pitchFamily="2" charset="2"/>
              <a:buNone/>
              <a:defRPr/>
            </a:pPr>
            <a:r>
              <a:rPr lang="en-US" b="1" dirty="0" smtClean="0">
                <a:solidFill>
                  <a:srgbClr val="990000"/>
                </a:solidFill>
              </a:rPr>
              <a:t>FM2</a:t>
            </a:r>
            <a:r>
              <a:rPr lang="en-US" dirty="0" smtClean="0"/>
              <a:t>	</a:t>
            </a:r>
            <a:r>
              <a:rPr lang="en-US" b="1" dirty="0" smtClean="0"/>
              <a:t>Isle of Man</a:t>
            </a:r>
          </a:p>
          <a:p>
            <a:pPr algn="l" rtl="0" eaLnBrk="1" hangingPunct="1">
              <a:buFont typeface="Wingdings" pitchFamily="2" charset="2"/>
              <a:buNone/>
              <a:defRPr/>
            </a:pPr>
            <a:r>
              <a:rPr lang="en-US" b="1" dirty="0" smtClean="0">
                <a:solidFill>
                  <a:srgbClr val="990000"/>
                </a:solidFill>
              </a:rPr>
              <a:t>FS2</a:t>
            </a:r>
            <a:r>
              <a:rPr lang="en-US" dirty="0" smtClean="0"/>
              <a:t>	</a:t>
            </a:r>
            <a:r>
              <a:rPr lang="en-US" b="1" dirty="0" smtClean="0"/>
              <a:t>Scotland</a:t>
            </a:r>
          </a:p>
          <a:p>
            <a:pPr algn="l" rtl="0" eaLnBrk="1" hangingPunct="1">
              <a:buFont typeface="Wingdings" pitchFamily="2" charset="2"/>
              <a:buNone/>
              <a:defRPr/>
            </a:pPr>
            <a:r>
              <a:rPr lang="en-US" b="1" dirty="0" smtClean="0">
                <a:solidFill>
                  <a:srgbClr val="990000"/>
                </a:solidFill>
              </a:rPr>
              <a:t>FW3</a:t>
            </a:r>
            <a:r>
              <a:rPr lang="en-US" dirty="0" smtClean="0"/>
              <a:t>	</a:t>
            </a:r>
            <a:r>
              <a:rPr lang="en-US" b="1" dirty="0" smtClean="0"/>
              <a:t>Wales</a:t>
            </a: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157" y="692696"/>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573259"/>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685800" y="457200"/>
            <a:ext cx="7772400" cy="762000"/>
          </a:xfrm>
        </p:spPr>
        <p:txBody>
          <a:bodyPr>
            <a:normAutofit fontScale="90000"/>
          </a:bodyPr>
          <a:lstStyle/>
          <a:p>
            <a:pPr algn="ctr" eaLnBrk="1" hangingPunct="1">
              <a:defRPr/>
            </a:pPr>
            <a:r>
              <a:rPr lang="en-US" b="1" dirty="0" smtClean="0">
                <a:solidFill>
                  <a:srgbClr val="FF9900"/>
                </a:solidFill>
              </a:rPr>
              <a:t>Table G</a:t>
            </a:r>
          </a:p>
        </p:txBody>
      </p:sp>
      <p:sp>
        <p:nvSpPr>
          <p:cNvPr id="206851" name="Rectangle 3"/>
          <p:cNvSpPr>
            <a:spLocks noGrp="1" noChangeArrowheads="1"/>
          </p:cNvSpPr>
          <p:nvPr>
            <p:ph type="body" idx="1"/>
          </p:nvPr>
        </p:nvSpPr>
        <p:spPr>
          <a:xfrm>
            <a:off x="685800" y="1676400"/>
            <a:ext cx="7772400" cy="4419600"/>
          </a:xfrm>
        </p:spPr>
        <p:txBody>
          <a:bodyPr/>
          <a:lstStyle/>
          <a:p>
            <a:pPr marL="911225" indent="-911225" algn="l" rtl="0" eaLnBrk="1" hangingPunct="1">
              <a:lnSpc>
                <a:spcPct val="90000"/>
              </a:lnSpc>
              <a:buFont typeface="Wingdings" pitchFamily="2" charset="2"/>
              <a:buNone/>
              <a:defRPr/>
            </a:pPr>
            <a:r>
              <a:rPr lang="en-US" b="1" dirty="0" smtClean="0">
                <a:solidFill>
                  <a:srgbClr val="990000"/>
                </a:solidFill>
              </a:rPr>
              <a:t>M</a:t>
            </a:r>
            <a:r>
              <a:rPr lang="en-US" dirty="0" smtClean="0"/>
              <a:t>	</a:t>
            </a:r>
            <a:r>
              <a:rPr lang="en-US" b="1" dirty="0" smtClean="0"/>
              <a:t>International agencies (General or not listed below)</a:t>
            </a:r>
          </a:p>
          <a:p>
            <a:pPr marL="911225" indent="-911225" algn="l" rtl="0" eaLnBrk="1" hangingPunct="1">
              <a:lnSpc>
                <a:spcPct val="90000"/>
              </a:lnSpc>
              <a:buFont typeface="Wingdings" pitchFamily="2" charset="2"/>
              <a:buNone/>
              <a:defRPr/>
            </a:pPr>
            <a:r>
              <a:rPr lang="en-US" b="1" dirty="0" smtClean="0">
                <a:solidFill>
                  <a:srgbClr val="990000"/>
                </a:solidFill>
              </a:rPr>
              <a:t>MA4</a:t>
            </a:r>
            <a:r>
              <a:rPr lang="en-US" dirty="0" smtClean="0"/>
              <a:t>	</a:t>
            </a:r>
            <a:r>
              <a:rPr lang="en-US" b="1" dirty="0" smtClean="0"/>
              <a:t>Allied Forces</a:t>
            </a:r>
          </a:p>
          <a:p>
            <a:pPr marL="911225" indent="-911225" algn="l" rtl="0" eaLnBrk="1" hangingPunct="1">
              <a:lnSpc>
                <a:spcPct val="90000"/>
              </a:lnSpc>
              <a:buFont typeface="Wingdings" pitchFamily="2" charset="2"/>
              <a:buNone/>
              <a:defRPr/>
            </a:pPr>
            <a:r>
              <a:rPr lang="en-US" b="1" dirty="0" smtClean="0">
                <a:solidFill>
                  <a:srgbClr val="990000"/>
                </a:solidFill>
              </a:rPr>
              <a:t>MF6</a:t>
            </a:r>
            <a:r>
              <a:rPr lang="en-US" dirty="0" smtClean="0"/>
              <a:t>	</a:t>
            </a:r>
            <a:r>
              <a:rPr lang="en-US" b="1" dirty="0" smtClean="0"/>
              <a:t>Food and Agricultural Organization of the United Nations (FAO)</a:t>
            </a:r>
          </a:p>
          <a:p>
            <a:pPr marL="911225" indent="-911225" algn="l" rtl="0" eaLnBrk="1" hangingPunct="1">
              <a:lnSpc>
                <a:spcPct val="90000"/>
              </a:lnSpc>
              <a:buFont typeface="Wingdings" pitchFamily="2" charset="2"/>
              <a:buNone/>
              <a:defRPr/>
            </a:pPr>
            <a:r>
              <a:rPr lang="en-US" b="1" dirty="0" smtClean="0">
                <a:solidFill>
                  <a:srgbClr val="990000"/>
                </a:solidFill>
              </a:rPr>
              <a:t>MI3</a:t>
            </a:r>
            <a:r>
              <a:rPr lang="en-US" dirty="0" smtClean="0"/>
              <a:t>	</a:t>
            </a:r>
            <a:r>
              <a:rPr lang="en-US" b="1" dirty="0" smtClean="0"/>
              <a:t>International Labor Office (ILO)</a:t>
            </a:r>
          </a:p>
          <a:p>
            <a:pPr marL="911225" indent="-911225" algn="l" rtl="0" eaLnBrk="1" hangingPunct="1">
              <a:lnSpc>
                <a:spcPct val="90000"/>
              </a:lnSpc>
              <a:buFont typeface="Wingdings" pitchFamily="2" charset="2"/>
              <a:buNone/>
              <a:defRPr/>
            </a:pPr>
            <a:r>
              <a:rPr lang="en-US" b="1" dirty="0" smtClean="0">
                <a:solidFill>
                  <a:srgbClr val="990000"/>
                </a:solidFill>
              </a:rPr>
              <a:t>MI8</a:t>
            </a:r>
            <a:r>
              <a:rPr lang="en-US" dirty="0" smtClean="0"/>
              <a:t>	</a:t>
            </a:r>
            <a:r>
              <a:rPr lang="en-US" b="1" dirty="0" smtClean="0"/>
              <a:t>Islamic Countries</a:t>
            </a:r>
          </a:p>
          <a:p>
            <a:pPr marL="911225" indent="-911225" algn="l" rtl="0" eaLnBrk="1" hangingPunct="1">
              <a:lnSpc>
                <a:spcPct val="90000"/>
              </a:lnSpc>
              <a:buFont typeface="Wingdings" pitchFamily="2" charset="2"/>
              <a:buNone/>
              <a:defRPr/>
            </a:pPr>
            <a:r>
              <a:rPr lang="en-US" b="1" dirty="0" smtClean="0">
                <a:solidFill>
                  <a:srgbClr val="990000"/>
                </a:solidFill>
              </a:rPr>
              <a:t>MW6</a:t>
            </a:r>
            <a:r>
              <a:rPr lang="en-US" dirty="0" smtClean="0"/>
              <a:t> </a:t>
            </a:r>
            <a:r>
              <a:rPr lang="en-US" b="1" dirty="0" smtClean="0"/>
              <a:t>World Health Organization (WHO)</a:t>
            </a: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8795" y="692696"/>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3736990"/>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685800" y="304800"/>
            <a:ext cx="7772400" cy="685800"/>
          </a:xfrm>
        </p:spPr>
        <p:txBody>
          <a:bodyPr>
            <a:normAutofit fontScale="90000"/>
          </a:bodyPr>
          <a:lstStyle/>
          <a:p>
            <a:pPr algn="ctr" eaLnBrk="1" hangingPunct="1">
              <a:defRPr/>
            </a:pPr>
            <a:r>
              <a:rPr lang="en-US" b="1" dirty="0" smtClean="0">
                <a:solidFill>
                  <a:srgbClr val="FF9900"/>
                </a:solidFill>
              </a:rPr>
              <a:t>Table G</a:t>
            </a:r>
          </a:p>
        </p:txBody>
      </p:sp>
      <p:sp>
        <p:nvSpPr>
          <p:cNvPr id="207875" name="Rectangle 3"/>
          <p:cNvSpPr>
            <a:spLocks noGrp="1" noChangeArrowheads="1"/>
          </p:cNvSpPr>
          <p:nvPr>
            <p:ph type="body" idx="1"/>
          </p:nvPr>
        </p:nvSpPr>
        <p:spPr>
          <a:xfrm>
            <a:off x="457200" y="1143000"/>
            <a:ext cx="8229600" cy="5334000"/>
          </a:xfrm>
        </p:spPr>
        <p:txBody>
          <a:bodyPr/>
          <a:lstStyle/>
          <a:p>
            <a:pPr algn="just" rtl="0" eaLnBrk="1" hangingPunct="1">
              <a:buFont typeface="Wingdings" pitchFamily="2" charset="2"/>
              <a:buNone/>
              <a:defRPr/>
            </a:pPr>
            <a:r>
              <a:rPr lang="en-US" sz="2800" dirty="0" smtClean="0"/>
              <a:t>Table G is used mainly with serial government publications and with hospital publications. However, there are some numbers in the schedules that expressly call for the use of Table G. For example:</a:t>
            </a:r>
          </a:p>
          <a:p>
            <a:pPr algn="just" rtl="0" eaLnBrk="1" hangingPunct="1">
              <a:buFont typeface="Wingdings" pitchFamily="2" charset="2"/>
              <a:buNone/>
              <a:defRPr/>
            </a:pPr>
            <a:r>
              <a:rPr lang="en-US" sz="2800" b="1" dirty="0" smtClean="0">
                <a:solidFill>
                  <a:srgbClr val="990000"/>
                </a:solidFill>
              </a:rPr>
              <a:t>QV</a:t>
            </a:r>
            <a:r>
              <a:rPr lang="en-US" sz="2800" dirty="0" smtClean="0"/>
              <a:t>	</a:t>
            </a:r>
            <a:r>
              <a:rPr lang="en-US" sz="2800" b="1" dirty="0" smtClean="0">
                <a:solidFill>
                  <a:srgbClr val="CC3300"/>
                </a:solidFill>
              </a:rPr>
              <a:t>PHARMACOLOGY</a:t>
            </a:r>
          </a:p>
          <a:p>
            <a:pPr algn="just" rtl="0" eaLnBrk="1" hangingPunct="1">
              <a:buFont typeface="Wingdings" pitchFamily="2" charset="2"/>
              <a:buNone/>
              <a:defRPr/>
            </a:pPr>
            <a:r>
              <a:rPr lang="en-US" sz="2800" dirty="0" smtClean="0"/>
              <a:t>	11	History (Table G)</a:t>
            </a:r>
          </a:p>
          <a:p>
            <a:pPr algn="just" rtl="0" eaLnBrk="1" hangingPunct="1">
              <a:buFont typeface="Wingdings" pitchFamily="2" charset="2"/>
              <a:buNone/>
              <a:defRPr/>
            </a:pPr>
            <a:r>
              <a:rPr lang="en-US" sz="2800" dirty="0" smtClean="0"/>
              <a:t>	11.1	General coverage (Not Table G)</a:t>
            </a:r>
          </a:p>
          <a:p>
            <a:pPr algn="just" rtl="0" eaLnBrk="1" hangingPunct="1">
              <a:buFont typeface="Wingdings" pitchFamily="2" charset="2"/>
              <a:buNone/>
              <a:defRPr/>
            </a:pPr>
            <a:r>
              <a:rPr lang="en-US" sz="2800" dirty="0" smtClean="0"/>
              <a:t>******</a:t>
            </a:r>
          </a:p>
          <a:p>
            <a:pPr algn="just" rtl="0" eaLnBrk="1" hangingPunct="1">
              <a:buFont typeface="Wingdings" pitchFamily="2" charset="2"/>
              <a:buNone/>
              <a:defRPr/>
            </a:pPr>
            <a:r>
              <a:rPr lang="en-US" sz="2800" dirty="0" smtClean="0"/>
              <a:t>	32	Laws (Table G)</a:t>
            </a:r>
          </a:p>
          <a:p>
            <a:pPr algn="just" rtl="0" eaLnBrk="1" hangingPunct="1">
              <a:buFont typeface="Wingdings" pitchFamily="2" charset="2"/>
              <a:buNone/>
              <a:defRPr/>
            </a:pPr>
            <a:r>
              <a:rPr lang="en-US" sz="2800" dirty="0" smtClean="0"/>
              <a:t>	32.1	General coverage (Not Table G)</a:t>
            </a: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260648"/>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0617090"/>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685800" y="381000"/>
            <a:ext cx="7772400" cy="762000"/>
          </a:xfrm>
        </p:spPr>
        <p:txBody>
          <a:bodyPr>
            <a:normAutofit fontScale="90000"/>
          </a:bodyPr>
          <a:lstStyle/>
          <a:p>
            <a:pPr algn="ctr" eaLnBrk="1" hangingPunct="1">
              <a:defRPr/>
            </a:pPr>
            <a:r>
              <a:rPr lang="en-US" b="1" dirty="0" smtClean="0">
                <a:solidFill>
                  <a:srgbClr val="FF9900"/>
                </a:solidFill>
              </a:rPr>
              <a:t>Table G</a:t>
            </a:r>
          </a:p>
        </p:txBody>
      </p:sp>
      <p:sp>
        <p:nvSpPr>
          <p:cNvPr id="208899" name="Rectangle 3"/>
          <p:cNvSpPr>
            <a:spLocks noGrp="1" noChangeArrowheads="1"/>
          </p:cNvSpPr>
          <p:nvPr>
            <p:ph type="body" idx="1"/>
          </p:nvPr>
        </p:nvSpPr>
        <p:spPr>
          <a:xfrm>
            <a:off x="685800" y="1371600"/>
            <a:ext cx="7772400" cy="4724400"/>
          </a:xfrm>
        </p:spPr>
        <p:txBody>
          <a:bodyPr/>
          <a:lstStyle/>
          <a:p>
            <a:pPr algn="l" eaLnBrk="1" hangingPunct="1">
              <a:buFont typeface="Wingdings" pitchFamily="2" charset="2"/>
              <a:buNone/>
              <a:defRPr/>
            </a:pPr>
            <a:r>
              <a:rPr lang="en-US" dirty="0" smtClean="0"/>
              <a:t>In these cases, the decimal extension.1 is used for material covering areas broader than any of the areas represented in </a:t>
            </a:r>
            <a:r>
              <a:rPr lang="en-US" b="1" dirty="0" smtClean="0">
                <a:solidFill>
                  <a:srgbClr val="CC3300"/>
                </a:solidFill>
              </a:rPr>
              <a:t>Table G</a:t>
            </a:r>
            <a:r>
              <a:rPr lang="en-US" dirty="0" smtClean="0"/>
              <a:t>.</a:t>
            </a:r>
          </a:p>
          <a:p>
            <a:pPr algn="l" eaLnBrk="1" hangingPunct="1">
              <a:buFont typeface="Wingdings" pitchFamily="2" charset="2"/>
              <a:buNone/>
              <a:defRPr/>
            </a:pPr>
            <a:r>
              <a:rPr lang="en-US" dirty="0" smtClean="0"/>
              <a:t>A history of pharmacology in a particular geographic area is classed in </a:t>
            </a:r>
            <a:r>
              <a:rPr lang="en-US" b="1" dirty="0" smtClean="0">
                <a:solidFill>
                  <a:srgbClr val="CC3300"/>
                </a:solidFill>
              </a:rPr>
              <a:t>QV 11</a:t>
            </a:r>
            <a:r>
              <a:rPr lang="en-US" dirty="0" smtClean="0"/>
              <a:t> plus a number from </a:t>
            </a:r>
            <a:r>
              <a:rPr lang="en-US" b="1" dirty="0" smtClean="0">
                <a:solidFill>
                  <a:srgbClr val="CC3300"/>
                </a:solidFill>
              </a:rPr>
              <a:t>Table G</a:t>
            </a:r>
            <a:r>
              <a:rPr lang="en-US" dirty="0" smtClean="0"/>
              <a:t>, while a general history of pharmacology is classed in      </a:t>
            </a:r>
            <a:r>
              <a:rPr lang="en-US" b="1" dirty="0" smtClean="0">
                <a:solidFill>
                  <a:srgbClr val="CC3300"/>
                </a:solidFill>
              </a:rPr>
              <a:t>QV 11.1</a:t>
            </a: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332656"/>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823804"/>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685800" y="381000"/>
            <a:ext cx="7772400" cy="762000"/>
          </a:xfrm>
        </p:spPr>
        <p:txBody>
          <a:bodyPr>
            <a:normAutofit fontScale="90000"/>
          </a:bodyPr>
          <a:lstStyle/>
          <a:p>
            <a:pPr algn="ctr" eaLnBrk="1" hangingPunct="1">
              <a:defRPr/>
            </a:pPr>
            <a:r>
              <a:rPr lang="en-US" b="1" dirty="0" smtClean="0">
                <a:solidFill>
                  <a:srgbClr val="FF9900"/>
                </a:solidFill>
              </a:rPr>
              <a:t>Index</a:t>
            </a:r>
          </a:p>
        </p:txBody>
      </p:sp>
      <p:sp>
        <p:nvSpPr>
          <p:cNvPr id="209923" name="Rectangle 3"/>
          <p:cNvSpPr>
            <a:spLocks noGrp="1" noChangeArrowheads="1"/>
          </p:cNvSpPr>
          <p:nvPr>
            <p:ph type="body" idx="1"/>
          </p:nvPr>
        </p:nvSpPr>
        <p:spPr>
          <a:xfrm>
            <a:off x="685800" y="1371600"/>
            <a:ext cx="7772400" cy="4724400"/>
          </a:xfrm>
        </p:spPr>
        <p:txBody>
          <a:bodyPr/>
          <a:lstStyle/>
          <a:p>
            <a:pPr algn="l" eaLnBrk="1" hangingPunct="1">
              <a:buFont typeface="Wingdings" pitchFamily="2" charset="2"/>
              <a:buNone/>
              <a:defRPr/>
            </a:pPr>
            <a:r>
              <a:rPr lang="en-US" dirty="0" smtClean="0"/>
              <a:t>There is a detailed index to the </a:t>
            </a:r>
            <a:r>
              <a:rPr lang="en-US" b="1" dirty="0" smtClean="0">
                <a:solidFill>
                  <a:srgbClr val="CC3300"/>
                </a:solidFill>
              </a:rPr>
              <a:t>NLM</a:t>
            </a:r>
            <a:r>
              <a:rPr lang="en-US" dirty="0" smtClean="0"/>
              <a:t> schedules, with major terms chosen to conform with those in </a:t>
            </a:r>
            <a:r>
              <a:rPr lang="en-US" b="1" dirty="0" err="1" smtClean="0">
                <a:solidFill>
                  <a:srgbClr val="CC3300"/>
                </a:solidFill>
              </a:rPr>
              <a:t>MeSH</a:t>
            </a:r>
            <a:r>
              <a:rPr lang="en-US" dirty="0" smtClean="0"/>
              <a:t>.</a:t>
            </a:r>
          </a:p>
          <a:p>
            <a:pPr algn="l" eaLnBrk="1" hangingPunct="1">
              <a:buFont typeface="Wingdings" pitchFamily="2" charset="2"/>
              <a:buNone/>
              <a:defRPr/>
            </a:pPr>
            <a:r>
              <a:rPr lang="en-US" dirty="0" smtClean="0"/>
              <a:t>In the index, major terms are arranged alphabetically with sub-terms indented under them.</a:t>
            </a:r>
          </a:p>
          <a:p>
            <a:pPr algn="l" eaLnBrk="1" hangingPunct="1">
              <a:buFont typeface="Wingdings" pitchFamily="2" charset="2"/>
              <a:buNone/>
              <a:defRPr/>
            </a:pPr>
            <a:r>
              <a:rPr lang="en-US" dirty="0" smtClean="0"/>
              <a:t>Each major term or sub-term is followed by a class number or range of numbers, including numbers from LCC.</a:t>
            </a: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157" y="464023"/>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7695616"/>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685800" y="457200"/>
            <a:ext cx="7772400" cy="609600"/>
          </a:xfrm>
        </p:spPr>
        <p:txBody>
          <a:bodyPr>
            <a:normAutofit fontScale="90000"/>
          </a:bodyPr>
          <a:lstStyle/>
          <a:p>
            <a:pPr algn="ctr" eaLnBrk="1" hangingPunct="1">
              <a:defRPr/>
            </a:pPr>
            <a:r>
              <a:rPr lang="en-US" b="1" dirty="0" smtClean="0">
                <a:solidFill>
                  <a:srgbClr val="FF9900"/>
                </a:solidFill>
              </a:rPr>
              <a:t>Index</a:t>
            </a:r>
          </a:p>
        </p:txBody>
      </p:sp>
      <p:sp>
        <p:nvSpPr>
          <p:cNvPr id="210947" name="Rectangle 3"/>
          <p:cNvSpPr>
            <a:spLocks noGrp="1" noChangeArrowheads="1"/>
          </p:cNvSpPr>
          <p:nvPr>
            <p:ph type="body" idx="1"/>
          </p:nvPr>
        </p:nvSpPr>
        <p:spPr>
          <a:xfrm>
            <a:off x="685800" y="1524000"/>
            <a:ext cx="7772400" cy="4267200"/>
          </a:xfrm>
        </p:spPr>
        <p:txBody>
          <a:bodyPr/>
          <a:lstStyle/>
          <a:p>
            <a:pPr algn="l" eaLnBrk="1" hangingPunct="1">
              <a:lnSpc>
                <a:spcPct val="90000"/>
              </a:lnSpc>
              <a:buFont typeface="Wingdings" pitchFamily="2" charset="2"/>
              <a:buNone/>
              <a:defRPr/>
            </a:pPr>
            <a:r>
              <a:rPr lang="en-US" dirty="0" smtClean="0"/>
              <a:t>Indented terms represent aspects of the subject that are more specific or have their own numbers different from the general number.</a:t>
            </a:r>
          </a:p>
          <a:p>
            <a:pPr algn="l" eaLnBrk="1" hangingPunct="1">
              <a:lnSpc>
                <a:spcPct val="90000"/>
              </a:lnSpc>
              <a:buFont typeface="Wingdings" pitchFamily="2" charset="2"/>
              <a:buNone/>
              <a:defRPr/>
            </a:pPr>
            <a:r>
              <a:rPr lang="en-US" b="1" i="1" dirty="0" smtClean="0">
                <a:solidFill>
                  <a:srgbClr val="CC3300"/>
                </a:solidFill>
              </a:rPr>
              <a:t>See also</a:t>
            </a:r>
            <a:r>
              <a:rPr lang="en-US" dirty="0" smtClean="0"/>
              <a:t> references and general references follow the sub-terms.</a:t>
            </a:r>
          </a:p>
          <a:p>
            <a:pPr algn="l" eaLnBrk="1" hangingPunct="1">
              <a:lnSpc>
                <a:spcPct val="90000"/>
              </a:lnSpc>
              <a:buFont typeface="Wingdings" pitchFamily="2" charset="2"/>
              <a:buNone/>
              <a:defRPr/>
            </a:pPr>
            <a:endParaRPr lang="en-US" dirty="0" smtClean="0"/>
          </a:p>
          <a:p>
            <a:pPr algn="l" eaLnBrk="1" hangingPunct="1">
              <a:lnSpc>
                <a:spcPct val="90000"/>
              </a:lnSpc>
              <a:buFont typeface="Wingdings" pitchFamily="2" charset="2"/>
              <a:buNone/>
              <a:defRPr/>
            </a:pPr>
            <a:r>
              <a:rPr lang="en-US" dirty="0" smtClean="0"/>
              <a:t>The following examples show these features:</a:t>
            </a: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533209"/>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540694"/>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685800" y="457200"/>
            <a:ext cx="7772400" cy="685800"/>
          </a:xfrm>
        </p:spPr>
        <p:txBody>
          <a:bodyPr>
            <a:normAutofit fontScale="90000"/>
          </a:bodyPr>
          <a:lstStyle/>
          <a:p>
            <a:pPr algn="ctr" eaLnBrk="1" hangingPunct="1">
              <a:defRPr/>
            </a:pPr>
            <a:r>
              <a:rPr lang="en-US" b="1" dirty="0" smtClean="0">
                <a:solidFill>
                  <a:srgbClr val="FF9900"/>
                </a:solidFill>
              </a:rPr>
              <a:t>Examples</a:t>
            </a:r>
          </a:p>
        </p:txBody>
      </p:sp>
      <p:sp>
        <p:nvSpPr>
          <p:cNvPr id="211971" name="Rectangle 3"/>
          <p:cNvSpPr>
            <a:spLocks noGrp="1" noChangeArrowheads="1"/>
          </p:cNvSpPr>
          <p:nvPr>
            <p:ph type="body" idx="1"/>
          </p:nvPr>
        </p:nvSpPr>
        <p:spPr>
          <a:xfrm>
            <a:off x="685800" y="1371600"/>
            <a:ext cx="7772400" cy="4724400"/>
          </a:xfrm>
        </p:spPr>
        <p:txBody>
          <a:bodyPr/>
          <a:lstStyle/>
          <a:p>
            <a:pPr algn="l" rtl="0" eaLnBrk="1" hangingPunct="1">
              <a:buFont typeface="Wingdings" pitchFamily="2" charset="2"/>
              <a:buNone/>
              <a:defRPr/>
            </a:pPr>
            <a:r>
              <a:rPr lang="en-US" b="1" dirty="0" smtClean="0">
                <a:solidFill>
                  <a:srgbClr val="CC3300"/>
                </a:solidFill>
              </a:rPr>
              <a:t>Lasers</a:t>
            </a:r>
            <a:r>
              <a:rPr lang="en-US" dirty="0" smtClean="0"/>
              <a:t>	</a:t>
            </a:r>
            <a:r>
              <a:rPr lang="en-US" b="1" dirty="0" smtClean="0"/>
              <a:t>TK 1660-1750</a:t>
            </a:r>
          </a:p>
          <a:p>
            <a:pPr algn="l" rtl="0" eaLnBrk="1" hangingPunct="1">
              <a:buFont typeface="Wingdings" pitchFamily="2" charset="2"/>
              <a:buNone/>
              <a:defRPr/>
            </a:pPr>
            <a:r>
              <a:rPr lang="en-US" dirty="0" smtClean="0"/>
              <a:t>	</a:t>
            </a:r>
            <a:r>
              <a:rPr lang="en-US" b="1" dirty="0" smtClean="0">
                <a:solidFill>
                  <a:srgbClr val="990000"/>
                </a:solidFill>
              </a:rPr>
              <a:t>Biomedical application</a:t>
            </a:r>
            <a:r>
              <a:rPr lang="en-US" dirty="0" smtClean="0"/>
              <a:t>	</a:t>
            </a:r>
            <a:r>
              <a:rPr lang="en-US" b="1" dirty="0" smtClean="0"/>
              <a:t>WB 117</a:t>
            </a:r>
          </a:p>
          <a:p>
            <a:pPr algn="l" rtl="0" eaLnBrk="1" hangingPunct="1">
              <a:buFont typeface="Wingdings" pitchFamily="2" charset="2"/>
              <a:buNone/>
              <a:defRPr/>
            </a:pPr>
            <a:r>
              <a:rPr lang="en-US" dirty="0" smtClean="0"/>
              <a:t>	</a:t>
            </a:r>
            <a:r>
              <a:rPr lang="en-US" b="1" dirty="0" smtClean="0">
                <a:solidFill>
                  <a:srgbClr val="990000"/>
                </a:solidFill>
              </a:rPr>
              <a:t>In dentistry (General)</a:t>
            </a:r>
            <a:r>
              <a:rPr lang="en-US" dirty="0" smtClean="0"/>
              <a:t>	</a:t>
            </a:r>
            <a:r>
              <a:rPr lang="en-US" b="1" dirty="0" smtClean="0"/>
              <a:t>WU 26</a:t>
            </a:r>
          </a:p>
          <a:p>
            <a:pPr algn="l" rtl="0" eaLnBrk="1" hangingPunct="1">
              <a:buFont typeface="Wingdings" pitchFamily="2" charset="2"/>
              <a:buNone/>
              <a:defRPr/>
            </a:pPr>
            <a:r>
              <a:rPr lang="en-US" dirty="0" smtClean="0"/>
              <a:t>	</a:t>
            </a:r>
            <a:r>
              <a:rPr lang="en-US" b="1" dirty="0" smtClean="0">
                <a:solidFill>
                  <a:srgbClr val="990000"/>
                </a:solidFill>
              </a:rPr>
              <a:t>In Surgery (General)</a:t>
            </a:r>
            <a:r>
              <a:rPr lang="en-US" dirty="0" smtClean="0"/>
              <a:t>	</a:t>
            </a:r>
            <a:r>
              <a:rPr lang="en-US" b="1" dirty="0" smtClean="0"/>
              <a:t>WO 500</a:t>
            </a:r>
          </a:p>
          <a:p>
            <a:pPr algn="l" rtl="0" eaLnBrk="1" hangingPunct="1">
              <a:buFont typeface="Wingdings" pitchFamily="2" charset="2"/>
              <a:buNone/>
              <a:defRPr/>
            </a:pPr>
            <a:r>
              <a:rPr lang="en-US" dirty="0" smtClean="0"/>
              <a:t>	</a:t>
            </a:r>
            <a:r>
              <a:rPr lang="en-US" b="1" dirty="0" smtClean="0">
                <a:solidFill>
                  <a:srgbClr val="990000"/>
                </a:solidFill>
              </a:rPr>
              <a:t>Physics</a:t>
            </a:r>
            <a:r>
              <a:rPr lang="en-US" dirty="0" smtClean="0"/>
              <a:t>				</a:t>
            </a:r>
            <a:r>
              <a:rPr lang="en-US" b="1" dirty="0" smtClean="0"/>
              <a:t>QC 454.L3</a:t>
            </a:r>
          </a:p>
          <a:p>
            <a:pPr algn="l" rtl="0" eaLnBrk="1" hangingPunct="1">
              <a:buFont typeface="Wingdings" pitchFamily="2" charset="2"/>
              <a:buNone/>
              <a:defRPr/>
            </a:pPr>
            <a:r>
              <a:rPr lang="en-US" dirty="0" smtClean="0"/>
              <a:t>	Used for other purposes, by subject</a:t>
            </a:r>
          </a:p>
          <a:p>
            <a:pPr algn="l" rtl="0" eaLnBrk="1" hangingPunct="1">
              <a:buFont typeface="Wingdings" pitchFamily="2" charset="2"/>
              <a:buNone/>
              <a:defRPr/>
            </a:pPr>
            <a:r>
              <a:rPr lang="en-US" dirty="0" smtClean="0"/>
              <a:t>	</a:t>
            </a:r>
            <a:r>
              <a:rPr lang="en-US" b="1" i="1" dirty="0" smtClean="0">
                <a:solidFill>
                  <a:srgbClr val="CC3300"/>
                </a:solidFill>
              </a:rPr>
              <a:t>See also</a:t>
            </a:r>
            <a:r>
              <a:rPr lang="en-US" dirty="0" smtClean="0"/>
              <a:t> special topics under Radiation, Nonionizing</a:t>
            </a: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260648"/>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84605"/>
      </p:ext>
    </p:extLst>
  </p:cSld>
  <p:clrMapOvr>
    <a:masterClrMapping/>
  </p:clrMapOvr>
  <p:transition spd="med">
    <p:wheel spokes="8"/>
    <p:sndAc>
      <p:stSnd>
        <p:snd r:embed="rId2" name="camera.wav"/>
      </p:stSnd>
    </p:sndAc>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685800" y="381000"/>
            <a:ext cx="7772400" cy="1247800"/>
          </a:xfrm>
        </p:spPr>
        <p:txBody>
          <a:bodyPr>
            <a:normAutofit fontScale="90000"/>
          </a:bodyPr>
          <a:lstStyle/>
          <a:p>
            <a:pPr algn="ctr" eaLnBrk="1" hangingPunct="1">
              <a:defRPr/>
            </a:pPr>
            <a:r>
              <a:rPr lang="en-US" b="1" dirty="0" smtClean="0">
                <a:solidFill>
                  <a:srgbClr val="FF9900"/>
                </a:solidFill>
              </a:rPr>
              <a:t>Classification of Special Types of Materials</a:t>
            </a:r>
          </a:p>
        </p:txBody>
      </p:sp>
      <p:sp>
        <p:nvSpPr>
          <p:cNvPr id="212995" name="Rectangle 3"/>
          <p:cNvSpPr>
            <a:spLocks noGrp="1" noChangeArrowheads="1"/>
          </p:cNvSpPr>
          <p:nvPr>
            <p:ph type="body" idx="1"/>
          </p:nvPr>
        </p:nvSpPr>
        <p:spPr>
          <a:xfrm>
            <a:off x="685800" y="1752600"/>
            <a:ext cx="7772400" cy="3810000"/>
          </a:xfrm>
        </p:spPr>
        <p:txBody>
          <a:bodyPr/>
          <a:lstStyle/>
          <a:p>
            <a:pPr algn="l" rtl="0" eaLnBrk="1" hangingPunct="1">
              <a:buFont typeface="Wingdings" pitchFamily="2" charset="2"/>
              <a:buNone/>
              <a:defRPr/>
            </a:pPr>
            <a:r>
              <a:rPr lang="en-US" dirty="0" smtClean="0"/>
              <a:t>Certain types of materials receive special treatment in the </a:t>
            </a:r>
            <a:r>
              <a:rPr lang="en-US" b="1" dirty="0" smtClean="0">
                <a:solidFill>
                  <a:srgbClr val="990000"/>
                </a:solidFill>
              </a:rPr>
              <a:t>NLM Classification</a:t>
            </a:r>
            <a:r>
              <a:rPr lang="en-US" dirty="0" smtClean="0"/>
              <a:t>.</a:t>
            </a:r>
          </a:p>
          <a:p>
            <a:pPr algn="l" rtl="0" eaLnBrk="1" hangingPunct="1">
              <a:buFont typeface="Wingdings" pitchFamily="2" charset="2"/>
              <a:buNone/>
              <a:defRPr/>
            </a:pPr>
            <a:r>
              <a:rPr lang="en-US" dirty="0" smtClean="0"/>
              <a:t>These include:</a:t>
            </a:r>
          </a:p>
          <a:p>
            <a:pPr algn="l" rtl="0" eaLnBrk="1" hangingPunct="1">
              <a:defRPr/>
            </a:pPr>
            <a:r>
              <a:rPr lang="en-US" b="1" dirty="0" smtClean="0">
                <a:solidFill>
                  <a:srgbClr val="990000"/>
                </a:solidFill>
              </a:rPr>
              <a:t>Bibliographies</a:t>
            </a:r>
          </a:p>
          <a:p>
            <a:pPr algn="l" rtl="0" eaLnBrk="1" hangingPunct="1">
              <a:defRPr/>
            </a:pPr>
            <a:r>
              <a:rPr lang="en-US" b="1" dirty="0" smtClean="0">
                <a:solidFill>
                  <a:srgbClr val="990000"/>
                </a:solidFill>
              </a:rPr>
              <a:t>Serial Publications</a:t>
            </a:r>
          </a:p>
          <a:p>
            <a:pPr algn="l" rtl="0" eaLnBrk="1" hangingPunct="1">
              <a:defRPr/>
            </a:pPr>
            <a:r>
              <a:rPr lang="en-US" b="1" dirty="0" smtClean="0">
                <a:solidFill>
                  <a:srgbClr val="990000"/>
                </a:solidFill>
              </a:rPr>
              <a:t>Early Publications</a:t>
            </a:r>
            <a:endParaRPr lang="en-US" dirty="0" smtClean="0">
              <a:solidFill>
                <a:srgbClr val="000000"/>
              </a:solidFill>
              <a:effectLst>
                <a:outerShdw blurRad="38100" dist="38100" dir="2700000" algn="tl">
                  <a:srgbClr val="FFFFFF"/>
                </a:outerShdw>
              </a:effectLst>
            </a:endParaRPr>
          </a:p>
        </p:txBody>
      </p:sp>
      <p:pic>
        <p:nvPicPr>
          <p:cNvPr id="4" name="Picture 2" descr="DANESHga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1003110"/>
            <a:ext cx="1057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7534523"/>
      </p:ext>
    </p:extLst>
  </p:cSld>
  <p:clrMapOvr>
    <a:masterClrMapping/>
  </p:clrMapOvr>
  <p:transition spd="med">
    <p:wheel spokes="8"/>
    <p:sndAc>
      <p:stSnd>
        <p:snd r:embed="rId2" name="camera.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567</TotalTime>
  <Words>5127</Words>
  <Application>Microsoft Office PowerPoint</Application>
  <PresentationFormat>On-screen Show (4:3)</PresentationFormat>
  <Paragraphs>819</Paragraphs>
  <Slides>118</Slides>
  <Notes>2</Notes>
  <HiddenSlides>0</HiddenSlides>
  <MMClips>0</MMClips>
  <ScaleCrop>false</ScaleCrop>
  <HeadingPairs>
    <vt:vector size="4" baseType="variant">
      <vt:variant>
        <vt:lpstr>Theme</vt:lpstr>
      </vt:variant>
      <vt:variant>
        <vt:i4>1</vt:i4>
      </vt:variant>
      <vt:variant>
        <vt:lpstr>Slide Titles</vt:lpstr>
      </vt:variant>
      <vt:variant>
        <vt:i4>118</vt:i4>
      </vt:variant>
    </vt:vector>
  </HeadingPairs>
  <TitlesOfParts>
    <vt:vector size="119" baseType="lpstr">
      <vt:lpstr>Flow</vt:lpstr>
      <vt:lpstr>       </vt:lpstr>
      <vt:lpstr>PowerPoint Presentation</vt:lpstr>
      <vt:lpstr>مطالب مورد بحث </vt:lpstr>
      <vt:lpstr>سرعنوان موضوعی پزشکی فارسی</vt:lpstr>
      <vt:lpstr> اهداف‌:</vt:lpstr>
      <vt:lpstr>پشتوانه‌ انتشاراتي‌</vt:lpstr>
      <vt:lpstr> پوشش‌ موضوعي‌</vt:lpstr>
      <vt:lpstr>اصطلاحنامه پزشکی فارسی</vt:lpstr>
      <vt:lpstr>كاربرد سرعنوان‌ها:</vt:lpstr>
      <vt:lpstr>ساختار كتاب‌ سرعنوان‌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اصطلاحنامه پزشکی فارسی </vt:lpstr>
      <vt:lpstr>اصطلاحنامه پزشکی فارسی</vt:lpstr>
      <vt:lpstr>اصطلاحنامه پزشکی فارسی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سرعنوانهای موضوعی کتابخانه ملی پزشکی آمریکا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رده بندی کتابخانه ملی پزشکی آمریکا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NLM Classification</vt:lpstr>
      <vt:lpstr>PowerPoint Presentation</vt:lpstr>
      <vt:lpstr>PowerPoint Presentation</vt:lpstr>
      <vt:lpstr>PowerPoint Presentation</vt:lpstr>
      <vt:lpstr>تمرين</vt:lpstr>
      <vt:lpstr>شماره با كاتر موضوعي</vt:lpstr>
      <vt:lpstr>NLM Classification</vt:lpstr>
      <vt:lpstr>PowerPoint Presentation</vt:lpstr>
      <vt:lpstr>PRECLINICAL SCIENCES</vt:lpstr>
      <vt:lpstr>MEDICINE AND RELATED SUBJECTS</vt:lpstr>
      <vt:lpstr>MEDICINE AND RELATED SUBJECTS</vt:lpstr>
      <vt:lpstr>MEDICINE AND RELATED SUBJECTS</vt:lpstr>
      <vt:lpstr>MEDICINE AND RELATED SUBJECTS</vt:lpstr>
      <vt:lpstr>Notation</vt:lpstr>
      <vt:lpstr>Class Numbers</vt:lpstr>
      <vt:lpstr>Class Numbers</vt:lpstr>
      <vt:lpstr>Cutter Numbers</vt:lpstr>
      <vt:lpstr>Cutter Numbers</vt:lpstr>
      <vt:lpstr>Cutter Numbers</vt:lpstr>
      <vt:lpstr>Examples</vt:lpstr>
      <vt:lpstr>Examples</vt:lpstr>
      <vt:lpstr>Examples</vt:lpstr>
      <vt:lpstr>Geographic Table</vt:lpstr>
      <vt:lpstr>Table G</vt:lpstr>
      <vt:lpstr>Table G</vt:lpstr>
      <vt:lpstr>Table G</vt:lpstr>
      <vt:lpstr>Table G</vt:lpstr>
      <vt:lpstr>Table G</vt:lpstr>
      <vt:lpstr>Table G</vt:lpstr>
      <vt:lpstr>Index</vt:lpstr>
      <vt:lpstr>Index</vt:lpstr>
      <vt:lpstr>Examples</vt:lpstr>
      <vt:lpstr>Classification of Special Types of Materials</vt:lpstr>
      <vt:lpstr>Bibliography</vt:lpstr>
      <vt:lpstr>Examples</vt:lpstr>
      <vt:lpstr>Serial Publications</vt:lpstr>
      <vt:lpstr>Serial Publications</vt:lpstr>
      <vt:lpstr>Serial Publications</vt:lpstr>
      <vt:lpstr>Examples</vt:lpstr>
      <vt:lpstr>Early Publications</vt:lpstr>
      <vt:lpstr>Examples</vt:lpstr>
      <vt:lpstr>Examples</vt:lpstr>
      <vt:lpstr>Examples</vt:lpstr>
      <vt:lpstr>Examples</vt:lpstr>
      <vt:lpstr>Examples</vt:lpstr>
      <vt:lpstr>Examples</vt:lpstr>
      <vt:lpstr>Examples</vt:lpstr>
      <vt:lpstr>Examples</vt:lpstr>
      <vt:lpstr>PowerPoint Presentation</vt:lpstr>
      <vt:lpstr>PowerPoint Presentation</vt:lpstr>
      <vt:lpstr>مطالب اضافه </vt:lpstr>
      <vt:lpstr>PowerPoint Presentation</vt:lpstr>
    </vt:vector>
  </TitlesOfParts>
  <Company>Office07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مدلاین (Medline)</dc:title>
  <dc:creator>centerlibrary</dc:creator>
  <cp:lastModifiedBy>Somaye Paknejad</cp:lastModifiedBy>
  <cp:revision>101</cp:revision>
  <dcterms:created xsi:type="dcterms:W3CDTF">2012-04-24T06:43:41Z</dcterms:created>
  <dcterms:modified xsi:type="dcterms:W3CDTF">2019-03-12T07:52:56Z</dcterms:modified>
</cp:coreProperties>
</file>