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56" r:id="rId2"/>
    <p:sldId id="809" r:id="rId3"/>
    <p:sldId id="259" r:id="rId4"/>
    <p:sldId id="305" r:id="rId5"/>
    <p:sldId id="304" r:id="rId6"/>
    <p:sldId id="810" r:id="rId7"/>
    <p:sldId id="332" r:id="rId8"/>
    <p:sldId id="342" r:id="rId9"/>
    <p:sldId id="341" r:id="rId10"/>
    <p:sldId id="333" r:id="rId11"/>
    <p:sldId id="310" r:id="rId12"/>
    <p:sldId id="796" r:id="rId13"/>
    <p:sldId id="801" r:id="rId14"/>
    <p:sldId id="802" r:id="rId15"/>
    <p:sldId id="803" r:id="rId16"/>
    <p:sldId id="808" r:id="rId17"/>
    <p:sldId id="307" r:id="rId18"/>
    <p:sldId id="308" r:id="rId19"/>
    <p:sldId id="309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84" autoAdjust="0"/>
  </p:normalViewPr>
  <p:slideViewPr>
    <p:cSldViewPr>
      <p:cViewPr varScale="1">
        <p:scale>
          <a:sx n="103" d="100"/>
          <a:sy n="103" d="100"/>
        </p:scale>
        <p:origin x="2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5E831-AEF7-40FE-BBA0-B6CB771420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87BD8-7B4C-4DFB-825D-6CF240C523A6}">
      <dgm:prSet phldrT="[Text]" custT="1"/>
      <dgm:spPr/>
      <dgm:t>
        <a:bodyPr/>
        <a:lstStyle/>
        <a:p>
          <a:r>
            <a:rPr lang="fa-IR" sz="1600" dirty="0">
              <a:cs typeface="B Titr" panose="00000700000000000000" pitchFamily="2" charset="-78"/>
            </a:rPr>
            <a:t>کل مواد</a:t>
          </a:r>
          <a:endParaRPr lang="en-US" sz="1600" dirty="0">
            <a:cs typeface="B Titr" panose="00000700000000000000" pitchFamily="2" charset="-78"/>
          </a:endParaRPr>
        </a:p>
      </dgm:t>
    </dgm:pt>
    <dgm:pt modelId="{9608C4E1-43B8-4B6E-8044-7DCC21EC2C34}" type="parTrans" cxnId="{E4747AD7-71EB-4FD1-B2FD-E1FC07DCEA49}">
      <dgm:prSet/>
      <dgm:spPr/>
      <dgm:t>
        <a:bodyPr/>
        <a:lstStyle/>
        <a:p>
          <a:endParaRPr lang="en-US"/>
        </a:p>
      </dgm:t>
    </dgm:pt>
    <dgm:pt modelId="{31DC90CC-3E5F-421E-95D6-A9B85CD6D96B}" type="sibTrans" cxnId="{E4747AD7-71EB-4FD1-B2FD-E1FC07DCEA49}">
      <dgm:prSet/>
      <dgm:spPr/>
      <dgm:t>
        <a:bodyPr/>
        <a:lstStyle/>
        <a:p>
          <a:endParaRPr lang="en-US"/>
        </a:p>
      </dgm:t>
    </dgm:pt>
    <dgm:pt modelId="{A85D6E92-9E19-43AC-9300-6B793A3DC070}">
      <dgm:prSet phldrT="[Text]"/>
      <dgm:spPr/>
      <dgm:t>
        <a:bodyPr/>
        <a:lstStyle/>
        <a:p>
          <a:pPr algn="ctr">
            <a:buNone/>
          </a:pPr>
          <a:r>
            <a:rPr lang="fa-IR" dirty="0">
              <a:cs typeface="B Zar" panose="00000400000000000000" pitchFamily="2" charset="-78"/>
            </a:rPr>
            <a:t>کل قانون دارای 73 ماده و 81 تبصره و 236 تکیلف قانونی است</a:t>
          </a:r>
          <a:endParaRPr lang="en-US" dirty="0">
            <a:cs typeface="B Zar" panose="00000400000000000000" pitchFamily="2" charset="-78"/>
          </a:endParaRPr>
        </a:p>
      </dgm:t>
    </dgm:pt>
    <dgm:pt modelId="{3B4219B0-3894-46EA-8EBA-116ECE21C601}" type="parTrans" cxnId="{C056213F-FD0F-4001-A11D-C1287B854F3B}">
      <dgm:prSet/>
      <dgm:spPr/>
      <dgm:t>
        <a:bodyPr/>
        <a:lstStyle/>
        <a:p>
          <a:endParaRPr lang="en-US"/>
        </a:p>
      </dgm:t>
    </dgm:pt>
    <dgm:pt modelId="{FF65D5BE-82CA-4015-B8CD-7CCC4AFBF466}" type="sibTrans" cxnId="{C056213F-FD0F-4001-A11D-C1287B854F3B}">
      <dgm:prSet/>
      <dgm:spPr/>
      <dgm:t>
        <a:bodyPr/>
        <a:lstStyle/>
        <a:p>
          <a:endParaRPr lang="en-US"/>
        </a:p>
      </dgm:t>
    </dgm:pt>
    <dgm:pt modelId="{DDC137A4-A381-407C-9D31-425AA28D94AA}">
      <dgm:prSet phldrT="[Text]" custT="1"/>
      <dgm:spPr/>
      <dgm:t>
        <a:bodyPr/>
        <a:lstStyle/>
        <a:p>
          <a:r>
            <a:rPr lang="fa-IR" sz="2000" dirty="0">
              <a:cs typeface="B Titr" panose="00000700000000000000" pitchFamily="2" charset="-78"/>
            </a:rPr>
            <a:t>وزارت بهداشت</a:t>
          </a:r>
          <a:endParaRPr lang="en-US" sz="2000" dirty="0">
            <a:cs typeface="B Titr" panose="00000700000000000000" pitchFamily="2" charset="-78"/>
          </a:endParaRPr>
        </a:p>
      </dgm:t>
    </dgm:pt>
    <dgm:pt modelId="{ED354204-B926-44CC-8BEF-CECEFFD92DDE}" type="parTrans" cxnId="{DC8B8FDA-CCEE-4B12-BBA4-9AE281721A1D}">
      <dgm:prSet/>
      <dgm:spPr/>
      <dgm:t>
        <a:bodyPr/>
        <a:lstStyle/>
        <a:p>
          <a:endParaRPr lang="en-US"/>
        </a:p>
      </dgm:t>
    </dgm:pt>
    <dgm:pt modelId="{5528FAD7-3673-491F-964A-5C265C5849F0}" type="sibTrans" cxnId="{DC8B8FDA-CCEE-4B12-BBA4-9AE281721A1D}">
      <dgm:prSet/>
      <dgm:spPr/>
      <dgm:t>
        <a:bodyPr/>
        <a:lstStyle/>
        <a:p>
          <a:endParaRPr lang="en-US"/>
        </a:p>
      </dgm:t>
    </dgm:pt>
    <dgm:pt modelId="{1D3B66D2-2D97-4BF2-B6C4-F33F5830F088}">
      <dgm:prSet phldrT="[Text]" custT="1"/>
      <dgm:spPr/>
      <dgm:t>
        <a:bodyPr/>
        <a:lstStyle/>
        <a:p>
          <a:pPr algn="ctr">
            <a:buNone/>
          </a:pPr>
          <a:endParaRPr lang="en-US" sz="2000" dirty="0">
            <a:cs typeface="B Zar" panose="00000400000000000000" pitchFamily="2" charset="-78"/>
          </a:endParaRPr>
        </a:p>
      </dgm:t>
    </dgm:pt>
    <dgm:pt modelId="{F8F5CDCC-0E30-415D-93D8-A0A602BDAA70}" type="parTrans" cxnId="{40745982-7E0D-4A36-88E0-24FEBC0A301D}">
      <dgm:prSet/>
      <dgm:spPr/>
      <dgm:t>
        <a:bodyPr/>
        <a:lstStyle/>
        <a:p>
          <a:endParaRPr lang="en-US"/>
        </a:p>
      </dgm:t>
    </dgm:pt>
    <dgm:pt modelId="{0C71512A-EA4A-4A0D-9DB0-8602C6CF2C12}" type="sibTrans" cxnId="{40745982-7E0D-4A36-88E0-24FEBC0A301D}">
      <dgm:prSet/>
      <dgm:spPr/>
      <dgm:t>
        <a:bodyPr/>
        <a:lstStyle/>
        <a:p>
          <a:endParaRPr lang="en-US"/>
        </a:p>
      </dgm:t>
    </dgm:pt>
    <dgm:pt modelId="{6C74E471-2A22-4FFF-B795-F0FE398CFCFF}">
      <dgm:prSet phldrT="[Text]" custT="1"/>
      <dgm:spPr/>
      <dgm:t>
        <a:bodyPr/>
        <a:lstStyle/>
        <a:p>
          <a:r>
            <a:rPr lang="fa-IR" sz="1600" dirty="0">
              <a:cs typeface="B Titr" panose="00000700000000000000" pitchFamily="2" charset="-78"/>
            </a:rPr>
            <a:t>معاونت بهداشت</a:t>
          </a:r>
          <a:endParaRPr lang="en-US" sz="1600" dirty="0">
            <a:cs typeface="B Titr" panose="00000700000000000000" pitchFamily="2" charset="-78"/>
          </a:endParaRPr>
        </a:p>
      </dgm:t>
    </dgm:pt>
    <dgm:pt modelId="{86A44A1B-DA05-4378-B144-ECB0D94C9D77}" type="parTrans" cxnId="{82B6DE92-F408-464C-8624-6F2B1396D27F}">
      <dgm:prSet/>
      <dgm:spPr/>
      <dgm:t>
        <a:bodyPr/>
        <a:lstStyle/>
        <a:p>
          <a:endParaRPr lang="en-US"/>
        </a:p>
      </dgm:t>
    </dgm:pt>
    <dgm:pt modelId="{46EB560E-64F5-41D7-947E-6A923CD1DF47}" type="sibTrans" cxnId="{82B6DE92-F408-464C-8624-6F2B1396D27F}">
      <dgm:prSet/>
      <dgm:spPr/>
      <dgm:t>
        <a:bodyPr/>
        <a:lstStyle/>
        <a:p>
          <a:endParaRPr lang="en-US"/>
        </a:p>
      </dgm:t>
    </dgm:pt>
    <dgm:pt modelId="{EF0C1A47-2A89-4F2A-B7AC-B9539707F254}">
      <dgm:prSet phldrT="[Text]" custT="1"/>
      <dgm:spPr/>
      <dgm:t>
        <a:bodyPr/>
        <a:lstStyle/>
        <a:p>
          <a:pPr algn="ctr"/>
          <a:r>
            <a:rPr lang="fa-IR" sz="2800" dirty="0">
              <a:cs typeface="B Zar" panose="00000400000000000000" pitchFamily="2" charset="-78"/>
            </a:rPr>
            <a:t>20 ماده  قانون ،تکیلف قانونی معاونت بهداشت است</a:t>
          </a:r>
          <a:endParaRPr lang="en-US" sz="1800" dirty="0"/>
        </a:p>
      </dgm:t>
    </dgm:pt>
    <dgm:pt modelId="{00F6C333-FFD9-44A5-AB80-19C9A6EFAC19}" type="parTrans" cxnId="{A8CDF43F-B149-4A46-A3BB-8019BC2F1DAD}">
      <dgm:prSet/>
      <dgm:spPr/>
      <dgm:t>
        <a:bodyPr/>
        <a:lstStyle/>
        <a:p>
          <a:endParaRPr lang="en-US"/>
        </a:p>
      </dgm:t>
    </dgm:pt>
    <dgm:pt modelId="{28130B83-8AE7-478C-B846-34DAE97DA1DD}" type="sibTrans" cxnId="{A8CDF43F-B149-4A46-A3BB-8019BC2F1DAD}">
      <dgm:prSet/>
      <dgm:spPr/>
      <dgm:t>
        <a:bodyPr/>
        <a:lstStyle/>
        <a:p>
          <a:endParaRPr lang="en-US"/>
        </a:p>
      </dgm:t>
    </dgm:pt>
    <dgm:pt modelId="{B5753C53-7DB1-4E21-86E7-A77B9CAC37F6}">
      <dgm:prSet phldrT="[Text]"/>
      <dgm:spPr/>
      <dgm:t>
        <a:bodyPr/>
        <a:lstStyle/>
        <a:p>
          <a:pPr algn="r">
            <a:buNone/>
          </a:pPr>
          <a:endParaRPr lang="en-US" sz="1300" dirty="0"/>
        </a:p>
      </dgm:t>
    </dgm:pt>
    <dgm:pt modelId="{B6CA1280-0666-4BBE-A035-BE862DDD5CA4}" type="parTrans" cxnId="{391597AB-3B7D-490E-A1FF-2DAC2643231A}">
      <dgm:prSet/>
      <dgm:spPr/>
      <dgm:t>
        <a:bodyPr/>
        <a:lstStyle/>
        <a:p>
          <a:endParaRPr lang="en-US"/>
        </a:p>
      </dgm:t>
    </dgm:pt>
    <dgm:pt modelId="{CD5294E5-87E5-4F56-9069-BC4199CFEB3E}" type="sibTrans" cxnId="{391597AB-3B7D-490E-A1FF-2DAC2643231A}">
      <dgm:prSet/>
      <dgm:spPr/>
      <dgm:t>
        <a:bodyPr/>
        <a:lstStyle/>
        <a:p>
          <a:endParaRPr lang="en-US"/>
        </a:p>
      </dgm:t>
    </dgm:pt>
    <dgm:pt modelId="{9B7B9892-B4CA-47B3-81A4-BFDAFC6CAFA1}">
      <dgm:prSet phldrT="[Text]" custT="1"/>
      <dgm:spPr/>
      <dgm:t>
        <a:bodyPr/>
        <a:lstStyle/>
        <a:p>
          <a:pPr algn="ctr">
            <a:buNone/>
          </a:pPr>
          <a:r>
            <a:rPr lang="fa-IR" sz="2000" dirty="0">
              <a:cs typeface="B Zar" panose="00000400000000000000" pitchFamily="2" charset="-78"/>
            </a:rPr>
            <a:t> 43 ماده  قانون ،تکیلف قانونی وزارت بهداشت در معاونت های مختلف  است</a:t>
          </a:r>
          <a:endParaRPr lang="en-US" sz="2000" dirty="0">
            <a:cs typeface="B Zar" panose="00000400000000000000" pitchFamily="2" charset="-78"/>
          </a:endParaRPr>
        </a:p>
      </dgm:t>
    </dgm:pt>
    <dgm:pt modelId="{C72764D0-1A78-402E-89A7-7F65EC73BE29}" type="parTrans" cxnId="{E17E8CBC-A71C-4FEA-ADE8-A36FC4C02F88}">
      <dgm:prSet/>
      <dgm:spPr/>
      <dgm:t>
        <a:bodyPr/>
        <a:lstStyle/>
        <a:p>
          <a:endParaRPr lang="en-US"/>
        </a:p>
      </dgm:t>
    </dgm:pt>
    <dgm:pt modelId="{ACF12C5A-A038-4FB9-B34C-8A5791C20593}" type="sibTrans" cxnId="{E17E8CBC-A71C-4FEA-ADE8-A36FC4C02F88}">
      <dgm:prSet/>
      <dgm:spPr/>
      <dgm:t>
        <a:bodyPr/>
        <a:lstStyle/>
        <a:p>
          <a:endParaRPr lang="en-US"/>
        </a:p>
      </dgm:t>
    </dgm:pt>
    <dgm:pt modelId="{1D0378E6-A87B-45A7-A96B-30A7B80C7F56}">
      <dgm:prSet phldrT="[Text]" custT="1"/>
      <dgm:spPr/>
      <dgm:t>
        <a:bodyPr/>
        <a:lstStyle/>
        <a:p>
          <a:pPr algn="ctr">
            <a:buNone/>
          </a:pPr>
          <a:r>
            <a:rPr lang="fa-IR" sz="1600" dirty="0">
              <a:solidFill>
                <a:srgbClr val="FF0000"/>
              </a:solidFill>
              <a:cs typeface="B Titr" panose="00000700000000000000" pitchFamily="2" charset="-78"/>
            </a:rPr>
            <a:t>59 درصد</a:t>
          </a:r>
          <a:endParaRPr lang="en-US" sz="2000" dirty="0">
            <a:cs typeface="B Zar" panose="00000400000000000000" pitchFamily="2" charset="-78"/>
          </a:endParaRPr>
        </a:p>
      </dgm:t>
    </dgm:pt>
    <dgm:pt modelId="{10E89D5A-2E1F-4373-97AD-3F931D913CE6}" type="parTrans" cxnId="{30DBD9CA-4E64-42B4-9BA8-A5EEB889CD5F}">
      <dgm:prSet/>
      <dgm:spPr/>
      <dgm:t>
        <a:bodyPr/>
        <a:lstStyle/>
        <a:p>
          <a:endParaRPr lang="en-US"/>
        </a:p>
      </dgm:t>
    </dgm:pt>
    <dgm:pt modelId="{E2DA59BB-6C09-4C80-AD70-04614F526787}" type="sibTrans" cxnId="{30DBD9CA-4E64-42B4-9BA8-A5EEB889CD5F}">
      <dgm:prSet/>
      <dgm:spPr/>
      <dgm:t>
        <a:bodyPr/>
        <a:lstStyle/>
        <a:p>
          <a:endParaRPr lang="en-US"/>
        </a:p>
      </dgm:t>
    </dgm:pt>
    <dgm:pt modelId="{8855008B-3A66-4D44-8031-14B168502BB7}">
      <dgm:prSet custT="1"/>
      <dgm:spPr/>
      <dgm:t>
        <a:bodyPr/>
        <a:lstStyle/>
        <a:p>
          <a:pPr algn="ctr"/>
          <a:r>
            <a:rPr lang="fa-IR" sz="1800" dirty="0">
              <a:solidFill>
                <a:srgbClr val="FF0000"/>
              </a:solidFill>
              <a:cs typeface="B Titr" panose="00000700000000000000" pitchFamily="2" charset="-78"/>
            </a:rPr>
            <a:t>26 درصد</a:t>
          </a:r>
          <a:endParaRPr lang="en-US" sz="1800" dirty="0">
            <a:cs typeface="B Zar" panose="00000400000000000000" pitchFamily="2" charset="-78"/>
          </a:endParaRPr>
        </a:p>
      </dgm:t>
    </dgm:pt>
    <dgm:pt modelId="{DA07CECC-2690-40B1-8436-26A39F214E4E}" type="parTrans" cxnId="{0703EF03-FD2B-42FF-869C-6D3C01FA3D19}">
      <dgm:prSet/>
      <dgm:spPr/>
      <dgm:t>
        <a:bodyPr/>
        <a:lstStyle/>
        <a:p>
          <a:endParaRPr lang="en-US"/>
        </a:p>
      </dgm:t>
    </dgm:pt>
    <dgm:pt modelId="{300EB2B2-BB3E-498A-979F-87E1FE250C9F}" type="sibTrans" cxnId="{0703EF03-FD2B-42FF-869C-6D3C01FA3D19}">
      <dgm:prSet/>
      <dgm:spPr/>
      <dgm:t>
        <a:bodyPr/>
        <a:lstStyle/>
        <a:p>
          <a:endParaRPr lang="en-US"/>
        </a:p>
      </dgm:t>
    </dgm:pt>
    <dgm:pt modelId="{84B60317-54BB-404A-9229-0833E4D98866}" type="pres">
      <dgm:prSet presAssocID="{1935E831-AEF7-40FE-BBA0-B6CB77142054}" presName="linearFlow" presStyleCnt="0">
        <dgm:presLayoutVars>
          <dgm:dir/>
          <dgm:animLvl val="lvl"/>
          <dgm:resizeHandles val="exact"/>
        </dgm:presLayoutVars>
      </dgm:prSet>
      <dgm:spPr/>
    </dgm:pt>
    <dgm:pt modelId="{FD34E063-C9DD-41C6-90B7-4E8B45193F88}" type="pres">
      <dgm:prSet presAssocID="{06387BD8-7B4C-4DFB-825D-6CF240C523A6}" presName="composite" presStyleCnt="0"/>
      <dgm:spPr/>
    </dgm:pt>
    <dgm:pt modelId="{044F5011-33ED-4195-8836-AB5E885C478B}" type="pres">
      <dgm:prSet presAssocID="{06387BD8-7B4C-4DFB-825D-6CF240C523A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32A3B0C-ABE3-4B20-90C6-A97FF20DED59}" type="pres">
      <dgm:prSet presAssocID="{06387BD8-7B4C-4DFB-825D-6CF240C523A6}" presName="descendantText" presStyleLbl="alignAcc1" presStyleIdx="0" presStyleCnt="3" custScaleX="86286" custLinFactNeighborY="-4903">
        <dgm:presLayoutVars>
          <dgm:bulletEnabled val="1"/>
        </dgm:presLayoutVars>
      </dgm:prSet>
      <dgm:spPr/>
    </dgm:pt>
    <dgm:pt modelId="{7C965593-56B8-4307-BDEF-9A40F198FAD2}" type="pres">
      <dgm:prSet presAssocID="{31DC90CC-3E5F-421E-95D6-A9B85CD6D96B}" presName="sp" presStyleCnt="0"/>
      <dgm:spPr/>
    </dgm:pt>
    <dgm:pt modelId="{0F12513B-97DD-4EBA-A4D8-2B40E7411578}" type="pres">
      <dgm:prSet presAssocID="{DDC137A4-A381-407C-9D31-425AA28D94AA}" presName="composite" presStyleCnt="0"/>
      <dgm:spPr/>
    </dgm:pt>
    <dgm:pt modelId="{08D482DA-1929-4F5D-87B3-F3FCAD04CB7D}" type="pres">
      <dgm:prSet presAssocID="{DDC137A4-A381-407C-9D31-425AA28D94A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CB00D57-B8AA-43B6-8EB0-A981B08000F2}" type="pres">
      <dgm:prSet presAssocID="{DDC137A4-A381-407C-9D31-425AA28D94AA}" presName="descendantText" presStyleLbl="alignAcc1" presStyleIdx="1" presStyleCnt="3" custLinFactNeighborX="-391" custLinFactNeighborY="-7042">
        <dgm:presLayoutVars>
          <dgm:bulletEnabled val="1"/>
        </dgm:presLayoutVars>
      </dgm:prSet>
      <dgm:spPr/>
    </dgm:pt>
    <dgm:pt modelId="{17F1BC9E-35DC-4B90-A78B-519C49046A22}" type="pres">
      <dgm:prSet presAssocID="{5528FAD7-3673-491F-964A-5C265C5849F0}" presName="sp" presStyleCnt="0"/>
      <dgm:spPr/>
    </dgm:pt>
    <dgm:pt modelId="{DDDDE9FE-6A3B-455E-8076-5DAF2EA0C05C}" type="pres">
      <dgm:prSet presAssocID="{6C74E471-2A22-4FFF-B795-F0FE398CFCFF}" presName="composite" presStyleCnt="0"/>
      <dgm:spPr/>
    </dgm:pt>
    <dgm:pt modelId="{B7855CEC-B9E2-4921-9886-B52DE475994B}" type="pres">
      <dgm:prSet presAssocID="{6C74E471-2A22-4FFF-B795-F0FE398CFCF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7624F54-DEE5-402B-BDEE-18BD38C21014}" type="pres">
      <dgm:prSet presAssocID="{6C74E471-2A22-4FFF-B795-F0FE398CFCF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703EF03-FD2B-42FF-869C-6D3C01FA3D19}" srcId="{6C74E471-2A22-4FFF-B795-F0FE398CFCFF}" destId="{8855008B-3A66-4D44-8031-14B168502BB7}" srcOrd="1" destOrd="0" parTransId="{DA07CECC-2690-40B1-8436-26A39F214E4E}" sibTransId="{300EB2B2-BB3E-498A-979F-87E1FE250C9F}"/>
    <dgm:cxn modelId="{A49F2209-5FD9-4601-9E43-B79953C9A160}" type="presOf" srcId="{1935E831-AEF7-40FE-BBA0-B6CB77142054}" destId="{84B60317-54BB-404A-9229-0833E4D98866}" srcOrd="0" destOrd="0" presId="urn:microsoft.com/office/officeart/2005/8/layout/chevron2"/>
    <dgm:cxn modelId="{EDEF8424-8476-43D4-B459-8276C538AB2D}" type="presOf" srcId="{1D3B66D2-2D97-4BF2-B6C4-F33F5830F088}" destId="{4CB00D57-B8AA-43B6-8EB0-A981B08000F2}" srcOrd="0" destOrd="0" presId="urn:microsoft.com/office/officeart/2005/8/layout/chevron2"/>
    <dgm:cxn modelId="{50483130-7924-4DDD-8C26-8ED3D76B3635}" type="presOf" srcId="{B5753C53-7DB1-4E21-86E7-A77B9CAC37F6}" destId="{4CB00D57-B8AA-43B6-8EB0-A981B08000F2}" srcOrd="0" destOrd="3" presId="urn:microsoft.com/office/officeart/2005/8/layout/chevron2"/>
    <dgm:cxn modelId="{C056213F-FD0F-4001-A11D-C1287B854F3B}" srcId="{06387BD8-7B4C-4DFB-825D-6CF240C523A6}" destId="{A85D6E92-9E19-43AC-9300-6B793A3DC070}" srcOrd="0" destOrd="0" parTransId="{3B4219B0-3894-46EA-8EBA-116ECE21C601}" sibTransId="{FF65D5BE-82CA-4015-B8CD-7CCC4AFBF466}"/>
    <dgm:cxn modelId="{A8CDF43F-B149-4A46-A3BB-8019BC2F1DAD}" srcId="{6C74E471-2A22-4FFF-B795-F0FE398CFCFF}" destId="{EF0C1A47-2A89-4F2A-B7AC-B9539707F254}" srcOrd="0" destOrd="0" parTransId="{00F6C333-FFD9-44A5-AB80-19C9A6EFAC19}" sibTransId="{28130B83-8AE7-478C-B846-34DAE97DA1DD}"/>
    <dgm:cxn modelId="{A139B75F-E9BF-49EC-BF4C-1AC0ECCC5786}" type="presOf" srcId="{DDC137A4-A381-407C-9D31-425AA28D94AA}" destId="{08D482DA-1929-4F5D-87B3-F3FCAD04CB7D}" srcOrd="0" destOrd="0" presId="urn:microsoft.com/office/officeart/2005/8/layout/chevron2"/>
    <dgm:cxn modelId="{FFB34C44-5BEA-42A2-B21C-675CF8C8BC62}" type="presOf" srcId="{A85D6E92-9E19-43AC-9300-6B793A3DC070}" destId="{232A3B0C-ABE3-4B20-90C6-A97FF20DED59}" srcOrd="0" destOrd="0" presId="urn:microsoft.com/office/officeart/2005/8/layout/chevron2"/>
    <dgm:cxn modelId="{8D88E36E-B570-4C4B-805E-2DB75ABCE9EA}" type="presOf" srcId="{8855008B-3A66-4D44-8031-14B168502BB7}" destId="{B7624F54-DEE5-402B-BDEE-18BD38C21014}" srcOrd="0" destOrd="1" presId="urn:microsoft.com/office/officeart/2005/8/layout/chevron2"/>
    <dgm:cxn modelId="{4153F56F-F137-4D59-AE42-7CDDC8D4E409}" type="presOf" srcId="{6C74E471-2A22-4FFF-B795-F0FE398CFCFF}" destId="{B7855CEC-B9E2-4921-9886-B52DE475994B}" srcOrd="0" destOrd="0" presId="urn:microsoft.com/office/officeart/2005/8/layout/chevron2"/>
    <dgm:cxn modelId="{EE20FB59-94E3-485D-ADA7-91744633AB4A}" type="presOf" srcId="{1D0378E6-A87B-45A7-A96B-30A7B80C7F56}" destId="{4CB00D57-B8AA-43B6-8EB0-A981B08000F2}" srcOrd="0" destOrd="2" presId="urn:microsoft.com/office/officeart/2005/8/layout/chevron2"/>
    <dgm:cxn modelId="{40745982-7E0D-4A36-88E0-24FEBC0A301D}" srcId="{DDC137A4-A381-407C-9D31-425AA28D94AA}" destId="{1D3B66D2-2D97-4BF2-B6C4-F33F5830F088}" srcOrd="0" destOrd="0" parTransId="{F8F5CDCC-0E30-415D-93D8-A0A602BDAA70}" sibTransId="{0C71512A-EA4A-4A0D-9DB0-8602C6CF2C12}"/>
    <dgm:cxn modelId="{82B6DE92-F408-464C-8624-6F2B1396D27F}" srcId="{1935E831-AEF7-40FE-BBA0-B6CB77142054}" destId="{6C74E471-2A22-4FFF-B795-F0FE398CFCFF}" srcOrd="2" destOrd="0" parTransId="{86A44A1B-DA05-4378-B144-ECB0D94C9D77}" sibTransId="{46EB560E-64F5-41D7-947E-6A923CD1DF47}"/>
    <dgm:cxn modelId="{48D46A9F-487B-4B61-A5A8-0EB302699F51}" type="presOf" srcId="{9B7B9892-B4CA-47B3-81A4-BFDAFC6CAFA1}" destId="{4CB00D57-B8AA-43B6-8EB0-A981B08000F2}" srcOrd="0" destOrd="1" presId="urn:microsoft.com/office/officeart/2005/8/layout/chevron2"/>
    <dgm:cxn modelId="{391597AB-3B7D-490E-A1FF-2DAC2643231A}" srcId="{DDC137A4-A381-407C-9D31-425AA28D94AA}" destId="{B5753C53-7DB1-4E21-86E7-A77B9CAC37F6}" srcOrd="3" destOrd="0" parTransId="{B6CA1280-0666-4BBE-A035-BE862DDD5CA4}" sibTransId="{CD5294E5-87E5-4F56-9069-BC4199CFEB3E}"/>
    <dgm:cxn modelId="{689D94AC-5129-4729-9D52-F31B4DDF2BD6}" type="presOf" srcId="{06387BD8-7B4C-4DFB-825D-6CF240C523A6}" destId="{044F5011-33ED-4195-8836-AB5E885C478B}" srcOrd="0" destOrd="0" presId="urn:microsoft.com/office/officeart/2005/8/layout/chevron2"/>
    <dgm:cxn modelId="{E17E8CBC-A71C-4FEA-ADE8-A36FC4C02F88}" srcId="{DDC137A4-A381-407C-9D31-425AA28D94AA}" destId="{9B7B9892-B4CA-47B3-81A4-BFDAFC6CAFA1}" srcOrd="1" destOrd="0" parTransId="{C72764D0-1A78-402E-89A7-7F65EC73BE29}" sibTransId="{ACF12C5A-A038-4FB9-B34C-8A5791C20593}"/>
    <dgm:cxn modelId="{30DBD9CA-4E64-42B4-9BA8-A5EEB889CD5F}" srcId="{DDC137A4-A381-407C-9D31-425AA28D94AA}" destId="{1D0378E6-A87B-45A7-A96B-30A7B80C7F56}" srcOrd="2" destOrd="0" parTransId="{10E89D5A-2E1F-4373-97AD-3F931D913CE6}" sibTransId="{E2DA59BB-6C09-4C80-AD70-04614F526787}"/>
    <dgm:cxn modelId="{8D462AD2-A0EF-473F-A8CB-950A16C5B776}" type="presOf" srcId="{EF0C1A47-2A89-4F2A-B7AC-B9539707F254}" destId="{B7624F54-DEE5-402B-BDEE-18BD38C21014}" srcOrd="0" destOrd="0" presId="urn:microsoft.com/office/officeart/2005/8/layout/chevron2"/>
    <dgm:cxn modelId="{E4747AD7-71EB-4FD1-B2FD-E1FC07DCEA49}" srcId="{1935E831-AEF7-40FE-BBA0-B6CB77142054}" destId="{06387BD8-7B4C-4DFB-825D-6CF240C523A6}" srcOrd="0" destOrd="0" parTransId="{9608C4E1-43B8-4B6E-8044-7DCC21EC2C34}" sibTransId="{31DC90CC-3E5F-421E-95D6-A9B85CD6D96B}"/>
    <dgm:cxn modelId="{DC8B8FDA-CCEE-4B12-BBA4-9AE281721A1D}" srcId="{1935E831-AEF7-40FE-BBA0-B6CB77142054}" destId="{DDC137A4-A381-407C-9D31-425AA28D94AA}" srcOrd="1" destOrd="0" parTransId="{ED354204-B926-44CC-8BEF-CECEFFD92DDE}" sibTransId="{5528FAD7-3673-491F-964A-5C265C5849F0}"/>
    <dgm:cxn modelId="{AF871B80-AC3B-4ECE-86D5-5284ED9721F1}" type="presParOf" srcId="{84B60317-54BB-404A-9229-0833E4D98866}" destId="{FD34E063-C9DD-41C6-90B7-4E8B45193F88}" srcOrd="0" destOrd="0" presId="urn:microsoft.com/office/officeart/2005/8/layout/chevron2"/>
    <dgm:cxn modelId="{9110AA94-B31A-4DED-BBC1-F591ACE274C7}" type="presParOf" srcId="{FD34E063-C9DD-41C6-90B7-4E8B45193F88}" destId="{044F5011-33ED-4195-8836-AB5E885C478B}" srcOrd="0" destOrd="0" presId="urn:microsoft.com/office/officeart/2005/8/layout/chevron2"/>
    <dgm:cxn modelId="{3995CA85-4276-4F4A-901C-4BF674AC1BD4}" type="presParOf" srcId="{FD34E063-C9DD-41C6-90B7-4E8B45193F88}" destId="{232A3B0C-ABE3-4B20-90C6-A97FF20DED59}" srcOrd="1" destOrd="0" presId="urn:microsoft.com/office/officeart/2005/8/layout/chevron2"/>
    <dgm:cxn modelId="{85C370D6-D0E4-4480-8A8C-B90EEB7EC211}" type="presParOf" srcId="{84B60317-54BB-404A-9229-0833E4D98866}" destId="{7C965593-56B8-4307-BDEF-9A40F198FAD2}" srcOrd="1" destOrd="0" presId="urn:microsoft.com/office/officeart/2005/8/layout/chevron2"/>
    <dgm:cxn modelId="{6AADD620-451C-4A66-9327-41DC91813F3F}" type="presParOf" srcId="{84B60317-54BB-404A-9229-0833E4D98866}" destId="{0F12513B-97DD-4EBA-A4D8-2B40E7411578}" srcOrd="2" destOrd="0" presId="urn:microsoft.com/office/officeart/2005/8/layout/chevron2"/>
    <dgm:cxn modelId="{FEB5F34B-046B-40AE-A7BC-E571298F3753}" type="presParOf" srcId="{0F12513B-97DD-4EBA-A4D8-2B40E7411578}" destId="{08D482DA-1929-4F5D-87B3-F3FCAD04CB7D}" srcOrd="0" destOrd="0" presId="urn:microsoft.com/office/officeart/2005/8/layout/chevron2"/>
    <dgm:cxn modelId="{38ABD5CA-C6B5-413B-AA94-F89C5C96FAB8}" type="presParOf" srcId="{0F12513B-97DD-4EBA-A4D8-2B40E7411578}" destId="{4CB00D57-B8AA-43B6-8EB0-A981B08000F2}" srcOrd="1" destOrd="0" presId="urn:microsoft.com/office/officeart/2005/8/layout/chevron2"/>
    <dgm:cxn modelId="{18ADC454-790A-425A-AA14-BD66EA708999}" type="presParOf" srcId="{84B60317-54BB-404A-9229-0833E4D98866}" destId="{17F1BC9E-35DC-4B90-A78B-519C49046A22}" srcOrd="3" destOrd="0" presId="urn:microsoft.com/office/officeart/2005/8/layout/chevron2"/>
    <dgm:cxn modelId="{2D074A4D-4EF2-4B01-ABEC-0DC8CD62065E}" type="presParOf" srcId="{84B60317-54BB-404A-9229-0833E4D98866}" destId="{DDDDE9FE-6A3B-455E-8076-5DAF2EA0C05C}" srcOrd="4" destOrd="0" presId="urn:microsoft.com/office/officeart/2005/8/layout/chevron2"/>
    <dgm:cxn modelId="{EA371ED8-2069-41CD-9458-E0C2140BD340}" type="presParOf" srcId="{DDDDE9FE-6A3B-455E-8076-5DAF2EA0C05C}" destId="{B7855CEC-B9E2-4921-9886-B52DE475994B}" srcOrd="0" destOrd="0" presId="urn:microsoft.com/office/officeart/2005/8/layout/chevron2"/>
    <dgm:cxn modelId="{48273ADC-53D2-4D62-88D7-A08A45AC1345}" type="presParOf" srcId="{DDDDE9FE-6A3B-455E-8076-5DAF2EA0C05C}" destId="{B7624F54-DEE5-402B-BDEE-18BD38C210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F5011-33ED-4195-8836-AB5E885C478B}">
      <dsp:nvSpPr>
        <dsp:cNvPr id="0" name=""/>
        <dsp:cNvSpPr/>
      </dsp:nvSpPr>
      <dsp:spPr>
        <a:xfrm rot="5400000">
          <a:off x="-260171" y="263306"/>
          <a:ext cx="1734477" cy="1214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Titr" panose="00000700000000000000" pitchFamily="2" charset="-78"/>
            </a:rPr>
            <a:t>کل مواد</a:t>
          </a:r>
          <a:endParaRPr lang="en-US" sz="1600" kern="1200" dirty="0">
            <a:cs typeface="B Titr" panose="00000700000000000000" pitchFamily="2" charset="-78"/>
          </a:endParaRPr>
        </a:p>
      </dsp:txBody>
      <dsp:txXfrm rot="-5400000">
        <a:off x="1" y="610201"/>
        <a:ext cx="1214134" cy="520343"/>
      </dsp:txXfrm>
    </dsp:sp>
    <dsp:sp modelId="{232A3B0C-ABE3-4B20-90C6-A97FF20DED59}">
      <dsp:nvSpPr>
        <dsp:cNvPr id="0" name=""/>
        <dsp:cNvSpPr/>
      </dsp:nvSpPr>
      <dsp:spPr>
        <a:xfrm rot="5400000">
          <a:off x="4075809" y="-2391918"/>
          <a:ext cx="1127410" cy="5911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500" kern="1200" dirty="0">
              <a:cs typeface="B Zar" panose="00000400000000000000" pitchFamily="2" charset="-78"/>
            </a:rPr>
            <a:t>کل قانون دارای 73 ماده و 81 تبصره و 236 تکیلف قانونی است</a:t>
          </a:r>
          <a:endParaRPr lang="en-US" sz="2500" kern="1200" dirty="0">
            <a:cs typeface="B Zar" panose="00000400000000000000" pitchFamily="2" charset="-78"/>
          </a:endParaRPr>
        </a:p>
      </dsp:txBody>
      <dsp:txXfrm rot="-5400000">
        <a:off x="1683890" y="55037"/>
        <a:ext cx="5856212" cy="1017338"/>
      </dsp:txXfrm>
    </dsp:sp>
    <dsp:sp modelId="{08D482DA-1929-4F5D-87B3-F3FCAD04CB7D}">
      <dsp:nvSpPr>
        <dsp:cNvPr id="0" name=""/>
        <dsp:cNvSpPr/>
      </dsp:nvSpPr>
      <dsp:spPr>
        <a:xfrm rot="5400000">
          <a:off x="-260171" y="1805200"/>
          <a:ext cx="1734477" cy="1214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Titr" panose="00000700000000000000" pitchFamily="2" charset="-78"/>
            </a:rPr>
            <a:t>وزارت بهداشت</a:t>
          </a:r>
          <a:endParaRPr lang="en-US" sz="2000" kern="1200" dirty="0">
            <a:cs typeface="B Titr" panose="00000700000000000000" pitchFamily="2" charset="-78"/>
          </a:endParaRPr>
        </a:p>
      </dsp:txBody>
      <dsp:txXfrm rot="-5400000">
        <a:off x="1" y="2152095"/>
        <a:ext cx="1214134" cy="520343"/>
      </dsp:txXfrm>
    </dsp:sp>
    <dsp:sp modelId="{4CB00D57-B8AA-43B6-8EB0-A981B08000F2}">
      <dsp:nvSpPr>
        <dsp:cNvPr id="0" name=""/>
        <dsp:cNvSpPr/>
      </dsp:nvSpPr>
      <dsp:spPr>
        <a:xfrm rot="5400000">
          <a:off x="4048727" y="-1395783"/>
          <a:ext cx="1128003" cy="685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>
            <a:cs typeface="B Zar" panose="00000400000000000000" pitchFamily="2" charset="-78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000" kern="1200" dirty="0">
              <a:cs typeface="B Zar" panose="00000400000000000000" pitchFamily="2" charset="-78"/>
            </a:rPr>
            <a:t> 43 ماده  قانون ،تکیلف قانونی وزارت بهداشت در معاونت های مختلف  است</a:t>
          </a:r>
          <a:endParaRPr lang="en-US" sz="2000" kern="1200" dirty="0">
            <a:cs typeface="B Zar" panose="00000400000000000000" pitchFamily="2" charset="-78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kern="1200" dirty="0">
              <a:solidFill>
                <a:srgbClr val="FF0000"/>
              </a:solidFill>
              <a:cs typeface="B Titr" panose="00000700000000000000" pitchFamily="2" charset="-78"/>
            </a:rPr>
            <a:t>59 درصد</a:t>
          </a:r>
          <a:endParaRPr lang="en-US" sz="2000" kern="1200" dirty="0">
            <a:cs typeface="B Zar" panose="00000400000000000000" pitchFamily="2" charset="-78"/>
          </a:endParaRPr>
        </a:p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kern="1200" dirty="0"/>
        </a:p>
      </dsp:txBody>
      <dsp:txXfrm rot="-5400000">
        <a:off x="1187349" y="1520660"/>
        <a:ext cx="6795696" cy="1017873"/>
      </dsp:txXfrm>
    </dsp:sp>
    <dsp:sp modelId="{B7855CEC-B9E2-4921-9886-B52DE475994B}">
      <dsp:nvSpPr>
        <dsp:cNvPr id="0" name=""/>
        <dsp:cNvSpPr/>
      </dsp:nvSpPr>
      <dsp:spPr>
        <a:xfrm rot="5400000">
          <a:off x="-260171" y="3347095"/>
          <a:ext cx="1734477" cy="12141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Titr" panose="00000700000000000000" pitchFamily="2" charset="-78"/>
            </a:rPr>
            <a:t>معاونت بهداشت</a:t>
          </a:r>
          <a:endParaRPr lang="en-US" sz="1600" kern="1200" dirty="0">
            <a:cs typeface="B Titr" panose="00000700000000000000" pitchFamily="2" charset="-78"/>
          </a:endParaRPr>
        </a:p>
      </dsp:txBody>
      <dsp:txXfrm rot="-5400000">
        <a:off x="1" y="3693990"/>
        <a:ext cx="1214134" cy="520343"/>
      </dsp:txXfrm>
    </dsp:sp>
    <dsp:sp modelId="{B7624F54-DEE5-402B-BDEE-18BD38C21014}">
      <dsp:nvSpPr>
        <dsp:cNvPr id="0" name=""/>
        <dsp:cNvSpPr/>
      </dsp:nvSpPr>
      <dsp:spPr>
        <a:xfrm rot="5400000">
          <a:off x="4075809" y="225248"/>
          <a:ext cx="1127410" cy="685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800" kern="1200" dirty="0">
              <a:cs typeface="B Zar" panose="00000400000000000000" pitchFamily="2" charset="-78"/>
            </a:rPr>
            <a:t>20 ماده  قانون ،تکیلف قانونی معاونت بهداشت است</a:t>
          </a:r>
          <a:endParaRPr lang="en-U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kern="1200" dirty="0">
              <a:solidFill>
                <a:srgbClr val="FF0000"/>
              </a:solidFill>
              <a:cs typeface="B Titr" panose="00000700000000000000" pitchFamily="2" charset="-78"/>
            </a:rPr>
            <a:t>26 درصد</a:t>
          </a:r>
          <a:endParaRPr lang="en-US" sz="1800" kern="1200" dirty="0">
            <a:cs typeface="B Zar" panose="00000400000000000000" pitchFamily="2" charset="-78"/>
          </a:endParaRPr>
        </a:p>
      </dsp:txBody>
      <dsp:txXfrm rot="-5400000">
        <a:off x="1214134" y="3141959"/>
        <a:ext cx="6795725" cy="1017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5405B-172A-4F47-BA6C-B47DEF6B621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1272B-CC88-4786-86E0-597D6AC3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E13E0-1FCB-4702-A208-0C3F035D53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59C153-E56D-4C8D-8791-F09A372FE230}" type="datetimeFigureOut">
              <a:rPr lang="fa-IR" smtClean="0"/>
              <a:t>20/02/1445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1AED1-813A-4535-97C1-2B5E1074AA1D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78" y="2429236"/>
            <a:ext cx="6914213" cy="1732967"/>
          </a:xfrm>
          <a:prstGeom prst="rect">
            <a:avLst/>
          </a:prstGeom>
        </p:spPr>
      </p:pic>
      <p:pic>
        <p:nvPicPr>
          <p:cNvPr id="5" name="13980824_34314_128k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6800935" y="5912866"/>
            <a:ext cx="57065" cy="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242C5-156F-6375-9F2C-4A5FB6546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1435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34E5E7-1CAD-0E32-896C-80552881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996549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1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0458948"/>
              </p:ext>
            </p:extLst>
          </p:nvPr>
        </p:nvGraphicFramePr>
        <p:xfrm>
          <a:off x="2987824" y="1628800"/>
          <a:ext cx="3312004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603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839401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480664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عنوان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ستاد جمعیت کشور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شورای عالی انقلاب فرهنگی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2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55133"/>
                  </a:ext>
                </a:extLst>
              </a:tr>
              <a:tr h="63298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مجلس شورای اسلامی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3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78850"/>
                  </a:ext>
                </a:extLst>
              </a:tr>
              <a:tr h="63298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سازمان بازرسی کشور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4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401444"/>
                  </a:ext>
                </a:extLst>
              </a:tr>
              <a:tr h="90427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نهادهای اطلاعاتی و امنیتی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5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0662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1143000" y="376362"/>
            <a:ext cx="7334200" cy="1468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مراجع ناظر و اخذ گزارش اجرای قانون</a:t>
            </a: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50305-3823-AC2F-0F39-D160C12EB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728862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8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892261-E532-4228-96C4-D91D27D552D1}"/>
              </a:ext>
            </a:extLst>
          </p:cNvPr>
          <p:cNvSpPr txBox="1">
            <a:spLocks/>
          </p:cNvSpPr>
          <p:nvPr/>
        </p:nvSpPr>
        <p:spPr>
          <a:xfrm>
            <a:off x="1143000" y="-243408"/>
            <a:ext cx="733420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b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</a:b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قانون در معاونتها و بخشهای مختلف وزارت بهداشت</a:t>
            </a: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81D12281-5B99-4476-B4A0-21D50E293F0A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251520" y="1052736"/>
          <a:ext cx="8568952" cy="602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1843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549093422"/>
                    </a:ext>
                  </a:extLst>
                </a:gridCol>
                <a:gridCol w="2300922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714081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302129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مواد قانونی مرتبط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تعداد مواد قانونی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نام معاونت / اداره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sz="14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2-22-24-28-35-36-38-42-44-47-48-49-50-51-52-53-54-55-57-61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20 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معاونت بهداشت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1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ctr"/>
                      <a:r>
                        <a:rPr lang="fa-IR" sz="1400">
                          <a:cs typeface="B Titr" panose="00000700000000000000" pitchFamily="2" charset="-78"/>
                        </a:rPr>
                        <a:t>26-27-35-40-41-42-43-46-47-48-49-50-52-56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13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معاونت درمان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55133"/>
                  </a:ext>
                </a:extLst>
              </a:tr>
              <a:tr h="52872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26-27-35-39-41-42-46-47-48-50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Titr" panose="00000700000000000000" pitchFamily="2" charset="-78"/>
                        </a:rPr>
                        <a:t>10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معاونت آموزش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3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78850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6-15-16-17-18-20-22-46-50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9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معاونت توسعه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4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401444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24-34-47-48-49-50-53-54-55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9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آمار و فناوری اطلاعات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5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06625"/>
                  </a:ext>
                </a:extLst>
              </a:tr>
              <a:tr h="52872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2-7-28-35-36-38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6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Titr" panose="00000700000000000000" pitchFamily="2" charset="-78"/>
                        </a:rPr>
                        <a:t>معاونت فرهنگی و دانشجویی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6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87795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26-27-35-41-46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5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معاونت پرستاری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7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58117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43-44-45-49-50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5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شورای عالی بیمه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8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18822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40-50-51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3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معاونت غذا و دارو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9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792314"/>
                  </a:ext>
                </a:extLst>
              </a:tr>
              <a:tr h="52872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39-50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Titr" panose="00000700000000000000" pitchFamily="2" charset="-78"/>
                        </a:rPr>
                        <a:t>معاونت تحقیقات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10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67049"/>
                  </a:ext>
                </a:extLst>
              </a:tr>
              <a:tr h="52872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28-35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روابط عمومی و اطلاع رسانی 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11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79551"/>
                  </a:ext>
                </a:extLst>
              </a:tr>
              <a:tr h="302129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41-42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2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>
                          <a:cs typeface="B Titr" panose="00000700000000000000" pitchFamily="2" charset="-78"/>
                        </a:rPr>
                        <a:t>دفتر طب ایرانی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cs typeface="B Titr" panose="00000700000000000000" pitchFamily="2" charset="-78"/>
                        </a:rPr>
                        <a:t>12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040857"/>
                  </a:ext>
                </a:extLst>
              </a:tr>
              <a:tr h="528726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8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cs typeface="B Titr" panose="00000700000000000000" pitchFamily="2" charset="-78"/>
                        </a:rPr>
                        <a:t>1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>
                          <a:cs typeface="B Titr" panose="00000700000000000000" pitchFamily="2" charset="-78"/>
                        </a:rPr>
                        <a:t>صندوق رفاه دانشجویی</a:t>
                      </a:r>
                      <a:endParaRPr lang="en-US" sz="140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cs typeface="B Titr" panose="00000700000000000000" pitchFamily="2" charset="-78"/>
                        </a:rPr>
                        <a:t>13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73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6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1143000" y="376362"/>
            <a:ext cx="7334200" cy="1468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a-IR" sz="2800" b="1" i="1" dirty="0">
                <a:solidFill>
                  <a:srgbClr val="00B050"/>
                </a:solidFill>
                <a:cs typeface="B Homa" panose="00000400000000000000" pitchFamily="2" charset="-78"/>
              </a:rPr>
              <a:t>ساختار و شرح وظایف دبیرخانه ملی</a:t>
            </a:r>
            <a:br>
              <a:rPr lang="en-US" sz="2800" dirty="0">
                <a:solidFill>
                  <a:srgbClr val="00B050"/>
                </a:solidFill>
                <a:cs typeface="B Homa" panose="00000400000000000000" pitchFamily="2" charset="-78"/>
              </a:rPr>
            </a:br>
            <a:r>
              <a:rPr lang="fa-IR" sz="2800" b="1" i="1" dirty="0">
                <a:solidFill>
                  <a:srgbClr val="7030A0"/>
                </a:solidFill>
                <a:cs typeface="B Homa" panose="00000400000000000000" pitchFamily="2" charset="-78"/>
              </a:rPr>
              <a:t>قرارگاه عملیاتی سلامت و جوانی جمعیت </a:t>
            </a:r>
          </a:p>
          <a:p>
            <a:pPr marL="0" indent="0" algn="ctr">
              <a:buFont typeface="Georgia" pitchFamily="18" charset="0"/>
              <a:buNone/>
            </a:pPr>
            <a:r>
              <a:rPr lang="fa-IR" sz="2800" b="1" i="1" dirty="0">
                <a:solidFill>
                  <a:srgbClr val="00B050"/>
                </a:solidFill>
                <a:cs typeface="B Homa" panose="00000400000000000000" pitchFamily="2" charset="-78"/>
              </a:rPr>
              <a:t>وزارت بهداشت، درمان و آموزش پزشکی</a:t>
            </a: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B734-08F3-4276-873A-CDA99A57B5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1640" y="1916832"/>
            <a:ext cx="6624736" cy="347472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b="1" dirty="0">
                <a:cs typeface="B Zar" panose="00000400000000000000" pitchFamily="2" charset="-78"/>
              </a:rPr>
              <a:t>مقدمه:</a:t>
            </a:r>
            <a:endParaRPr lang="en-US" b="1" dirty="0"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b="1" dirty="0">
                <a:cs typeface="B Zar" panose="00000400000000000000" pitchFamily="2" charset="-78"/>
              </a:rPr>
              <a:t>در راستای لبیک به فرمان رهبر فرزانه انقلاب اسلامی امام خامنه ای      (مد ظله العالی) و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اجرایی شدن قانون </a:t>
            </a:r>
            <a:r>
              <a:rPr lang="fa-IR" sz="2000" b="1" dirty="0">
                <a:cs typeface="B Zar" panose="00000400000000000000" pitchFamily="2" charset="-78"/>
              </a:rPr>
              <a:t>حمایت از خانواده و جوانی جمعیت در وزارت بهداشت، درمان و آموزش پزشکی به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فرماندهی وزیر </a:t>
            </a:r>
            <a:r>
              <a:rPr lang="fa-IR" sz="2000" b="1" dirty="0">
                <a:cs typeface="B Zar" panose="00000400000000000000" pitchFamily="2" charset="-78"/>
              </a:rPr>
              <a:t>بهداشت، درمان و آموزش پزشکی قرار گاه عملیاتی سلامت و جوانی جمعیت تشکیل می گردد:</a:t>
            </a:r>
            <a:endParaRPr lang="en-US" sz="2000" b="1" dirty="0">
              <a:cs typeface="B Za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3BBB7-94A3-4C9A-BDD6-62643B58C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6229"/>
            <a:ext cx="1154980" cy="11521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410257-CB58-1B9F-A324-38268A0FC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22" y="5731016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1143000" y="376362"/>
            <a:ext cx="7334200" cy="1468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a-IR" sz="2800" b="1" i="1" dirty="0">
                <a:solidFill>
                  <a:srgbClr val="00B050"/>
                </a:solidFill>
                <a:cs typeface="B Homa" panose="00000400000000000000" pitchFamily="2" charset="-78"/>
              </a:rPr>
              <a:t>ساختار و شرح وظایف دبیرخانه ملی</a:t>
            </a:r>
            <a:br>
              <a:rPr lang="en-US" sz="2800" dirty="0">
                <a:solidFill>
                  <a:srgbClr val="00B050"/>
                </a:solidFill>
                <a:cs typeface="B Homa" panose="00000400000000000000" pitchFamily="2" charset="-78"/>
              </a:rPr>
            </a:br>
            <a:r>
              <a:rPr lang="fa-IR" sz="2800" b="1" i="1" dirty="0">
                <a:solidFill>
                  <a:srgbClr val="7030A0"/>
                </a:solidFill>
                <a:cs typeface="B Homa" panose="00000400000000000000" pitchFamily="2" charset="-78"/>
              </a:rPr>
              <a:t>قرارگاه عملیاتی سلامت و جوانی جمعیت</a:t>
            </a:r>
          </a:p>
          <a:p>
            <a:pPr marL="0" indent="0" algn="ctr">
              <a:buFont typeface="Georgia" pitchFamily="18" charset="0"/>
              <a:buNone/>
            </a:pPr>
            <a:r>
              <a:rPr lang="fa-IR" sz="2800" b="1" i="1" dirty="0">
                <a:solidFill>
                  <a:srgbClr val="00B050"/>
                </a:solidFill>
                <a:cs typeface="B Homa" panose="00000400000000000000" pitchFamily="2" charset="-78"/>
              </a:rPr>
              <a:t>وزارت بهداشت، درمان و آموزش پزشکی</a:t>
            </a: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B734-08F3-4276-873A-CDA99A57B5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0476" y="1916832"/>
            <a:ext cx="6765900" cy="3960440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>
                <a:solidFill>
                  <a:srgbClr val="7030A0"/>
                </a:solidFill>
                <a:cs typeface="B Zar" panose="00000400000000000000" pitchFamily="2" charset="-78"/>
              </a:rPr>
              <a:t>اهداف قرارگاه</a:t>
            </a:r>
          </a:p>
          <a:p>
            <a:pPr marL="79375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مرکزیت بخشی </a:t>
            </a:r>
            <a:r>
              <a:rPr lang="fa-IR" sz="2000" b="1" dirty="0">
                <a:cs typeface="B Zar" panose="00000400000000000000" pitchFamily="2" charset="-78"/>
              </a:rPr>
              <a:t>در الگوی مفهومی و عملیاتی اجرای قانون</a:t>
            </a:r>
            <a:endParaRPr lang="en-US" sz="2000" b="1" dirty="0">
              <a:cs typeface="B Zar" panose="00000400000000000000" pitchFamily="2" charset="-78"/>
            </a:endParaRPr>
          </a:p>
          <a:p>
            <a:pPr marL="793750" lvl="0" indent="-342900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سازماندهی ویژه </a:t>
            </a:r>
            <a:r>
              <a:rPr lang="fa-IR" sz="2000" b="1" dirty="0">
                <a:cs typeface="B Zar" panose="00000400000000000000" pitchFamily="2" charset="-78"/>
              </a:rPr>
              <a:t>متناسب با شرح وظایف معاونت های مختلف وزارتی جهت حسن اجرای قانون</a:t>
            </a:r>
            <a:endParaRPr lang="en-US" sz="2000" b="1" dirty="0">
              <a:cs typeface="B Zar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>
                <a:solidFill>
                  <a:srgbClr val="7030A0"/>
                </a:solidFill>
                <a:cs typeface="B Zar" panose="00000400000000000000" pitchFamily="2" charset="-78"/>
              </a:rPr>
              <a:t>ماموریت قرارگاه:</a:t>
            </a:r>
            <a:endParaRPr lang="en-US" sz="2400" b="1" dirty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marL="571500" indent="-39688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cs typeface="B Zar" panose="00000400000000000000" pitchFamily="2" charset="-78"/>
              </a:rPr>
              <a:t>انجام اقدامات سریع و به موقع در اجرای قانون با تاکید بر 3 اصل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کارآیی</a:t>
            </a:r>
            <a:r>
              <a:rPr lang="fa-IR" sz="2000" b="1" dirty="0">
                <a:cs typeface="B Zar" panose="00000400000000000000" pitchFamily="2" charset="-78"/>
              </a:rPr>
              <a:t>،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دانایی</a:t>
            </a:r>
            <a:r>
              <a:rPr lang="fa-IR" sz="2000" b="1" dirty="0">
                <a:cs typeface="B Zar" panose="00000400000000000000" pitchFamily="2" charset="-78"/>
              </a:rPr>
              <a:t>،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مانایی</a:t>
            </a:r>
            <a:endParaRPr lang="en-US" sz="2000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571500" indent="-39688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cs typeface="B Zar" panose="00000400000000000000" pitchFamily="2" charset="-78"/>
              </a:rPr>
              <a:t>هماهنگی معاونت ها و بخش های مختلف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درون وزارتی </a:t>
            </a:r>
            <a:r>
              <a:rPr lang="fa-IR" sz="2000" b="1" dirty="0">
                <a:cs typeface="B Zar" panose="00000400000000000000" pitchFamily="2" charset="-78"/>
              </a:rPr>
              <a:t>شامل ستاد وزارت بهداشت و دانشگاه های علوم پزشکی سراسر کشور جهت اجرای همزمان، هماهنگ و هم افزایی قانون</a:t>
            </a:r>
            <a:endParaRPr lang="en-US" sz="2000" b="1" dirty="0">
              <a:cs typeface="B Zar" panose="00000400000000000000" pitchFamily="2" charset="-78"/>
            </a:endParaRPr>
          </a:p>
          <a:p>
            <a:pPr marL="571500" indent="-39688" algn="r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cs typeface="B Zar" panose="00000400000000000000" pitchFamily="2" charset="-78"/>
              </a:rPr>
              <a:t>هماهنگی ستاد وزارت بهداشت با سازمان های </a:t>
            </a:r>
            <a:r>
              <a:rPr lang="fa-IR" sz="2000" b="1" dirty="0">
                <a:solidFill>
                  <a:srgbClr val="FF0000"/>
                </a:solidFill>
                <a:cs typeface="B Zar" panose="00000400000000000000" pitchFamily="2" charset="-78"/>
              </a:rPr>
              <a:t>برون وزارتی </a:t>
            </a:r>
            <a:r>
              <a:rPr lang="fa-IR" sz="2000" b="1" dirty="0">
                <a:cs typeface="B Zar" panose="00000400000000000000" pitchFamily="2" charset="-78"/>
              </a:rPr>
              <a:t>مانند بیت رهبری، مجلس شورای اسلامی، شورای عالی انقلاب فرهنگی، سازمان بازرسی کل کشور و ....</a:t>
            </a:r>
            <a:endParaRPr lang="en-US" sz="2000" b="1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cs typeface="B Za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3BBB7-94A3-4C9A-BDD6-62643B58C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971"/>
            <a:ext cx="1154980" cy="11521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FE181B-2564-400F-DEDE-636AF09AA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935954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7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1143000" y="376362"/>
            <a:ext cx="7334200" cy="96440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a-IR" sz="2000" b="1" i="1" dirty="0">
                <a:solidFill>
                  <a:srgbClr val="00B050"/>
                </a:solidFill>
                <a:cs typeface="B Homa" panose="00000400000000000000" pitchFamily="2" charset="-78"/>
              </a:rPr>
              <a:t>ساختار و شرح وظایف دبیرخانه ملی</a:t>
            </a:r>
            <a:br>
              <a:rPr lang="en-US" sz="2000" dirty="0">
                <a:solidFill>
                  <a:srgbClr val="00B050"/>
                </a:solidFill>
                <a:cs typeface="B Homa" panose="00000400000000000000" pitchFamily="2" charset="-78"/>
              </a:rPr>
            </a:br>
            <a:r>
              <a:rPr lang="fa-IR" sz="2000" b="1" i="1" dirty="0">
                <a:solidFill>
                  <a:srgbClr val="7030A0"/>
                </a:solidFill>
                <a:cs typeface="B Homa" panose="00000400000000000000" pitchFamily="2" charset="-78"/>
              </a:rPr>
              <a:t>قرارگاه عملیاتی سلامت و جوانی جمعیت</a:t>
            </a:r>
          </a:p>
          <a:p>
            <a:pPr marL="0" indent="0" algn="ctr">
              <a:buFont typeface="Georgia" pitchFamily="18" charset="0"/>
              <a:buNone/>
            </a:pPr>
            <a:r>
              <a:rPr lang="fa-IR" sz="2000" b="1" i="1" dirty="0">
                <a:solidFill>
                  <a:srgbClr val="00B050"/>
                </a:solidFill>
                <a:cs typeface="B Homa" panose="00000400000000000000" pitchFamily="2" charset="-78"/>
              </a:rPr>
              <a:t>وزارت بهداشت، درمان و آموزش پزشکی</a:t>
            </a:r>
            <a:endParaRPr lang="en-US" sz="20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B734-08F3-4276-873A-CDA99A57B5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1640" y="1412776"/>
            <a:ext cx="6624736" cy="5112568"/>
          </a:xfrm>
        </p:spPr>
        <p:txBody>
          <a:bodyPr>
            <a:noAutofit/>
          </a:bodyPr>
          <a:lstStyle/>
          <a:p>
            <a:pPr marL="45720" indent="0" algn="r" rtl="1">
              <a:buNone/>
            </a:pPr>
            <a:r>
              <a:rPr lang="fa-IR" sz="3200" dirty="0">
                <a:solidFill>
                  <a:srgbClr val="7030A0"/>
                </a:solidFill>
                <a:cs typeface="B Zar" panose="00000400000000000000" pitchFamily="2" charset="-78"/>
              </a:rPr>
              <a:t>اعضای قرارگاه</a:t>
            </a:r>
            <a:endParaRPr lang="en-US" sz="3200" dirty="0">
              <a:solidFill>
                <a:srgbClr val="7030A0"/>
              </a:solidFill>
              <a:cs typeface="B Zar" panose="00000400000000000000" pitchFamily="2" charset="-78"/>
            </a:endParaRPr>
          </a:p>
          <a:p>
            <a:pPr lvl="0" algn="r" rt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وزیر بهداشت، درمان و آموزش پزشکی به عنوان رئیس قرارگاه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معاون بهداشت به عنوان دبیر قرارگاه و جانشین رئیس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رئیس اداره جوانی جمعیت به عنوان مسئول دبیرخانه قرارگاه</a:t>
            </a: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تمامی معاونین وزیر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مشاور امور زنان وزیر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مشاور امور مامایی وزیر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مدیرعامل سازمان بیمه سلامت ایران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دبیرشورای عالی سلامت و امنیت غذایی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مدیر روابط عمومی و اطلاع رسانی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مشاورین وزیر و دستیاران ویژه وزیر، به انتخاب رئیس قرارگاه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رئیس صندوق رفاه دانشجویان</a:t>
            </a:r>
            <a:endParaRPr lang="en-US" sz="1400" dirty="0">
              <a:cs typeface="B Zar" panose="00000400000000000000" pitchFamily="2" charset="-78"/>
            </a:endParaRP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 مشاور وزیر در امور اجتماعی و دبیر کارگروه خیرین سلامت و مشارکت های مردمی</a:t>
            </a: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مدیر آمار و فناوری اطلاعات </a:t>
            </a:r>
          </a:p>
          <a:p>
            <a:pPr lvl="0" algn="r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a-IR" sz="1400" dirty="0">
                <a:cs typeface="B Zar" panose="00000400000000000000" pitchFamily="2" charset="-78"/>
              </a:rPr>
              <a:t>سایر شخصیتهای حقیقی و حقوقی به صلاحدید رییس یا دبیر قرارگاه</a:t>
            </a:r>
            <a:endParaRPr lang="en-US" sz="1400" dirty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en-US" sz="1400" dirty="0">
              <a:cs typeface="B Za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3BBB7-94A3-4C9A-BDD6-62643B58C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2" y="224644"/>
            <a:ext cx="11549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7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1143000" y="376362"/>
            <a:ext cx="7334200" cy="89239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a-IR" sz="1800" b="1" i="1" dirty="0">
                <a:solidFill>
                  <a:srgbClr val="00B050"/>
                </a:solidFill>
                <a:cs typeface="B Homa" panose="00000400000000000000" pitchFamily="2" charset="-78"/>
              </a:rPr>
              <a:t>ساختار و شرح وظایف دبیرخانه ملی</a:t>
            </a:r>
            <a:br>
              <a:rPr lang="en-US" sz="1800" dirty="0">
                <a:solidFill>
                  <a:srgbClr val="00B050"/>
                </a:solidFill>
                <a:cs typeface="B Homa" panose="00000400000000000000" pitchFamily="2" charset="-78"/>
              </a:rPr>
            </a:br>
            <a:r>
              <a:rPr lang="fa-IR" sz="1800" b="1" i="1" dirty="0">
                <a:solidFill>
                  <a:srgbClr val="7030A0"/>
                </a:solidFill>
                <a:cs typeface="B Homa" panose="00000400000000000000" pitchFamily="2" charset="-78"/>
              </a:rPr>
              <a:t>قرارگاه عملیاتی سلامت و جوانی جمعیت</a:t>
            </a:r>
          </a:p>
          <a:p>
            <a:pPr marL="0" indent="0" algn="ctr">
              <a:buFont typeface="Georgia" pitchFamily="18" charset="0"/>
              <a:buNone/>
            </a:pPr>
            <a:r>
              <a:rPr lang="fa-IR" sz="1800" b="1" i="1" dirty="0">
                <a:solidFill>
                  <a:srgbClr val="00B050"/>
                </a:solidFill>
                <a:cs typeface="B Homa" panose="00000400000000000000" pitchFamily="2" charset="-78"/>
              </a:rPr>
              <a:t>وزارت بهداشت، درمان و آموزش پزشکی</a:t>
            </a:r>
            <a:endParaRPr lang="en-US" sz="1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3BBB7-94A3-4C9A-BDD6-62643B58C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154980" cy="115212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A5F073-6105-45B2-954F-1F9CE5AE0102}"/>
              </a:ext>
            </a:extLst>
          </p:cNvPr>
          <p:cNvSpPr/>
          <p:nvPr/>
        </p:nvSpPr>
        <p:spPr>
          <a:xfrm>
            <a:off x="3995936" y="1412776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رییس قرارگاه </a:t>
            </a:r>
          </a:p>
          <a:p>
            <a:pPr algn="ctr"/>
            <a:r>
              <a:rPr lang="fa-IR" b="1" dirty="0">
                <a:cs typeface="B Zar" panose="00000400000000000000" pitchFamily="2" charset="-78"/>
              </a:rPr>
              <a:t>وزیر بهداشت</a:t>
            </a:r>
            <a:endParaRPr lang="en-US" b="1" dirty="0">
              <a:cs typeface="B Zar" panose="00000400000000000000" pitchFamily="2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80B938-E00B-442D-9D95-44F2C5E82C3F}"/>
              </a:ext>
            </a:extLst>
          </p:cNvPr>
          <p:cNvCxnSpPr>
            <a:cxnSpLocks/>
          </p:cNvCxnSpPr>
          <p:nvPr/>
        </p:nvCxnSpPr>
        <p:spPr>
          <a:xfrm>
            <a:off x="4860032" y="2131986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F64E7E6-454F-43C8-AC77-E881DC8CD4C8}"/>
              </a:ext>
            </a:extLst>
          </p:cNvPr>
          <p:cNvSpPr/>
          <p:nvPr/>
        </p:nvSpPr>
        <p:spPr>
          <a:xfrm>
            <a:off x="3998722" y="2348880"/>
            <a:ext cx="172540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 جانشین رییس </a:t>
            </a:r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>
                <a:cs typeface="B Zar" panose="00000400000000000000" pitchFamily="2" charset="-78"/>
              </a:rPr>
              <a:t> </a:t>
            </a:r>
          </a:p>
          <a:p>
            <a:pPr algn="ctr"/>
            <a:r>
              <a:rPr lang="fa-IR">
                <a:cs typeface="B Zar" panose="00000400000000000000" pitchFamily="2" charset="-78"/>
              </a:rPr>
              <a:t>و دبیرقرارگاه</a:t>
            </a:r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</a:t>
            </a:r>
          </a:p>
          <a:p>
            <a:pPr algn="ctr"/>
            <a:r>
              <a:rPr lang="fa-IR" dirty="0">
                <a:cs typeface="B Zar" panose="00000400000000000000" pitchFamily="2" charset="-78"/>
              </a:rPr>
              <a:t>معاون بهداشت</a:t>
            </a:r>
            <a:endParaRPr lang="en-US" dirty="0">
              <a:cs typeface="B Zar" panose="00000400000000000000" pitchFamily="2" charset="-78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8B4062-BA55-40B2-80CA-A4BBA55BFE3B}"/>
              </a:ext>
            </a:extLst>
          </p:cNvPr>
          <p:cNvCxnSpPr>
            <a:cxnSpLocks/>
          </p:cNvCxnSpPr>
          <p:nvPr/>
        </p:nvCxnSpPr>
        <p:spPr>
          <a:xfrm>
            <a:off x="4860032" y="3212106"/>
            <a:ext cx="0" cy="792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289AE3-3F18-4220-95DB-22101BB4ADC1}"/>
              </a:ext>
            </a:extLst>
          </p:cNvPr>
          <p:cNvCxnSpPr>
            <a:cxnSpLocks/>
          </p:cNvCxnSpPr>
          <p:nvPr/>
        </p:nvCxnSpPr>
        <p:spPr>
          <a:xfrm flipH="1">
            <a:off x="5724128" y="285293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F1BE951-0483-442E-994B-A1C0A994FB24}"/>
              </a:ext>
            </a:extLst>
          </p:cNvPr>
          <p:cNvSpPr/>
          <p:nvPr/>
        </p:nvSpPr>
        <p:spPr>
          <a:xfrm>
            <a:off x="6300192" y="2492896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cs typeface="B Zar" panose="00000400000000000000" pitchFamily="2" charset="-78"/>
              </a:rPr>
              <a:t>دبیرخانه قرارگاه </a:t>
            </a:r>
          </a:p>
          <a:p>
            <a:pPr algn="ctr"/>
            <a:r>
              <a:rPr lang="fa-IR" dirty="0">
                <a:cs typeface="B Zar" panose="00000400000000000000" pitchFamily="2" charset="-78"/>
              </a:rPr>
              <a:t>مرکز جوانی جمعیت</a:t>
            </a:r>
            <a:endParaRPr lang="en-US" dirty="0">
              <a:cs typeface="B Zar" panose="000004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6FAB9B5-1C08-44DF-9AE1-ED5D081D679B}"/>
              </a:ext>
            </a:extLst>
          </p:cNvPr>
          <p:cNvCxnSpPr>
            <a:cxnSpLocks/>
          </p:cNvCxnSpPr>
          <p:nvPr/>
        </p:nvCxnSpPr>
        <p:spPr>
          <a:xfrm flipH="1">
            <a:off x="467544" y="4005064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CCA011-7DAF-4852-A063-71E21F4B4C0E}"/>
              </a:ext>
            </a:extLst>
          </p:cNvPr>
          <p:cNvSpPr/>
          <p:nvPr/>
        </p:nvSpPr>
        <p:spPr>
          <a:xfrm>
            <a:off x="8172400" y="4437112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فرهنگ 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فرهنگی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0F777AE-DDF8-42ED-A0CF-B92906EA7A3C}"/>
              </a:ext>
            </a:extLst>
          </p:cNvPr>
          <p:cNvSpPr/>
          <p:nvPr/>
        </p:nvSpPr>
        <p:spPr>
          <a:xfrm>
            <a:off x="6669132" y="4437107"/>
            <a:ext cx="1431259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پشتیبانی و هوشمند سازی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توسعه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0F313C3-B9FC-4FBD-9465-4AE1107540DA}"/>
              </a:ext>
            </a:extLst>
          </p:cNvPr>
          <p:cNvSpPr/>
          <p:nvPr/>
        </p:nvSpPr>
        <p:spPr>
          <a:xfrm>
            <a:off x="5220072" y="4437111"/>
            <a:ext cx="1224136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درمان و مراقبت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درمان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EE72395-3E37-4B3E-924B-CAA40BA1292A}"/>
              </a:ext>
            </a:extLst>
          </p:cNvPr>
          <p:cNvSpPr/>
          <p:nvPr/>
        </p:nvSpPr>
        <p:spPr>
          <a:xfrm>
            <a:off x="2411760" y="4437109"/>
            <a:ext cx="1329877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علمی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آموزشی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0E6290E-B772-4A34-ACF6-3FDBB33E5373}"/>
              </a:ext>
            </a:extLst>
          </p:cNvPr>
          <p:cNvSpPr/>
          <p:nvPr/>
        </p:nvSpPr>
        <p:spPr>
          <a:xfrm>
            <a:off x="4148853" y="4458183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بهداشتی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بهداشت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83DA413-7401-444A-8323-0F20A440E1E3}"/>
              </a:ext>
            </a:extLst>
          </p:cNvPr>
          <p:cNvSpPr/>
          <p:nvPr/>
        </p:nvSpPr>
        <p:spPr>
          <a:xfrm>
            <a:off x="10662" y="4437112"/>
            <a:ext cx="983918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00" b="1" dirty="0">
                <a:cs typeface="B Zar" panose="00000400000000000000" pitchFamily="2" charset="-78"/>
              </a:rPr>
              <a:t>کمیته بیمه</a:t>
            </a:r>
          </a:p>
          <a:p>
            <a:pPr algn="ctr"/>
            <a:r>
              <a:rPr lang="fa-IR" sz="900" dirty="0">
                <a:cs typeface="B Zar" panose="00000400000000000000" pitchFamily="2" charset="-78"/>
              </a:rPr>
              <a:t>مدیر عامل بیمه سلامت</a:t>
            </a:r>
            <a:endParaRPr lang="en-US" sz="900" dirty="0">
              <a:cs typeface="B Zar" panose="00000400000000000000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09959BB-DA2C-43F8-908C-74065E2BBC31}"/>
              </a:ext>
            </a:extLst>
          </p:cNvPr>
          <p:cNvSpPr/>
          <p:nvPr/>
        </p:nvSpPr>
        <p:spPr>
          <a:xfrm>
            <a:off x="4139952" y="5301208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82826F6-CC0E-4D99-B32B-49A90DB7EC74}"/>
              </a:ext>
            </a:extLst>
          </p:cNvPr>
          <p:cNvSpPr/>
          <p:nvPr/>
        </p:nvSpPr>
        <p:spPr>
          <a:xfrm>
            <a:off x="2627784" y="5301205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F9F5344-C9B7-4F1E-B5E3-6234DD069BEC}"/>
              </a:ext>
            </a:extLst>
          </p:cNvPr>
          <p:cNvSpPr/>
          <p:nvPr/>
        </p:nvSpPr>
        <p:spPr>
          <a:xfrm>
            <a:off x="5292080" y="5301205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086E943-9F74-4C66-937C-F286F9472B7B}"/>
              </a:ext>
            </a:extLst>
          </p:cNvPr>
          <p:cNvSpPr/>
          <p:nvPr/>
        </p:nvSpPr>
        <p:spPr>
          <a:xfrm>
            <a:off x="6948264" y="5301206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6218835-03A1-41BB-922F-AEA3A9E3C1CD}"/>
              </a:ext>
            </a:extLst>
          </p:cNvPr>
          <p:cNvSpPr/>
          <p:nvPr/>
        </p:nvSpPr>
        <p:spPr>
          <a:xfrm>
            <a:off x="8207896" y="5301208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9AF2F9-9ECF-45F7-B6E2-8E25B5B75311}"/>
              </a:ext>
            </a:extLst>
          </p:cNvPr>
          <p:cNvSpPr/>
          <p:nvPr/>
        </p:nvSpPr>
        <p:spPr>
          <a:xfrm>
            <a:off x="999923" y="5327114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21831B5-3829-41E2-8E49-F1EEF7AF9F57}"/>
              </a:ext>
            </a:extLst>
          </p:cNvPr>
          <p:cNvSpPr/>
          <p:nvPr/>
        </p:nvSpPr>
        <p:spPr>
          <a:xfrm>
            <a:off x="10662" y="5333435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دبیرکمیته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15D405A-592C-43B7-90A5-251947404FAD}"/>
              </a:ext>
            </a:extLst>
          </p:cNvPr>
          <p:cNvCxnSpPr>
            <a:cxnSpLocks/>
          </p:cNvCxnSpPr>
          <p:nvPr/>
        </p:nvCxnSpPr>
        <p:spPr>
          <a:xfrm>
            <a:off x="1475656" y="5804394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BBE9DCF-282C-4A96-91ED-2E95419A5D44}"/>
              </a:ext>
            </a:extLst>
          </p:cNvPr>
          <p:cNvCxnSpPr>
            <a:cxnSpLocks/>
          </p:cNvCxnSpPr>
          <p:nvPr/>
        </p:nvCxnSpPr>
        <p:spPr>
          <a:xfrm>
            <a:off x="7452320" y="4941168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46EFF6-DA28-434D-916A-934CA271A4E9}"/>
              </a:ext>
            </a:extLst>
          </p:cNvPr>
          <p:cNvCxnSpPr>
            <a:cxnSpLocks/>
          </p:cNvCxnSpPr>
          <p:nvPr/>
        </p:nvCxnSpPr>
        <p:spPr>
          <a:xfrm>
            <a:off x="467544" y="4940298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95FCD3-9095-4BC4-B57D-13F62F043156}"/>
              </a:ext>
            </a:extLst>
          </p:cNvPr>
          <p:cNvCxnSpPr>
            <a:cxnSpLocks/>
          </p:cNvCxnSpPr>
          <p:nvPr/>
        </p:nvCxnSpPr>
        <p:spPr>
          <a:xfrm>
            <a:off x="5796136" y="4941168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A1D5EF-724A-48B6-8011-C431E057073D}"/>
              </a:ext>
            </a:extLst>
          </p:cNvPr>
          <p:cNvCxnSpPr>
            <a:cxnSpLocks/>
          </p:cNvCxnSpPr>
          <p:nvPr/>
        </p:nvCxnSpPr>
        <p:spPr>
          <a:xfrm>
            <a:off x="3059832" y="4940298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6A82F8-8B84-49D4-9A10-36C34B0EFAC5}"/>
              </a:ext>
            </a:extLst>
          </p:cNvPr>
          <p:cNvCxnSpPr>
            <a:cxnSpLocks/>
          </p:cNvCxnSpPr>
          <p:nvPr/>
        </p:nvCxnSpPr>
        <p:spPr>
          <a:xfrm>
            <a:off x="1475656" y="4941168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1B1C10-5CDF-43CF-B959-20CD68D17990}"/>
              </a:ext>
            </a:extLst>
          </p:cNvPr>
          <p:cNvCxnSpPr>
            <a:cxnSpLocks/>
          </p:cNvCxnSpPr>
          <p:nvPr/>
        </p:nvCxnSpPr>
        <p:spPr>
          <a:xfrm>
            <a:off x="4644008" y="4940298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E932D7D-D9E6-4495-BE6B-06F733A22236}"/>
              </a:ext>
            </a:extLst>
          </p:cNvPr>
          <p:cNvCxnSpPr>
            <a:cxnSpLocks/>
          </p:cNvCxnSpPr>
          <p:nvPr/>
        </p:nvCxnSpPr>
        <p:spPr>
          <a:xfrm>
            <a:off x="7452320" y="4005064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08BBD2-C62A-4B00-94EC-AB8B0B649B72}"/>
              </a:ext>
            </a:extLst>
          </p:cNvPr>
          <p:cNvCxnSpPr>
            <a:cxnSpLocks/>
          </p:cNvCxnSpPr>
          <p:nvPr/>
        </p:nvCxnSpPr>
        <p:spPr>
          <a:xfrm>
            <a:off x="8748464" y="3983993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0E05F28-F914-454F-BBFC-E90D9E4BBBB5}"/>
              </a:ext>
            </a:extLst>
          </p:cNvPr>
          <p:cNvCxnSpPr>
            <a:cxnSpLocks/>
          </p:cNvCxnSpPr>
          <p:nvPr/>
        </p:nvCxnSpPr>
        <p:spPr>
          <a:xfrm>
            <a:off x="5796136" y="4005064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17529-F909-4408-AD4B-7000E7BCD36F}"/>
              </a:ext>
            </a:extLst>
          </p:cNvPr>
          <p:cNvCxnSpPr>
            <a:cxnSpLocks/>
          </p:cNvCxnSpPr>
          <p:nvPr/>
        </p:nvCxnSpPr>
        <p:spPr>
          <a:xfrm>
            <a:off x="467544" y="4005064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08362B5-CC80-4012-B28C-101DF0003ADB}"/>
              </a:ext>
            </a:extLst>
          </p:cNvPr>
          <p:cNvCxnSpPr>
            <a:cxnSpLocks/>
          </p:cNvCxnSpPr>
          <p:nvPr/>
        </p:nvCxnSpPr>
        <p:spPr>
          <a:xfrm>
            <a:off x="1475656" y="4005064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72828C2-EC82-4C38-B0E4-8D01189F4FD8}"/>
              </a:ext>
            </a:extLst>
          </p:cNvPr>
          <p:cNvCxnSpPr>
            <a:cxnSpLocks/>
          </p:cNvCxnSpPr>
          <p:nvPr/>
        </p:nvCxnSpPr>
        <p:spPr>
          <a:xfrm>
            <a:off x="3059832" y="4005064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E24788A-8922-4D04-9A0C-779ED92958CE}"/>
              </a:ext>
            </a:extLst>
          </p:cNvPr>
          <p:cNvCxnSpPr>
            <a:cxnSpLocks/>
          </p:cNvCxnSpPr>
          <p:nvPr/>
        </p:nvCxnSpPr>
        <p:spPr>
          <a:xfrm>
            <a:off x="4572000" y="4005064"/>
            <a:ext cx="0" cy="453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EB39247-1DB4-4FAE-97C8-8FE1CCBC7600}"/>
              </a:ext>
            </a:extLst>
          </p:cNvPr>
          <p:cNvSpPr/>
          <p:nvPr/>
        </p:nvSpPr>
        <p:spPr>
          <a:xfrm>
            <a:off x="7236296" y="3429001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Zar" panose="00000400000000000000" pitchFamily="2" charset="-78"/>
              </a:rPr>
              <a:t>کمیته  رصد و پایش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AAABC69-F521-4DB8-BCFB-0E0A6C3DB25C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7698311" y="3227909"/>
            <a:ext cx="6037" cy="20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DD3CB4C-9B27-4629-909F-D417153E898B}"/>
              </a:ext>
            </a:extLst>
          </p:cNvPr>
          <p:cNvSpPr/>
          <p:nvPr/>
        </p:nvSpPr>
        <p:spPr>
          <a:xfrm>
            <a:off x="1043608" y="4437112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cs typeface="B Zar" panose="00000400000000000000" pitchFamily="2" charset="-78"/>
              </a:rPr>
              <a:t>کمیته حقوقی</a:t>
            </a:r>
          </a:p>
          <a:p>
            <a:pPr algn="ctr"/>
            <a:r>
              <a:rPr lang="fa-IR" sz="1100" dirty="0">
                <a:cs typeface="B Zar" panose="00000400000000000000" pitchFamily="2" charset="-78"/>
              </a:rPr>
              <a:t>معاون امور مجلس</a:t>
            </a:r>
            <a:endParaRPr lang="en-US" sz="1100" dirty="0">
              <a:cs typeface="B Zar" panose="00000400000000000000" pitchFamily="2" charset="-78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DF60FC-9270-4192-8836-914F6B3BEA53}"/>
              </a:ext>
            </a:extLst>
          </p:cNvPr>
          <p:cNvCxnSpPr>
            <a:cxnSpLocks/>
          </p:cNvCxnSpPr>
          <p:nvPr/>
        </p:nvCxnSpPr>
        <p:spPr>
          <a:xfrm>
            <a:off x="8676456" y="4940298"/>
            <a:ext cx="0" cy="360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AADFCB3-7500-474B-ABF3-4F4834048EBE}"/>
              </a:ext>
            </a:extLst>
          </p:cNvPr>
          <p:cNvSpPr/>
          <p:nvPr/>
        </p:nvSpPr>
        <p:spPr>
          <a:xfrm>
            <a:off x="1043608" y="5949281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3529762-A039-488F-A140-9D6A911FD6C1}"/>
              </a:ext>
            </a:extLst>
          </p:cNvPr>
          <p:cNvCxnSpPr>
            <a:cxnSpLocks/>
          </p:cNvCxnSpPr>
          <p:nvPr/>
        </p:nvCxnSpPr>
        <p:spPr>
          <a:xfrm>
            <a:off x="467544" y="5805264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42B50CF-E6C3-45B3-9C80-BAEB12888E77}"/>
              </a:ext>
            </a:extLst>
          </p:cNvPr>
          <p:cNvCxnSpPr>
            <a:cxnSpLocks/>
          </p:cNvCxnSpPr>
          <p:nvPr/>
        </p:nvCxnSpPr>
        <p:spPr>
          <a:xfrm>
            <a:off x="3059832" y="5804394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6BC561-E906-47E3-AE59-93DA212600F3}"/>
              </a:ext>
            </a:extLst>
          </p:cNvPr>
          <p:cNvCxnSpPr>
            <a:cxnSpLocks/>
          </p:cNvCxnSpPr>
          <p:nvPr/>
        </p:nvCxnSpPr>
        <p:spPr>
          <a:xfrm>
            <a:off x="4644008" y="5804394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F726B12-4D24-4AAF-8859-02A5778F5686}"/>
              </a:ext>
            </a:extLst>
          </p:cNvPr>
          <p:cNvCxnSpPr>
            <a:cxnSpLocks/>
          </p:cNvCxnSpPr>
          <p:nvPr/>
        </p:nvCxnSpPr>
        <p:spPr>
          <a:xfrm>
            <a:off x="5796136" y="5804394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B874C33-FCE2-438C-9016-ACE922C61C04}"/>
              </a:ext>
            </a:extLst>
          </p:cNvPr>
          <p:cNvCxnSpPr>
            <a:cxnSpLocks/>
          </p:cNvCxnSpPr>
          <p:nvPr/>
        </p:nvCxnSpPr>
        <p:spPr>
          <a:xfrm>
            <a:off x="7452320" y="5804394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BEE4461-4F4E-4E5B-893E-F7BA83B67335}"/>
              </a:ext>
            </a:extLst>
          </p:cNvPr>
          <p:cNvCxnSpPr>
            <a:cxnSpLocks/>
          </p:cNvCxnSpPr>
          <p:nvPr/>
        </p:nvCxnSpPr>
        <p:spPr>
          <a:xfrm>
            <a:off x="8676456" y="5804394"/>
            <a:ext cx="0" cy="144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FE9A33A-1DEB-4F3D-B4B8-3E3B47B9DE8F}"/>
              </a:ext>
            </a:extLst>
          </p:cNvPr>
          <p:cNvSpPr/>
          <p:nvPr/>
        </p:nvSpPr>
        <p:spPr>
          <a:xfrm>
            <a:off x="35496" y="5949280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7E03415-1936-4EB9-BF99-2D6B4C8F4804}"/>
              </a:ext>
            </a:extLst>
          </p:cNvPr>
          <p:cNvSpPr/>
          <p:nvPr/>
        </p:nvSpPr>
        <p:spPr>
          <a:xfrm>
            <a:off x="2627784" y="5949281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3B8D178-71EB-43CE-AB07-A8AF8C7259AB}"/>
              </a:ext>
            </a:extLst>
          </p:cNvPr>
          <p:cNvSpPr/>
          <p:nvPr/>
        </p:nvSpPr>
        <p:spPr>
          <a:xfrm>
            <a:off x="4139952" y="5949281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259C1AD-F9EF-485D-B7B5-A930214AF415}"/>
              </a:ext>
            </a:extLst>
          </p:cNvPr>
          <p:cNvSpPr/>
          <p:nvPr/>
        </p:nvSpPr>
        <p:spPr>
          <a:xfrm>
            <a:off x="5292080" y="5949281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6065FAE1-22F3-4D75-9A7A-97665ADE3914}"/>
              </a:ext>
            </a:extLst>
          </p:cNvPr>
          <p:cNvSpPr/>
          <p:nvPr/>
        </p:nvSpPr>
        <p:spPr>
          <a:xfrm>
            <a:off x="6948264" y="5949281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85BD524-DF44-458E-B7F1-559A521F7315}"/>
              </a:ext>
            </a:extLst>
          </p:cNvPr>
          <p:cNvSpPr/>
          <p:nvPr/>
        </p:nvSpPr>
        <p:spPr>
          <a:xfrm>
            <a:off x="8172400" y="5949281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cs typeface="B Zar" panose="00000400000000000000" pitchFamily="2" charset="-78"/>
              </a:rPr>
              <a:t>اعضاکمیته</a:t>
            </a:r>
            <a:endParaRPr lang="en-US" sz="1600" dirty="0">
              <a:cs typeface="B Zar" panose="00000400000000000000" pitchFamily="2" charset="-78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539EF1C-8F31-4481-9C31-2791CE9D5E10}"/>
              </a:ext>
            </a:extLst>
          </p:cNvPr>
          <p:cNvSpPr/>
          <p:nvPr/>
        </p:nvSpPr>
        <p:spPr>
          <a:xfrm>
            <a:off x="6228184" y="3429000"/>
            <a:ext cx="936104" cy="504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Zar" panose="00000400000000000000" pitchFamily="2" charset="-78"/>
              </a:rPr>
              <a:t>کمیته  رسانه</a:t>
            </a:r>
          </a:p>
          <a:p>
            <a:pPr algn="ctr"/>
            <a:r>
              <a:rPr lang="fa-IR" sz="1200" dirty="0">
                <a:cs typeface="B Zar" panose="00000400000000000000" pitchFamily="2" charset="-78"/>
              </a:rPr>
              <a:t>روابط عمومی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50B180-7806-44A3-A763-166EFCD02FF0}"/>
              </a:ext>
            </a:extLst>
          </p:cNvPr>
          <p:cNvCxnSpPr>
            <a:cxnSpLocks/>
          </p:cNvCxnSpPr>
          <p:nvPr/>
        </p:nvCxnSpPr>
        <p:spPr>
          <a:xfrm>
            <a:off x="6726203" y="3212976"/>
            <a:ext cx="6037" cy="20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7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971600" y="376362"/>
            <a:ext cx="7505600" cy="1468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b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</a:b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مجازات </a:t>
            </a:r>
            <a:r>
              <a:rPr lang="fa-IR" sz="2800" dirty="0">
                <a:solidFill>
                  <a:srgbClr val="FF0000"/>
                </a:solidFill>
                <a:cs typeface="B Homa" panose="00000400000000000000" pitchFamily="2" charset="-78"/>
              </a:rPr>
              <a:t>ترک فعل </a:t>
            </a: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قانون حمایت از خانواده و جوانی جمعیت</a:t>
            </a: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0C2FE-0BCA-42DE-B72F-0289781A17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89576" cy="38164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fa-IR" dirty="0">
              <a:cs typeface="B Zar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a-IR" dirty="0"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dirty="0">
                <a:cs typeface="B Titr" panose="00000700000000000000" pitchFamily="2" charset="-78"/>
              </a:rPr>
              <a:t> اعمال مجازات ماده 9 رسیدگی به تخلفات اداری</a:t>
            </a:r>
          </a:p>
          <a:p>
            <a:pPr marL="45720" indent="0">
              <a:buNone/>
            </a:pPr>
            <a:endParaRPr lang="fa-IR" dirty="0"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dirty="0">
                <a:cs typeface="B Titr" panose="00000700000000000000" pitchFamily="2" charset="-78"/>
              </a:rPr>
              <a:t>حبس یا جزای نقدی درجه چهار یا پنج موضوع ماده 19 قانون مجازات اسلامی</a:t>
            </a:r>
          </a:p>
          <a:p>
            <a:pPr marL="45720" indent="0">
              <a:buNone/>
            </a:pPr>
            <a:endParaRPr lang="fa-IR" dirty="0"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dirty="0">
                <a:cs typeface="B Titr" panose="00000700000000000000" pitchFamily="2" charset="-78"/>
              </a:rPr>
              <a:t>5 تا 15 سال محرومیت از حقوق اجتماعی موضوع ماده 26 قانون مجازات اسلامی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FEEC4-5D6D-4451-618F-E89FFD51D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805264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8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971600" y="376362"/>
            <a:ext cx="7505600" cy="1468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ظرفیتهای </a:t>
            </a:r>
            <a:r>
              <a:rPr lang="fa-IR" sz="2800" dirty="0">
                <a:solidFill>
                  <a:srgbClr val="FF0000"/>
                </a:solidFill>
                <a:cs typeface="B Homa" panose="00000400000000000000" pitchFamily="2" charset="-78"/>
              </a:rPr>
              <a:t>منحصر بفرد </a:t>
            </a: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شبکه سلامت جهت اجرای خوب و موفق قانون حمایت از خانواده و جوانی جمعیت</a:t>
            </a: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0C2FE-0BCA-42DE-B72F-0289781A17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7212" y="1862556"/>
            <a:ext cx="7505600" cy="38164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a-IR" dirty="0">
                <a:cs typeface="B Titr" panose="00000700000000000000" pitchFamily="2" charset="-78"/>
              </a:rPr>
              <a:t>وجود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شبکه سلامت </a:t>
            </a:r>
            <a:r>
              <a:rPr lang="fa-IR" dirty="0">
                <a:cs typeface="B Titr" panose="00000700000000000000" pitchFamily="2" charset="-78"/>
              </a:rPr>
              <a:t>از شهرهای بزرگ تا دور افتاده ترین روستاهای کشور</a:t>
            </a:r>
          </a:p>
          <a:p>
            <a:pPr marL="45720" indent="0">
              <a:buNone/>
            </a:pPr>
            <a:endParaRPr lang="fa-IR" dirty="0"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dirty="0">
                <a:cs typeface="B Titr" panose="00000700000000000000" pitchFamily="2" charset="-78"/>
              </a:rPr>
              <a:t>امکان ارتباط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چهره به چهره </a:t>
            </a:r>
            <a:r>
              <a:rPr lang="fa-IR" dirty="0">
                <a:cs typeface="B Titr" panose="00000700000000000000" pitchFamily="2" charset="-78"/>
              </a:rPr>
              <a:t>بهورزان و مراقبین سلامت به عنوان افرادی امین،محرم  و نجاتگر سلامت مردم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>
                <a:cs typeface="B Titr" panose="00000700000000000000" pitchFamily="2" charset="-78"/>
              </a:rPr>
              <a:t>اشتغال بکار 32 هزار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بهورز</a:t>
            </a:r>
            <a:r>
              <a:rPr lang="fa-IR" dirty="0">
                <a:cs typeface="B Titr" panose="00000700000000000000" pitchFamily="2" charset="-78"/>
              </a:rPr>
              <a:t> و 22 هزار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مراقب سلامت </a:t>
            </a:r>
            <a:r>
              <a:rPr lang="fa-IR" dirty="0">
                <a:cs typeface="B Titr" panose="00000700000000000000" pitchFamily="2" charset="-78"/>
              </a:rPr>
              <a:t>( ماما یا کارشناس بهداشت)در شبکه سلامت کشور</a:t>
            </a:r>
          </a:p>
          <a:p>
            <a:pPr marL="45720" indent="0">
              <a:buNone/>
            </a:pPr>
            <a:endParaRPr lang="fa-IR" dirty="0"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dirty="0">
                <a:cs typeface="B Titr" panose="00000700000000000000" pitchFamily="2" charset="-78"/>
              </a:rPr>
              <a:t>به طور متوسط هر بهورز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135 زن </a:t>
            </a:r>
            <a:r>
              <a:rPr lang="fa-IR" dirty="0">
                <a:cs typeface="B Titr" panose="00000700000000000000" pitchFamily="2" charset="-78"/>
              </a:rPr>
              <a:t>در سن باروری در روستاها                      و هر مراقب سلامت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800 زن </a:t>
            </a:r>
            <a:r>
              <a:rPr lang="fa-IR" dirty="0">
                <a:cs typeface="B Titr" panose="00000700000000000000" pitchFamily="2" charset="-78"/>
              </a:rPr>
              <a:t>در سن فرزندآوری در شهرها را تحت پوشش خود دارند.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C87A89-A41E-0CF1-D620-D13967C63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877272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8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971600" y="376362"/>
            <a:ext cx="7505600" cy="1468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ظرفیتهای </a:t>
            </a:r>
            <a:r>
              <a:rPr lang="fa-IR" sz="2800" dirty="0">
                <a:solidFill>
                  <a:srgbClr val="FF0000"/>
                </a:solidFill>
                <a:cs typeface="B Homa" panose="00000400000000000000" pitchFamily="2" charset="-78"/>
              </a:rPr>
              <a:t>منحصر بفرد </a:t>
            </a: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شبکه سلامت جهت اجرای خوب و موفق قانون</a:t>
            </a:r>
            <a:r>
              <a:rPr lang="en-US" sz="2800" dirty="0">
                <a:solidFill>
                  <a:srgbClr val="00B050"/>
                </a:solidFill>
                <a:cs typeface="B Homa" panose="00000400000000000000" pitchFamily="2" charset="-78"/>
              </a:rPr>
              <a:t> </a:t>
            </a: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حمایت از خانواده و جوانی جمعیت</a:t>
            </a: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0C2FE-0BCA-42DE-B72F-0289781A17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89576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a-IR" dirty="0">
                <a:cs typeface="B Titr" panose="00000700000000000000" pitchFamily="2" charset="-78"/>
              </a:rPr>
              <a:t>تاثیر گذاری حرف و عمل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بهورزان</a:t>
            </a:r>
            <a:r>
              <a:rPr lang="fa-IR" dirty="0">
                <a:cs typeface="B Titr" panose="00000700000000000000" pitchFamily="2" charset="-78"/>
              </a:rPr>
              <a:t> و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مراقبین سلامت </a:t>
            </a:r>
            <a:r>
              <a:rPr lang="fa-IR" dirty="0">
                <a:cs typeface="B Titr" panose="00000700000000000000" pitchFamily="2" charset="-78"/>
              </a:rPr>
              <a:t>بر مردم در ابعاد مختلف سبک زندگی از جمله:</a:t>
            </a:r>
          </a:p>
          <a:p>
            <a:pPr marL="45720" indent="0">
              <a:buNone/>
            </a:pPr>
            <a:endParaRPr lang="fa-IR" dirty="0"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تشویق به بارداری و فرزند آوری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تشویق به زایمان طبیعی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بیان فواید بارداری و شیردهی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جلوگیری از سقط جنین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تشویق به ازدواج آسان،موفق و پایدار</a:t>
            </a:r>
            <a:endParaRPr lang="fa-IR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A03FC1-DE3A-593A-026B-2C4653DD4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805264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4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0EE97F4-11E2-4865-ACF6-E7BEFB1736EA}"/>
              </a:ext>
            </a:extLst>
          </p:cNvPr>
          <p:cNvSpPr/>
          <p:nvPr/>
        </p:nvSpPr>
        <p:spPr>
          <a:xfrm>
            <a:off x="935596" y="1412776"/>
            <a:ext cx="7272808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Homa" panose="00000400000000000000" pitchFamily="2" charset="-78"/>
              </a:rPr>
              <a:t>قانون حمایت از خانواده و جوانی جمعیت </a:t>
            </a:r>
          </a:p>
          <a:p>
            <a:pPr algn="ctr"/>
            <a:r>
              <a:rPr lang="fa-IR" sz="4000" dirty="0">
                <a:cs typeface="B Homa" panose="00000400000000000000" pitchFamily="2" charset="-78"/>
              </a:rPr>
              <a:t>و </a:t>
            </a:r>
          </a:p>
          <a:p>
            <a:pPr algn="ctr"/>
            <a:r>
              <a:rPr lang="fa-IR" sz="2400" dirty="0">
                <a:cs typeface="B Homa" panose="00000400000000000000" pitchFamily="2" charset="-78"/>
              </a:rPr>
              <a:t>تکالیف وزارت بهداشت</a:t>
            </a:r>
            <a:endParaRPr lang="en-US" sz="40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30278-154B-EDBE-1EB6-2F157FF6A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88" y="4869160"/>
            <a:ext cx="2268756" cy="769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D9C500-4B3E-A405-CF54-FC480C276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8" y="31205"/>
            <a:ext cx="1154980" cy="11521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B5715D-0E4D-F5D6-609E-96CE3048B44D}"/>
              </a:ext>
            </a:extLst>
          </p:cNvPr>
          <p:cNvSpPr txBox="1">
            <a:spLocks/>
          </p:cNvSpPr>
          <p:nvPr/>
        </p:nvSpPr>
        <p:spPr>
          <a:xfrm>
            <a:off x="1279820" y="5880050"/>
            <a:ext cx="6604548" cy="59318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مرکز جوانی جمعیت، سلامت خانواده و مدارس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830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4D76CC-474D-B3FE-F4D7-5C31335F1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" y="6021288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358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D1FD08-8A51-4687-8242-3209EA2B400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4968280"/>
              </p:ext>
            </p:extLst>
          </p:nvPr>
        </p:nvGraphicFramePr>
        <p:xfrm>
          <a:off x="1070991" y="1556792"/>
          <a:ext cx="7461449" cy="394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299">
                  <a:extLst>
                    <a:ext uri="{9D8B030D-6E8A-4147-A177-3AD203B41FA5}">
                      <a16:colId xmlns:a16="http://schemas.microsoft.com/office/drawing/2014/main" val="198747566"/>
                    </a:ext>
                  </a:extLst>
                </a:gridCol>
                <a:gridCol w="2681146">
                  <a:extLst>
                    <a:ext uri="{9D8B030D-6E8A-4147-A177-3AD203B41FA5}">
                      <a16:colId xmlns:a16="http://schemas.microsoft.com/office/drawing/2014/main" val="2549093422"/>
                    </a:ext>
                  </a:extLst>
                </a:gridCol>
                <a:gridCol w="2472603">
                  <a:extLst>
                    <a:ext uri="{9D8B030D-6E8A-4147-A177-3AD203B41FA5}">
                      <a16:colId xmlns:a16="http://schemas.microsoft.com/office/drawing/2014/main" val="2767254591"/>
                    </a:ext>
                  </a:extLst>
                </a:gridCol>
                <a:gridCol w="839401">
                  <a:extLst>
                    <a:ext uri="{9D8B030D-6E8A-4147-A177-3AD203B41FA5}">
                      <a16:colId xmlns:a16="http://schemas.microsoft.com/office/drawing/2014/main" val="4216053288"/>
                    </a:ext>
                  </a:extLst>
                </a:gridCol>
              </a:tblGrid>
              <a:tr h="560194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تاریخ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cs typeface="B Titr" panose="00000700000000000000" pitchFamily="2" charset="-78"/>
                        </a:rPr>
                        <a:t>توسط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عنوان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a-IR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80106"/>
                  </a:ext>
                </a:extLst>
              </a:tr>
              <a:tr h="427411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99/12/26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مجلس شورای اسلامی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تصویب قانون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47133"/>
                  </a:ext>
                </a:extLst>
              </a:tr>
              <a:tr h="427411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1400/8/10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شورای نگهبان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تایید قانون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2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55133"/>
                  </a:ext>
                </a:extLst>
              </a:tr>
              <a:tr h="73772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1400/8/19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Titr" panose="00000700000000000000" pitchFamily="2" charset="-78"/>
                        </a:rPr>
                        <a:t>مجلس شورای اسلامی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  <a:p>
                      <a:pPr algn="ctr"/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ابلاغ قانون به رییس جمهور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3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78850"/>
                  </a:ext>
                </a:extLst>
              </a:tr>
              <a:tr h="73772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1400/8/24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رییس جهور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ابلاغ قانون به وزیر بهداشت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4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401444"/>
                  </a:ext>
                </a:extLst>
              </a:tr>
              <a:tr h="1053890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1400/9/15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وزیر بهداشت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ابلاغ قانون  به دانشگاهها،سازمانها و موسسات مربوطه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Titr" panose="00000700000000000000" pitchFamily="2" charset="-78"/>
                        </a:rPr>
                        <a:t>5</a:t>
                      </a:r>
                      <a:endParaRPr lang="en-US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0662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8E37258-9BD0-48C1-9D62-3C1AA43C9F6E}"/>
              </a:ext>
            </a:extLst>
          </p:cNvPr>
          <p:cNvSpPr txBox="1">
            <a:spLocks/>
          </p:cNvSpPr>
          <p:nvPr/>
        </p:nvSpPr>
        <p:spPr>
          <a:xfrm>
            <a:off x="1143000" y="376362"/>
            <a:ext cx="7334200" cy="1468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1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b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</a:b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زمانبندی ابلاغ قانون حمایت از خانواده و جوانی جمعیت</a:t>
            </a: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05C705-1524-2D43-093F-96F46C11F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661248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8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0902-9EF3-4FB6-A179-00001187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338"/>
            <a:ext cx="7334200" cy="1468462"/>
          </a:xfrm>
        </p:spPr>
        <p:txBody>
          <a:bodyPr/>
          <a:lstStyle/>
          <a:p>
            <a:pPr marL="0" indent="0" algn="ctr">
              <a:buNone/>
            </a:pPr>
            <a:b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</a:br>
            <a:r>
              <a:rPr lang="fa-IR" sz="2800" dirty="0">
                <a:solidFill>
                  <a:srgbClr val="00B050"/>
                </a:solidFill>
                <a:cs typeface="B Homa" panose="00000400000000000000" pitchFamily="2" charset="-78"/>
              </a:rPr>
              <a:t>تحلیل آماری قانون حمایت از خانواده و جوانی جمعیت</a:t>
            </a:r>
            <a:endParaRPr lang="en-US" sz="2800" dirty="0">
              <a:solidFill>
                <a:srgbClr val="00B050"/>
              </a:solidFill>
              <a:cs typeface="B Homa" panose="00000400000000000000" pitchFamily="2" charset="-7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2F59C2-611D-43FC-AC60-AEF7AB3510A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37700899"/>
              </p:ext>
            </p:extLst>
          </p:nvPr>
        </p:nvGraphicFramePr>
        <p:xfrm>
          <a:off x="611560" y="1556792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18B70A4-E3F5-5E81-815E-0B351D6425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962200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0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B734-08F3-4276-873A-CDA99A57B5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608" y="2780928"/>
            <a:ext cx="7416824" cy="1224136"/>
          </a:xfrm>
        </p:spPr>
        <p:txBody>
          <a:bodyPr/>
          <a:lstStyle/>
          <a:p>
            <a:pPr marL="0" indent="0" algn="r" rtl="1">
              <a:buNone/>
            </a:pPr>
            <a:r>
              <a:rPr lang="fa-IR" b="1" dirty="0">
                <a:cs typeface="B Zar" panose="00000400000000000000" pitchFamily="2" charset="-78"/>
              </a:rPr>
              <a:t>پس از ابلاغ قانون حمایت از خانواده و جوانی جمعیت رهبر فرزانه انقلاب اسلامی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پیامی مهم خطاب به فعالان حوزه جمعیت </a:t>
            </a:r>
            <a:r>
              <a:rPr lang="fa-IR" b="1" dirty="0">
                <a:cs typeface="B Zar" panose="00000400000000000000" pitchFamily="2" charset="-78"/>
              </a:rPr>
              <a:t>صادر فرمودند: 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3BBB7-94A3-4C9A-BDD6-62643B58C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6229"/>
            <a:ext cx="1154980" cy="11521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410257-CB58-1B9F-A324-38268A0FC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22" y="5731016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2B749-0E0F-66F0-D2E9-4D2D9061B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544616" cy="55446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9398D6-8346-2D70-530F-4E34E8CBF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042788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1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6DF0E-0848-C6D1-C1B8-8B0913489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51435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92D4E5-5FB0-BB1D-F151-3318C3EE9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805264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6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59EE2-66A1-D239-43FD-B78438A82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04664"/>
            <a:ext cx="51435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3D482C-3449-92B1-D0A5-3983A9E22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77272"/>
            <a:ext cx="2268756" cy="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7918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2577</TotalTime>
  <Words>915</Words>
  <Application>Microsoft Office PowerPoint</Application>
  <PresentationFormat>On-screen Show (4:3)</PresentationFormat>
  <Paragraphs>203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 Titr</vt:lpstr>
      <vt:lpstr>B Zar</vt:lpstr>
      <vt:lpstr>Calibri</vt:lpstr>
      <vt:lpstr>Georgia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 تحلیل آماری قانون حمایت از خانواده و جوانی جمعیت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195</cp:revision>
  <dcterms:created xsi:type="dcterms:W3CDTF">2020-12-13T06:29:38Z</dcterms:created>
  <dcterms:modified xsi:type="dcterms:W3CDTF">2023-09-05T06:08:45Z</dcterms:modified>
</cp:coreProperties>
</file>