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59" r:id="rId3"/>
    <p:sldId id="260" r:id="rId4"/>
    <p:sldId id="263" r:id="rId5"/>
    <p:sldId id="264" r:id="rId6"/>
    <p:sldId id="266" r:id="rId7"/>
    <p:sldId id="265" r:id="rId8"/>
    <p:sldId id="261" r:id="rId9"/>
    <p:sldId id="262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93A3A"/>
    <a:srgbClr val="FFCCFF"/>
    <a:srgbClr val="009A46"/>
    <a:srgbClr val="FF6600"/>
    <a:srgbClr val="94AFEC"/>
    <a:srgbClr val="954ECA"/>
    <a:srgbClr val="A162D0"/>
    <a:srgbClr val="FFCC66"/>
    <a:srgbClr val="FF9933"/>
    <a:srgbClr val="B5B7B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3" autoAdjust="0"/>
    <p:restoredTop sz="94660"/>
  </p:normalViewPr>
  <p:slideViewPr>
    <p:cSldViewPr snapToGrid="0">
      <p:cViewPr varScale="1">
        <p:scale>
          <a:sx n="88" d="100"/>
          <a:sy n="88" d="100"/>
        </p:scale>
        <p:origin x="72" y="39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99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Valafar\Desktop\Book1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Valafar\&#1583;&#1585;%20&#1583;&#1587;&#1578;%20&#1575;&#1602;&#1583;&#1575;&#1605;\&#1711;&#1586;&#1575;&#1585;&#1588;%20&#1587;&#1575;&#1604;&#1605;&#1606;&#1583;&#1740;%20&#1580;&#1605;&#1740;&#1578;%20&#1605;&#1580;&#1604;&#1587;\Book1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Valafar\&#1583;&#1585;%20&#1583;&#1587;&#1578;%20&#1575;&#1602;&#1583;&#1575;&#1605;\&#1711;&#1586;&#1575;&#1585;&#1588;%20&#1587;&#1575;&#1604;&#1605;&#1606;&#1583;&#1740;%20&#1580;&#1605;&#1740;&#1578;%20&#1605;&#1580;&#1604;&#1587;\Book1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3600" b="1" i="0" u="none" strike="noStrike" kern="1200" spc="0" baseline="0">
                <a:solidFill>
                  <a:srgbClr val="B93A3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B Nazanin" panose="00000400000000000000" pitchFamily="2" charset="-78"/>
              </a:defRPr>
            </a:pPr>
            <a:r>
              <a:rPr lang="fa-IR" sz="3600" b="1" dirty="0">
                <a:solidFill>
                  <a:srgbClr val="B93A3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توزیع تعداد جمعیت در استان های کشور </a:t>
            </a:r>
          </a:p>
          <a:p>
            <a:pPr>
              <a:defRPr sz="3600" b="1">
                <a:solidFill>
                  <a:srgbClr val="B93A3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defRPr>
            </a:pPr>
            <a:r>
              <a:rPr lang="fa-IR" sz="3600" b="1" dirty="0">
                <a:solidFill>
                  <a:srgbClr val="B93A3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(سرشماری سال 1395)</a:t>
            </a:r>
          </a:p>
        </c:rich>
      </c:tx>
      <c:layout>
        <c:manualLayout>
          <c:xMode val="edge"/>
          <c:yMode val="edge"/>
          <c:x val="0.27193682553484594"/>
          <c:y val="6.01184001120947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600" b="1" i="0" u="none" strike="noStrike" kern="1200" spc="0" baseline="0">
              <a:solidFill>
                <a:srgbClr val="B93A3A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  <a:cs typeface="B Nazanin" panose="00000400000000000000" pitchFamily="2" charset="-78"/>
            </a:defRPr>
          </a:pPr>
          <a:endParaRPr lang="en-US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2.6084010492232537E-2"/>
          <c:y val="0.22869039402640853"/>
          <c:w val="0.97391598950776748"/>
          <c:h val="0.47194679789834909"/>
        </c:manualLayout>
      </c:layout>
      <c:bar3DChart>
        <c:barDir val="col"/>
        <c:grouping val="clustered"/>
        <c:varyColors val="0"/>
        <c:ser>
          <c:idx val="0"/>
          <c:order val="0"/>
          <c:spPr>
            <a:solidFill>
              <a:srgbClr val="00B050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1.6598915767784342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92B-43DF-A2AC-AB78EA0DD08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rgbClr val="C00000"/>
                    </a:solidFill>
                    <a:latin typeface="+mn-lt"/>
                    <a:ea typeface="+mn-ea"/>
                    <a:cs typeface="B Nazanin" panose="00000400000000000000" pitchFamily="2" charset="-78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Sheet1!$A$2:$A$32</c:f>
              <c:strCache>
                <c:ptCount val="31"/>
                <c:pt idx="0">
                  <c:v>تهران</c:v>
                </c:pt>
                <c:pt idx="1">
                  <c:v>خراسان رضوی</c:v>
                </c:pt>
                <c:pt idx="2">
                  <c:v>اصفهان</c:v>
                </c:pt>
                <c:pt idx="3">
                  <c:v>فارس</c:v>
                </c:pt>
                <c:pt idx="4">
                  <c:v>خوزستان</c:v>
                </c:pt>
                <c:pt idx="5">
                  <c:v>آذربایجان شرقی</c:v>
                </c:pt>
                <c:pt idx="6">
                  <c:v>مازندران</c:v>
                </c:pt>
                <c:pt idx="7">
                  <c:v>آذربایجان غربی</c:v>
                </c:pt>
                <c:pt idx="8">
                  <c:v>کرمان</c:v>
                </c:pt>
                <c:pt idx="9">
                  <c:v>سیستان و بلوچستان</c:v>
                </c:pt>
                <c:pt idx="10">
                  <c:v>البرز</c:v>
                </c:pt>
                <c:pt idx="11">
                  <c:v>گیلان</c:v>
                </c:pt>
                <c:pt idx="12">
                  <c:v>کرمانشاه</c:v>
                </c:pt>
                <c:pt idx="13">
                  <c:v>گلستان</c:v>
                </c:pt>
                <c:pt idx="14">
                  <c:v>هرمزگان</c:v>
                </c:pt>
                <c:pt idx="15">
                  <c:v>لرستان</c:v>
                </c:pt>
                <c:pt idx="16">
                  <c:v>همدان</c:v>
                </c:pt>
                <c:pt idx="17">
                  <c:v>کردستان</c:v>
                </c:pt>
                <c:pt idx="18">
                  <c:v>مرکزی</c:v>
                </c:pt>
                <c:pt idx="19">
                  <c:v>قم</c:v>
                </c:pt>
                <c:pt idx="20">
                  <c:v>قزوین</c:v>
                </c:pt>
                <c:pt idx="21">
                  <c:v>اردبیل</c:v>
                </c:pt>
                <c:pt idx="22">
                  <c:v>بوشهر</c:v>
                </c:pt>
                <c:pt idx="23">
                  <c:v>یزد</c:v>
                </c:pt>
                <c:pt idx="24">
                  <c:v>زنجان</c:v>
                </c:pt>
                <c:pt idx="25">
                  <c:v>چهارمحال و بختیاری</c:v>
                </c:pt>
                <c:pt idx="26">
                  <c:v>خراسان شمالی</c:v>
                </c:pt>
                <c:pt idx="27">
                  <c:v>خراسان جنوبی</c:v>
                </c:pt>
                <c:pt idx="28">
                  <c:v>کهگیلویه و بویر احمد</c:v>
                </c:pt>
                <c:pt idx="29">
                  <c:v>سمنان</c:v>
                </c:pt>
                <c:pt idx="30">
                  <c:v>ایلام</c:v>
                </c:pt>
              </c:strCache>
            </c:strRef>
          </c:cat>
          <c:val>
            <c:numRef>
              <c:f>Sheet1!$B$2:$B$32</c:f>
              <c:numCache>
                <c:formatCode>#,##0</c:formatCode>
                <c:ptCount val="31"/>
                <c:pt idx="0">
                  <c:v>13267637</c:v>
                </c:pt>
                <c:pt idx="1">
                  <c:v>6434501</c:v>
                </c:pt>
                <c:pt idx="2">
                  <c:v>5120850</c:v>
                </c:pt>
                <c:pt idx="3">
                  <c:v>4851274</c:v>
                </c:pt>
                <c:pt idx="4">
                  <c:v>4710509</c:v>
                </c:pt>
                <c:pt idx="5">
                  <c:v>3909652</c:v>
                </c:pt>
                <c:pt idx="6">
                  <c:v>3283582</c:v>
                </c:pt>
                <c:pt idx="7">
                  <c:v>3265219</c:v>
                </c:pt>
                <c:pt idx="8">
                  <c:v>3164718</c:v>
                </c:pt>
                <c:pt idx="9">
                  <c:v>2775014</c:v>
                </c:pt>
                <c:pt idx="10">
                  <c:v>2712400</c:v>
                </c:pt>
                <c:pt idx="11">
                  <c:v>2530696</c:v>
                </c:pt>
                <c:pt idx="12">
                  <c:v>1952434</c:v>
                </c:pt>
                <c:pt idx="13">
                  <c:v>1868819</c:v>
                </c:pt>
                <c:pt idx="14">
                  <c:v>1776415</c:v>
                </c:pt>
                <c:pt idx="15">
                  <c:v>1760649</c:v>
                </c:pt>
                <c:pt idx="16">
                  <c:v>1738234</c:v>
                </c:pt>
                <c:pt idx="17">
                  <c:v>1603011</c:v>
                </c:pt>
                <c:pt idx="18">
                  <c:v>1429475</c:v>
                </c:pt>
                <c:pt idx="19">
                  <c:v>1292283</c:v>
                </c:pt>
                <c:pt idx="20">
                  <c:v>1273761</c:v>
                </c:pt>
                <c:pt idx="21">
                  <c:v>1270420</c:v>
                </c:pt>
                <c:pt idx="22">
                  <c:v>1163400</c:v>
                </c:pt>
                <c:pt idx="23">
                  <c:v>1138533</c:v>
                </c:pt>
                <c:pt idx="24">
                  <c:v>1057461</c:v>
                </c:pt>
                <c:pt idx="25">
                  <c:v>947763</c:v>
                </c:pt>
                <c:pt idx="26">
                  <c:v>863092</c:v>
                </c:pt>
                <c:pt idx="27">
                  <c:v>768898</c:v>
                </c:pt>
                <c:pt idx="28">
                  <c:v>713052</c:v>
                </c:pt>
                <c:pt idx="29">
                  <c:v>702360</c:v>
                </c:pt>
                <c:pt idx="30">
                  <c:v>580158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92B-43DF-A2AC-AB78EA0DD08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468904031"/>
        <c:axId val="1468906943"/>
        <c:axId val="0"/>
      </c:bar3DChart>
      <c:catAx>
        <c:axId val="1468904031"/>
        <c:scaling>
          <c:orientation val="maxMin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rgbClr val="C00000"/>
                </a:solidFill>
                <a:latin typeface="+mn-lt"/>
                <a:ea typeface="+mn-ea"/>
                <a:cs typeface="B Nazanin" panose="00000400000000000000" pitchFamily="2" charset="-78"/>
              </a:defRPr>
            </a:pPr>
            <a:endParaRPr lang="en-US"/>
          </a:p>
        </c:txPr>
        <c:crossAx val="1468906943"/>
        <c:crosses val="autoZero"/>
        <c:auto val="1"/>
        <c:lblAlgn val="ctr"/>
        <c:lblOffset val="100"/>
        <c:noMultiLvlLbl val="0"/>
      </c:catAx>
      <c:valAx>
        <c:axId val="1468906943"/>
        <c:scaling>
          <c:orientation val="minMax"/>
        </c:scaling>
        <c:delete val="1"/>
        <c:axPos val="r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crossAx val="146890403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3600" b="1" i="0" u="none" strike="noStrike" kern="1200" spc="0" baseline="0">
                <a:solidFill>
                  <a:srgbClr val="B93A3A"/>
                </a:solidFill>
                <a:latin typeface="+mn-lt"/>
                <a:ea typeface="+mn-ea"/>
                <a:cs typeface="B Nazanin" panose="00000400000000000000" pitchFamily="2" charset="-78"/>
              </a:defRPr>
            </a:pPr>
            <a:r>
              <a:rPr lang="fa-IR" sz="3600" b="1" dirty="0">
                <a:solidFill>
                  <a:srgbClr val="B93A3A"/>
                </a:solidFill>
                <a:cs typeface="B Nazanin" panose="00000400000000000000" pitchFamily="2" charset="-78"/>
              </a:rPr>
              <a:t>توزیع درصد سالمندان بالای 60 سال در استان های کشور (سرشماری سال 1395)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600" b="1" i="0" u="none" strike="noStrike" kern="1200" spc="0" baseline="0">
              <a:solidFill>
                <a:srgbClr val="B93A3A"/>
              </a:solidFill>
              <a:latin typeface="+mn-lt"/>
              <a:ea typeface="+mn-ea"/>
              <a:cs typeface="B Nazanin" panose="00000400000000000000" pitchFamily="2" charset="-78"/>
            </a:defRPr>
          </a:pPr>
          <a:endParaRPr lang="en-US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rgbClr val="00B0F0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Sheet2!$A$2:$A$32</c:f>
              <c:strCache>
                <c:ptCount val="31"/>
                <c:pt idx="0">
                  <c:v>تهران</c:v>
                </c:pt>
                <c:pt idx="1">
                  <c:v>خراسان رضوی</c:v>
                </c:pt>
                <c:pt idx="2">
                  <c:v>اصفهان</c:v>
                </c:pt>
                <c:pt idx="3">
                  <c:v>فارس</c:v>
                </c:pt>
                <c:pt idx="4">
                  <c:v>خوزستان</c:v>
                </c:pt>
                <c:pt idx="5">
                  <c:v>آذربایجان شرقی</c:v>
                </c:pt>
                <c:pt idx="6">
                  <c:v>مازندران</c:v>
                </c:pt>
                <c:pt idx="7">
                  <c:v>آذربایجان غربی</c:v>
                </c:pt>
                <c:pt idx="8">
                  <c:v>کرمان</c:v>
                </c:pt>
                <c:pt idx="9">
                  <c:v>سیستان و بلوچستان</c:v>
                </c:pt>
                <c:pt idx="10">
                  <c:v>البرز</c:v>
                </c:pt>
                <c:pt idx="11">
                  <c:v>گیلان</c:v>
                </c:pt>
                <c:pt idx="12">
                  <c:v>کرمانشاه</c:v>
                </c:pt>
                <c:pt idx="13">
                  <c:v>گلستان</c:v>
                </c:pt>
                <c:pt idx="14">
                  <c:v>هرمزگان</c:v>
                </c:pt>
                <c:pt idx="15">
                  <c:v>لرستان</c:v>
                </c:pt>
                <c:pt idx="16">
                  <c:v>همدان</c:v>
                </c:pt>
                <c:pt idx="17">
                  <c:v>کردستان</c:v>
                </c:pt>
                <c:pt idx="18">
                  <c:v>مرکزی</c:v>
                </c:pt>
                <c:pt idx="19">
                  <c:v>قم</c:v>
                </c:pt>
                <c:pt idx="20">
                  <c:v>قزوین</c:v>
                </c:pt>
                <c:pt idx="21">
                  <c:v>اردبیل</c:v>
                </c:pt>
                <c:pt idx="22">
                  <c:v>بوشهر</c:v>
                </c:pt>
                <c:pt idx="23">
                  <c:v>یزد</c:v>
                </c:pt>
                <c:pt idx="24">
                  <c:v>زنجان</c:v>
                </c:pt>
                <c:pt idx="25">
                  <c:v>چهارمحال و بختیاری</c:v>
                </c:pt>
                <c:pt idx="26">
                  <c:v>خراسان شمالی</c:v>
                </c:pt>
                <c:pt idx="27">
                  <c:v>خراسان جنوبی</c:v>
                </c:pt>
                <c:pt idx="28">
                  <c:v>کهگیلویه و بویر احمد</c:v>
                </c:pt>
                <c:pt idx="29">
                  <c:v>سمنان</c:v>
                </c:pt>
                <c:pt idx="30">
                  <c:v>ایلام</c:v>
                </c:pt>
              </c:strCache>
            </c:strRef>
          </c:cat>
          <c:val>
            <c:numRef>
              <c:f>Sheet2!$B$2:$B$32</c:f>
              <c:numCache>
                <c:formatCode>#,##0.0</c:formatCode>
                <c:ptCount val="31"/>
                <c:pt idx="0">
                  <c:v>10.4</c:v>
                </c:pt>
                <c:pt idx="1">
                  <c:v>8.5</c:v>
                </c:pt>
                <c:pt idx="2">
                  <c:v>10.6</c:v>
                </c:pt>
                <c:pt idx="3">
                  <c:v>9.5</c:v>
                </c:pt>
                <c:pt idx="4">
                  <c:v>7.1</c:v>
                </c:pt>
                <c:pt idx="5">
                  <c:v>10.7</c:v>
                </c:pt>
                <c:pt idx="6">
                  <c:v>11.4</c:v>
                </c:pt>
                <c:pt idx="7">
                  <c:v>8.6</c:v>
                </c:pt>
                <c:pt idx="8">
                  <c:v>7.8</c:v>
                </c:pt>
                <c:pt idx="9">
                  <c:v>4.9000000000000004</c:v>
                </c:pt>
                <c:pt idx="10">
                  <c:v>8.9</c:v>
                </c:pt>
                <c:pt idx="11">
                  <c:v>13.2</c:v>
                </c:pt>
                <c:pt idx="12">
                  <c:v>10</c:v>
                </c:pt>
                <c:pt idx="13">
                  <c:v>7.8</c:v>
                </c:pt>
                <c:pt idx="14">
                  <c:v>6</c:v>
                </c:pt>
                <c:pt idx="15">
                  <c:v>8.8000000000000007</c:v>
                </c:pt>
                <c:pt idx="16">
                  <c:v>10.8</c:v>
                </c:pt>
                <c:pt idx="17">
                  <c:v>9.3000000000000007</c:v>
                </c:pt>
                <c:pt idx="18">
                  <c:v>10.9</c:v>
                </c:pt>
                <c:pt idx="19">
                  <c:v>7.7</c:v>
                </c:pt>
                <c:pt idx="20">
                  <c:v>8.9</c:v>
                </c:pt>
                <c:pt idx="21">
                  <c:v>9.4</c:v>
                </c:pt>
                <c:pt idx="22">
                  <c:v>6.8</c:v>
                </c:pt>
                <c:pt idx="23">
                  <c:v>8.8000000000000007</c:v>
                </c:pt>
                <c:pt idx="24">
                  <c:v>9.8000000000000007</c:v>
                </c:pt>
                <c:pt idx="25">
                  <c:v>8.6999999999999993</c:v>
                </c:pt>
                <c:pt idx="26">
                  <c:v>8.5</c:v>
                </c:pt>
                <c:pt idx="27">
                  <c:v>9.8000000000000007</c:v>
                </c:pt>
                <c:pt idx="28">
                  <c:v>7.1</c:v>
                </c:pt>
                <c:pt idx="29">
                  <c:v>10</c:v>
                </c:pt>
                <c:pt idx="30">
                  <c:v>8.5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B91-48D3-8765-497595804D5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483261167"/>
        <c:axId val="1483260335"/>
        <c:axId val="0"/>
      </c:bar3DChart>
      <c:catAx>
        <c:axId val="1483261167"/>
        <c:scaling>
          <c:orientation val="maxMin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rgbClr val="C00000"/>
                </a:solidFill>
                <a:latin typeface="+mn-lt"/>
                <a:ea typeface="+mn-ea"/>
                <a:cs typeface="B Nazanin" panose="00000400000000000000" pitchFamily="2" charset="-78"/>
              </a:defRPr>
            </a:pPr>
            <a:endParaRPr lang="en-US"/>
          </a:p>
        </c:txPr>
        <c:crossAx val="1483260335"/>
        <c:crosses val="autoZero"/>
        <c:auto val="1"/>
        <c:lblAlgn val="ctr"/>
        <c:lblOffset val="100"/>
        <c:noMultiLvlLbl val="0"/>
      </c:catAx>
      <c:valAx>
        <c:axId val="1483260335"/>
        <c:scaling>
          <c:orientation val="minMax"/>
        </c:scaling>
        <c:delete val="1"/>
        <c:axPos val="r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" sourceLinked="1"/>
        <c:majorTickMark val="none"/>
        <c:minorTickMark val="none"/>
        <c:tickLblPos val="nextTo"/>
        <c:crossAx val="1483261167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cap="all" spc="100" normalizeH="0" baseline="0">
                <a:solidFill>
                  <a:sysClr val="windowText" lastClr="000000"/>
                </a:solidFill>
                <a:latin typeface="+mn-lt"/>
                <a:ea typeface="+mn-ea"/>
                <a:cs typeface="B Titr" panose="00000700000000000000" pitchFamily="2" charset="-78"/>
              </a:defRPr>
            </a:pPr>
            <a:r>
              <a:rPr lang="fa-IR" sz="1800" dirty="0">
                <a:solidFill>
                  <a:sysClr val="windowText" lastClr="000000"/>
                </a:solidFill>
                <a:cs typeface="B Titr" panose="00000700000000000000" pitchFamily="2" charset="-78"/>
              </a:rPr>
              <a:t>نسبت سالمند به کل جمعیت (سهم سالمندی)</a:t>
            </a:r>
          </a:p>
        </c:rich>
      </c:tx>
      <c:layout>
        <c:manualLayout>
          <c:xMode val="edge"/>
          <c:yMode val="edge"/>
          <c:x val="0.12853927798498871"/>
          <c:y val="3.917380015865809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cap="all" spc="100" normalizeH="0" baseline="0">
              <a:solidFill>
                <a:sysClr val="windowText" lastClr="000000"/>
              </a:solidFill>
              <a:latin typeface="+mn-lt"/>
              <a:ea typeface="+mn-ea"/>
              <a:cs typeface="B Titr" panose="00000700000000000000" pitchFamily="2" charset="-78"/>
            </a:defRPr>
          </a:pPr>
          <a:endParaRPr lang="en-US"/>
        </a:p>
      </c:txPr>
    </c:title>
    <c:autoTitleDeleted val="0"/>
    <c:plotArea>
      <c:layout/>
      <c:scatterChart>
        <c:scatterStyle val="smoothMarker"/>
        <c:varyColors val="0"/>
        <c:ser>
          <c:idx val="0"/>
          <c:order val="0"/>
          <c:spPr>
            <a:ln w="28575" cap="rnd">
              <a:solidFill>
                <a:srgbClr val="C00000"/>
              </a:solidFill>
              <a:round/>
            </a:ln>
            <a:effectLst>
              <a:outerShdw dist="25400" dir="2700000" algn="tl" rotWithShape="0">
                <a:schemeClr val="accent1"/>
              </a:outerShdw>
            </a:effectLst>
          </c:spPr>
          <c:marker>
            <c:symbol val="circle"/>
            <c:size val="6"/>
            <c:spPr>
              <a:solidFill>
                <a:schemeClr val="accent1"/>
              </a:solidFill>
              <a:ln w="22225">
                <a:solidFill>
                  <a:srgbClr val="C00000"/>
                </a:solidFill>
                <a:round/>
              </a:ln>
              <a:effectLst/>
            </c:spPr>
          </c:marker>
          <c:dLbls>
            <c:spPr>
              <a:solidFill>
                <a:schemeClr val="accent2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xVal>
            <c:numRef>
              <c:f>Sheet4!$A$3:$A$8</c:f>
              <c:numCache>
                <c:formatCode>General</c:formatCode>
                <c:ptCount val="6"/>
                <c:pt idx="0">
                  <c:v>1345</c:v>
                </c:pt>
                <c:pt idx="1">
                  <c:v>1355</c:v>
                </c:pt>
                <c:pt idx="2">
                  <c:v>1365</c:v>
                </c:pt>
                <c:pt idx="3">
                  <c:v>1375</c:v>
                </c:pt>
                <c:pt idx="4">
                  <c:v>1385</c:v>
                </c:pt>
                <c:pt idx="5">
                  <c:v>1395</c:v>
                </c:pt>
              </c:numCache>
            </c:numRef>
          </c:xVal>
          <c:yVal>
            <c:numRef>
              <c:f>Sheet4!$B$3:$B$8</c:f>
              <c:numCache>
                <c:formatCode>General</c:formatCode>
                <c:ptCount val="6"/>
                <c:pt idx="0">
                  <c:v>6.4000000000000001E-2</c:v>
                </c:pt>
                <c:pt idx="1">
                  <c:v>5.2999999999999999E-2</c:v>
                </c:pt>
                <c:pt idx="2">
                  <c:v>5.3999999999999999E-2</c:v>
                </c:pt>
                <c:pt idx="3">
                  <c:v>6.6000000000000003E-2</c:v>
                </c:pt>
                <c:pt idx="4">
                  <c:v>7.2999999999999995E-2</c:v>
                </c:pt>
                <c:pt idx="5">
                  <c:v>9.2999999999999999E-2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82E3-4526-B623-FFB353611E8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698147808"/>
        <c:axId val="704161456"/>
      </c:scatterChart>
      <c:valAx>
        <c:axId val="698147808"/>
        <c:scaling>
          <c:orientation val="maxMin"/>
        </c:scaling>
        <c:delete val="0"/>
        <c:axPos val="b"/>
        <c:majorGridlines>
          <c:spPr>
            <a:ln w="9525" cap="flat" cmpd="sng" algn="ctr">
              <a:solidFill>
                <a:schemeClr val="lt1">
                  <a:alpha val="2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alpha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spc="1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04161456"/>
        <c:crosses val="autoZero"/>
        <c:crossBetween val="midCat"/>
      </c:valAx>
      <c:valAx>
        <c:axId val="704161456"/>
        <c:scaling>
          <c:orientation val="minMax"/>
        </c:scaling>
        <c:delete val="1"/>
        <c:axPos val="r"/>
        <c:majorGridlines>
          <c:spPr>
            <a:ln w="9525" cap="flat" cmpd="sng" algn="ctr">
              <a:solidFill>
                <a:schemeClr val="lt1">
                  <a:alpha val="2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698147808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accent6">
        <a:lumMod val="75000"/>
      </a:schemeClr>
    </a:solidFill>
    <a:ln w="9525" cap="flat" cmpd="sng" algn="ctr">
      <a:solidFill>
        <a:schemeClr val="accent1"/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cap="none" baseline="0">
                <a:solidFill>
                  <a:schemeClr val="tx1"/>
                </a:solidFill>
                <a:latin typeface="+mn-lt"/>
                <a:ea typeface="+mn-ea"/>
                <a:cs typeface="B Titr" panose="00000700000000000000" pitchFamily="2" charset="-78"/>
              </a:defRPr>
            </a:pPr>
            <a:r>
              <a:rPr lang="fa-IR" sz="2000" b="1" i="0" u="none" strike="noStrike" kern="1200" cap="none" baseline="0" dirty="0">
                <a:solidFill>
                  <a:schemeClr val="tx1"/>
                </a:solidFill>
                <a:latin typeface="+mn-lt"/>
                <a:ea typeface="+mn-ea"/>
                <a:cs typeface="B Titr" panose="00000700000000000000" pitchFamily="2" charset="-78"/>
              </a:rPr>
              <a:t>درصد</a:t>
            </a:r>
            <a:r>
              <a:rPr lang="fa-IR" sz="2000" dirty="0">
                <a:solidFill>
                  <a:schemeClr val="tx1"/>
                </a:solidFill>
                <a:cs typeface="B Titr" panose="00000700000000000000" pitchFamily="2" charset="-78"/>
              </a:rPr>
              <a:t> رشد سهم سالمندی</a:t>
            </a:r>
          </a:p>
        </c:rich>
      </c:tx>
      <c:layout>
        <c:manualLayout>
          <c:xMode val="edge"/>
          <c:yMode val="edge"/>
          <c:x val="0.27817521514247845"/>
          <c:y val="3.205128205128204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cap="none" baseline="0">
              <a:solidFill>
                <a:schemeClr val="tx1"/>
              </a:solidFill>
              <a:latin typeface="+mn-lt"/>
              <a:ea typeface="+mn-ea"/>
              <a:cs typeface="B Titr" panose="00000700000000000000" pitchFamily="2" charset="-78"/>
            </a:defRPr>
          </a:pPr>
          <a:endParaRPr lang="en-US"/>
        </a:p>
      </c:txPr>
    </c:title>
    <c:autoTitleDeleted val="0"/>
    <c:plotArea>
      <c:layout/>
      <c:scatterChart>
        <c:scatterStyle val="smoothMarker"/>
        <c:varyColors val="0"/>
        <c:ser>
          <c:idx val="0"/>
          <c:order val="0"/>
          <c:spPr>
            <a:ln w="22225" cap="rnd">
              <a:solidFill>
                <a:srgbClr val="4C3800"/>
              </a:solidFill>
              <a:prstDash val="solid"/>
            </a:ln>
            <a:effectLst>
              <a:glow rad="139700">
                <a:schemeClr val="accent1">
                  <a:satMod val="175000"/>
                  <a:alpha val="14000"/>
                </a:schemeClr>
              </a:glow>
            </a:effectLst>
          </c:spPr>
          <c:marker>
            <c:symbol val="circle"/>
            <c:size val="3"/>
            <c:spPr>
              <a:solidFill>
                <a:schemeClr val="accent1">
                  <a:lumMod val="60000"/>
                  <a:lumOff val="40000"/>
                </a:schemeClr>
              </a:solidFill>
              <a:ln>
                <a:solidFill>
                  <a:srgbClr val="4C3800"/>
                </a:solidFill>
                <a:prstDash val="solid"/>
              </a:ln>
              <a:effectLst>
                <a:glow rad="63500">
                  <a:schemeClr val="accent1">
                    <a:satMod val="175000"/>
                    <a:alpha val="25000"/>
                  </a:schemeClr>
                </a:glow>
              </a:effectLst>
            </c:spPr>
          </c:marker>
          <c:dLbls>
            <c:spPr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50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xVal>
            <c:numRef>
              <c:f>Sheet4!$C$3:$C$8</c:f>
              <c:numCache>
                <c:formatCode>General</c:formatCode>
                <c:ptCount val="6"/>
                <c:pt idx="0">
                  <c:v>1345</c:v>
                </c:pt>
                <c:pt idx="1">
                  <c:v>1355</c:v>
                </c:pt>
                <c:pt idx="2">
                  <c:v>1365</c:v>
                </c:pt>
                <c:pt idx="3">
                  <c:v>1375</c:v>
                </c:pt>
                <c:pt idx="4">
                  <c:v>1385</c:v>
                </c:pt>
                <c:pt idx="5">
                  <c:v>1395</c:v>
                </c:pt>
              </c:numCache>
            </c:numRef>
          </c:xVal>
          <c:yVal>
            <c:numRef>
              <c:f>Sheet4!$D$3:$D$8</c:f>
              <c:numCache>
                <c:formatCode>General</c:formatCode>
                <c:ptCount val="6"/>
                <c:pt idx="0">
                  <c:v>0</c:v>
                </c:pt>
                <c:pt idx="1">
                  <c:v>17.3</c:v>
                </c:pt>
                <c:pt idx="2">
                  <c:v>3.4</c:v>
                </c:pt>
                <c:pt idx="3">
                  <c:v>21.9</c:v>
                </c:pt>
                <c:pt idx="4">
                  <c:v>9.6999999999999993</c:v>
                </c:pt>
                <c:pt idx="5">
                  <c:v>27.7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F57C-4B77-A4E3-F96B5C2B2E8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657494704"/>
        <c:axId val="657505936"/>
      </c:scatterChart>
      <c:valAx>
        <c:axId val="657494704"/>
        <c:scaling>
          <c:orientation val="maxMin"/>
        </c:scaling>
        <c:delete val="0"/>
        <c:axPos val="b"/>
        <c:majorGridlines>
          <c:spPr>
            <a:ln w="9525" cap="flat" cmpd="sng" algn="ctr">
              <a:solidFill>
                <a:schemeClr val="dk1">
                  <a:lumMod val="65000"/>
                  <a:lumOff val="35000"/>
                  <a:alpha val="7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noFill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57505936"/>
        <c:crosses val="autoZero"/>
        <c:crossBetween val="midCat"/>
      </c:valAx>
      <c:valAx>
        <c:axId val="657505936"/>
        <c:scaling>
          <c:orientation val="minMax"/>
        </c:scaling>
        <c:delete val="1"/>
        <c:axPos val="r"/>
        <c:majorGridlines>
          <c:spPr>
            <a:ln w="9525" cap="flat" cmpd="sng" algn="ctr">
              <a:solidFill>
                <a:schemeClr val="dk1">
                  <a:lumMod val="65000"/>
                  <a:lumOff val="35000"/>
                  <a:alpha val="7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657494704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rgbClr val="92D050"/>
    </a:solidFill>
    <a:ln w="9525" cap="flat" cmpd="sng" algn="ctr">
      <a:solidFill>
        <a:srgbClr val="7030A0"/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47">
  <cs:axisTitle>
    <cs:lnRef idx="0"/>
    <cs:fillRef idx="0"/>
    <cs:effectRef idx="0"/>
    <cs:fontRef idx="minor">
      <a:schemeClr val="lt1"/>
    </cs:fontRef>
    <cs:defRPr sz="900" b="1" kern="1200"/>
  </cs:axisTitle>
  <cs:categoryAxis>
    <cs:lnRef idx="0">
      <cs:styleClr val="0"/>
    </cs:lnRef>
    <cs:fillRef idx="0"/>
    <cs:effectRef idx="0"/>
    <cs:fontRef idx="minor">
      <a:schemeClr val="lt1"/>
    </cs:fontRef>
    <cs:spPr>
      <a:ln w="12700" cap="flat" cmpd="sng" algn="ctr">
        <a:solidFill>
          <a:schemeClr val="lt1">
            <a:alpha val="25000"/>
          </a:schemeClr>
        </a:solidFill>
        <a:round/>
      </a:ln>
    </cs:spPr>
    <cs:defRPr sz="900" b="0" kern="1200" spc="100" baseline="0"/>
  </cs:categoryAxis>
  <cs:chartArea>
    <cs:lnRef idx="0">
      <cs:styleClr val="0"/>
    </cs:lnRef>
    <cs:fillRef idx="0">
      <cs:styleClr val="0"/>
    </cs:fillRef>
    <cs:effectRef idx="0"/>
    <cs:fontRef idx="minor">
      <a:schemeClr val="dk1"/>
    </cs:fontRef>
    <cs:spPr>
      <a:solidFill>
        <a:schemeClr val="phClr"/>
      </a:solidFill>
      <a:ln w="9525" cap="flat" cmpd="sng" algn="ctr">
        <a:solidFill>
          <a:schemeClr val="phClr"/>
        </a:solidFill>
        <a:round/>
      </a:ln>
    </cs:spPr>
    <cs:defRPr sz="1000" kern="1200"/>
  </cs:chartArea>
  <cs:dataLabel>
    <cs:lnRef idx="0"/>
    <cs:fillRef idx="0"/>
    <cs:effectRef idx="0"/>
    <cs:fontRef idx="minor">
      <a:schemeClr val="lt1"/>
    </cs:fontRef>
    <cs:defRPr sz="900" b="1" kern="120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pattFill prst="ltUpDiag">
        <a:fgClr>
          <a:schemeClr val="phClr"/>
        </a:fgClr>
        <a:bgClr>
          <a:schemeClr val="lt1"/>
        </a:bgClr>
      </a:patt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pattFill prst="ltUpDiag">
        <a:fgClr>
          <a:schemeClr val="phClr"/>
        </a:fgClr>
        <a:bgClr>
          <a:schemeClr val="lt1"/>
        </a:bgClr>
      </a:pattFill>
    </cs:spPr>
  </cs:dataPoint3D>
  <cs:dataPointLine>
    <cs:lnRef idx="0">
      <cs:styleClr val="auto"/>
    </cs:lnRef>
    <cs:fillRef idx="0"/>
    <cs:effectRef idx="0">
      <cs:styleClr val="auto"/>
    </cs:effectRef>
    <cs:fontRef idx="minor">
      <a:schemeClr val="dk1"/>
    </cs:fontRef>
    <cs:spPr>
      <a:ln w="28575" cap="rnd">
        <a:solidFill>
          <a:schemeClr val="lt1">
            <a:alpha val="50000"/>
          </a:schemeClr>
        </a:solidFill>
        <a:round/>
      </a:ln>
      <a:effectLst>
        <a:outerShdw dist="25400" dir="2700000" algn="tl" rotWithShape="0">
          <a:schemeClr val="phClr"/>
        </a:outerShdw>
      </a:effectLst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22225">
        <a:solidFill>
          <a:schemeClr val="lt1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>
      <cs:styleClr val="0"/>
    </cs:lnRef>
    <cs:fillRef idx="0"/>
    <cs:effectRef idx="0"/>
    <cs:fontRef idx="minor">
      <a:schemeClr val="lt1"/>
    </cs:fontRef>
    <cs:spPr>
      <a:ln w="9525">
        <a:solidFill>
          <a:schemeClr val="phClr">
            <a:lumMod val="60000"/>
            <a:lumOff val="40000"/>
          </a:schemeClr>
        </a:solidFill>
      </a:ln>
    </cs:spPr>
    <cs:defRPr sz="900" kern="1200"/>
  </cs:dataTable>
  <cs:downBar>
    <cs:lnRef idx="0">
      <cs:styleClr val="0"/>
    </cs:lnRef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phClr">
            <a:lumMod val="60000"/>
            <a:lumOff val="40000"/>
          </a:schemeClr>
        </a:solidFill>
      </a:ln>
    </cs:spPr>
  </cs:downBar>
  <cs:dropLine>
    <cs:lnRef idx="0">
      <cs:styleClr val="0"/>
    </cs:lnRef>
    <cs:fillRef idx="0"/>
    <cs:effectRef idx="0"/>
    <cs:fontRef idx="minor">
      <a:schemeClr val="dk1"/>
    </cs:fontRef>
    <cs:spPr>
      <a:ln w="9525" cap="flat" cmpd="sng" algn="ctr">
        <a:gradFill>
          <a:gsLst>
            <a:gs pos="79000">
              <a:schemeClr val="phClr"/>
            </a:gs>
            <a:gs pos="0">
              <a:schemeClr val="lt1">
                <a:alpha val="60000"/>
              </a:schemeClr>
            </a:gs>
          </a:gsLst>
          <a:lin ang="5400000" scaled="0"/>
        </a:gradFill>
        <a:round/>
      </a:ln>
    </cs:spPr>
  </cs:dropLine>
  <cs:errorBar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  <a:round/>
      </a:ln>
      <a:effectLst>
        <a:glow rad="25400">
          <a:schemeClr val="lt1"/>
        </a:glow>
      </a:effectLst>
    </cs:spPr>
  </cs:errorBar>
  <cs:floor>
    <cs:lnRef idx="0"/>
    <cs:fillRef idx="0"/>
    <cs:effectRef idx="0"/>
    <cs:fontRef idx="minor">
      <a:schemeClr val="dk1"/>
    </cs:fontRef>
  </cs:floor>
  <cs:gridlineMajor>
    <cs:lnRef idx="0">
      <cs:styleClr val="0"/>
    </cs:lnRef>
    <cs:fillRef idx="0"/>
    <cs:effectRef idx="0"/>
    <cs:fontRef idx="minor">
      <a:schemeClr val="dk1"/>
    </cs:fontRef>
    <cs:spPr>
      <a:ln w="9525" cap="flat" cmpd="sng" algn="ctr">
        <a:solidFill>
          <a:schemeClr val="lt1">
            <a:alpha val="25000"/>
          </a:schemeClr>
        </a:solidFill>
        <a:round/>
      </a:ln>
    </cs:spPr>
  </cs:gridlineMajor>
  <cs:gridlineMinor>
    <cs:lnRef idx="0">
      <cs:styleClr val="0"/>
    </cs:lnRef>
    <cs:fillRef idx="0"/>
    <cs:effectRef idx="0"/>
    <cs:fontRef idx="minor">
      <a:schemeClr val="dk1"/>
    </cs:fontRef>
    <cs:spPr>
      <a:ln>
        <a:solidFill>
          <a:schemeClr val="lt1">
            <a:alpha val="10000"/>
          </a:schemeClr>
        </a:solidFill>
      </a:ln>
    </cs:spPr>
  </cs:gridlineMinor>
  <cs:hiLo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  <a:prstDash val="dash"/>
      </a:ln>
    </cs:spPr>
  </cs:hiLoLine>
  <cs:leader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</a:ln>
    </cs:spPr>
  </cs:leaderLine>
  <cs:legend>
    <cs:lnRef idx="0"/>
    <cs:fillRef idx="0"/>
    <cs:effectRef idx="0"/>
    <cs:fontRef idx="minor">
      <a:schemeClr val="lt1"/>
    </cs:fontRef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>
      <cs:styleClr val="0"/>
    </cs:lnRef>
    <cs:fillRef idx="0"/>
    <cs:effectRef idx="0"/>
    <cs:fontRef idx="minor">
      <a:schemeClr val="lt1"/>
    </cs:fontRef>
    <cs:spPr>
      <a:ln w="3175" cap="flat" cmpd="sng" algn="ctr">
        <a:solidFill>
          <a:schemeClr val="phClr">
            <a:lumMod val="60000"/>
            <a:lumOff val="40000"/>
          </a:schemeClr>
        </a:solidFill>
        <a:round/>
      </a:ln>
    </cs:spPr>
    <cs:defRPr sz="900" kern="1200"/>
  </cs:seriesAxis>
  <cs:series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  <a:tint val="5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lt1"/>
    </cs:fontRef>
    <cs:defRPr sz="1500" b="1" kern="1200" cap="all" spc="100" normalizeH="0" baseline="0"/>
  </cs:title>
  <cs:trendline>
    <cs:lnRef idx="0"/>
    <cs:fillRef idx="0"/>
    <cs:effectRef idx="0"/>
    <cs:fontRef idx="minor">
      <a:schemeClr val="dk1"/>
    </cs:fontRef>
    <cs:spPr>
      <a:ln w="28575" cap="rnd">
        <a:solidFill>
          <a:schemeClr val="lt1">
            <a:alpha val="50000"/>
          </a:schemeClr>
        </a:solidFill>
        <a:round/>
      </a:ln>
    </cs:spPr>
  </cs:trendline>
  <cs:trendlineLabel>
    <cs:lnRef idx="0"/>
    <cs:fillRef idx="0"/>
    <cs:effectRef idx="0"/>
    <cs:fontRef idx="minor">
      <a:schemeClr val="lt1"/>
    </cs:fontRef>
    <cs:defRPr sz="900" kern="1200"/>
  </cs:trendlineLabel>
  <cs:upBar>
    <cs:lnRef idx="0">
      <cs:styleClr val="0"/>
    </cs:lnRef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phClr">
            <a:lumMod val="60000"/>
            <a:lumOff val="40000"/>
          </a:schemeClr>
        </a:solidFill>
      </a:ln>
    </cs:spPr>
  </cs:upBar>
  <cs:valueAxis>
    <cs:lnRef idx="0"/>
    <cs:fillRef idx="0"/>
    <cs:effectRef idx="0"/>
    <cs:fontRef idx="minor">
      <a:schemeClr val="lt1"/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45">
  <cs:axisTitle>
    <cs:lnRef idx="0"/>
    <cs:fillRef idx="0"/>
    <cs:effectRef idx="0"/>
    <cs:fontRef idx="minor">
      <a:schemeClr val="lt1">
        <a:lumMod val="75000"/>
      </a:schemeClr>
    </cs:fontRef>
    <cs:defRPr sz="900" b="1" kern="1200"/>
  </cs:axisTitle>
  <cs:categoryAxis>
    <cs:lnRef idx="0"/>
    <cs:fillRef idx="0"/>
    <cs:effectRef idx="0"/>
    <cs:fontRef idx="minor">
      <a:schemeClr val="lt1">
        <a:lumMod val="75000"/>
      </a:schemeClr>
    </cs:fontRef>
    <cs:defRPr sz="900" kern="1200"/>
  </cs:categoryAxis>
  <cs:chartArea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>
        <a:lumMod val="75000"/>
      </a:schemeClr>
    </cs:fontRef>
    <cs:defRPr sz="900" kern="1200"/>
  </cs:dataLabel>
  <cs:dataLabelCallout>
    <cs:lnRef idx="0"/>
    <cs:fillRef idx="0"/>
    <cs:effectRef idx="0"/>
    <cs:fontRef idx="minor">
      <a:schemeClr val="lt1">
        <a:lumMod val="15000"/>
        <a:lumOff val="85000"/>
      </a:schemeClr>
    </cs:fontRef>
    <cs:spPr>
      <a:solidFill>
        <a:schemeClr val="dk1">
          <a:lumMod val="65000"/>
          <a:lumOff val="35000"/>
        </a:schemeClr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/>
    <cs:effectRef idx="0">
      <cs:styleClr val="auto"/>
    </cs:effectRef>
    <cs:fontRef idx="minor">
      <a:schemeClr val="dk1"/>
    </cs:fontRef>
    <cs:spPr>
      <a:ln w="9525" cap="flat" cmpd="sng" algn="ctr">
        <a:solidFill>
          <a:schemeClr val="phClr"/>
        </a:solidFill>
        <a:miter lim="800000"/>
      </a:ln>
      <a:effectLst>
        <a:glow rad="63500">
          <a:schemeClr val="phClr">
            <a:satMod val="175000"/>
            <a:alpha val="25000"/>
          </a:schemeClr>
        </a:glow>
      </a:effectLst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ln w="9525" cap="flat" cmpd="sng" algn="ctr">
        <a:solidFill>
          <a:schemeClr val="phClr"/>
        </a:solidFill>
        <a:miter lim="800000"/>
      </a:ln>
      <a:effectLst>
        <a:glow rad="63500">
          <a:schemeClr val="phClr">
            <a:satMod val="175000"/>
            <a:alpha val="25000"/>
          </a:schemeClr>
        </a:glow>
      </a:effectLst>
    </cs:spPr>
  </cs:dataPoint3D>
  <cs:dataPointLine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ln w="22225" cap="rnd">
        <a:solidFill>
          <a:schemeClr val="phClr"/>
        </a:solidFill>
      </a:ln>
      <a:effectLst>
        <a:glow rad="139700">
          <a:schemeClr val="phClr">
            <a:satMod val="175000"/>
            <a:alpha val="14000"/>
          </a:schemeClr>
        </a:glow>
      </a:effectLst>
    </cs:spPr>
  </cs:dataPointLine>
  <cs:dataPointMarker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lumMod val="60000"/>
          <a:lumOff val="40000"/>
        </a:schemeClr>
      </a:solidFill>
      <a:effectLst>
        <a:glow rad="63500">
          <a:schemeClr val="phClr">
            <a:satMod val="175000"/>
            <a:alpha val="25000"/>
          </a:schemeClr>
        </a:glow>
      </a:effectLst>
    </cs:spPr>
  </cs:dataPointMarker>
  <cs:dataPointMarkerLayout symbol="circle" size="3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75000"/>
      </a:schemeClr>
    </cs:fontRef>
    <cs:spPr>
      <a:ln w="9525">
        <a:solidFill>
          <a:schemeClr val="dk1">
            <a:lumMod val="50000"/>
            <a:lumOff val="50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lt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75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dk1">
            <a:lumMod val="65000"/>
            <a:lumOff val="35000"/>
            <a:alpha val="7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dk1">
            <a:lumMod val="65000"/>
            <a:lumOff val="35000"/>
            <a:alpha val="2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leaderLine>
  <cs:legend>
    <cs:lnRef idx="0"/>
    <cs:fillRef idx="0"/>
    <cs:effectRef idx="0"/>
    <cs:fontRef idx="minor">
      <a:schemeClr val="lt1">
        <a:lumMod val="75000"/>
      </a:schemeClr>
    </cs:fontRef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lt1">
        <a:lumMod val="7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85000"/>
      </a:schemeClr>
    </cs:fontRef>
    <cs:defRPr sz="1400" b="1" kern="1200" cap="none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25400" cap="rnd">
        <a:solidFill>
          <a:schemeClr val="phClr">
            <a:alpha val="50000"/>
          </a:schemeClr>
        </a:solidFill>
      </a:ln>
    </cs:spPr>
  </cs:trendline>
  <cs:trendlineLabel>
    <cs:lnRef idx="0"/>
    <cs:fillRef idx="0"/>
    <cs:effectRef idx="0"/>
    <cs:fontRef idx="minor">
      <a:schemeClr val="lt1">
        <a:lumMod val="7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85000"/>
        </a:schemeClr>
      </a:solidFill>
      <a:ln w="9525">
        <a:solidFill>
          <a:schemeClr val="dk1">
            <a:lumMod val="50000"/>
          </a:schemeClr>
        </a:solidFill>
        <a:round/>
      </a:ln>
    </cs:spPr>
  </cs:upBar>
  <cs:valueAxis>
    <cs:lnRef idx="0"/>
    <cs:fillRef idx="0"/>
    <cs:effectRef idx="0"/>
    <cs:fontRef idx="minor">
      <a:schemeClr val="lt1">
        <a:lumMod val="75000"/>
      </a:schemeClr>
    </cs:fontRef>
    <cs:spPr>
      <a:ln w="9525" cap="flat" cmpd="sng" algn="ctr">
        <a:solidFill>
          <a:schemeClr val="lt1">
            <a:lumMod val="50000"/>
          </a:schemeClr>
        </a:solidFill>
        <a:round/>
      </a:ln>
    </cs:spPr>
    <cs:defRPr sz="900" kern="1200"/>
    <cs:bodyPr/>
  </cs:valueAxis>
  <cs:wall>
    <cs:lnRef idx="0"/>
    <cs:fillRef idx="0"/>
    <cs:effectRef idx="0"/>
    <cs:fontRef idx="minor">
      <a:schemeClr val="dk1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35F5D9D-803C-44F2-8326-24B63773EA95}" type="doc">
      <dgm:prSet loTypeId="urn:microsoft.com/office/officeart/2005/8/layout/arrow6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2F446E3-92FD-46D3-ABE4-0CB6287BD9C9}">
      <dgm:prSet phldrT="[Text]" custT="1"/>
      <dgm:spPr/>
      <dgm:t>
        <a:bodyPr/>
        <a:lstStyle/>
        <a:p>
          <a:r>
            <a:rPr lang="fa-IR" sz="3600" b="1" dirty="0">
              <a:solidFill>
                <a:schemeClr val="accent2">
                  <a:lumMod val="50000"/>
                </a:schemeClr>
              </a:solidFill>
              <a:cs typeface="B Nazanin" panose="00000400000000000000" pitchFamily="2" charset="-78"/>
            </a:rPr>
            <a:t>قبل از فرآیند</a:t>
          </a:r>
          <a:endParaRPr lang="en-US" sz="3600" b="1" dirty="0">
            <a:solidFill>
              <a:schemeClr val="accent2">
                <a:lumMod val="50000"/>
              </a:schemeClr>
            </a:solidFill>
            <a:cs typeface="B Nazanin" panose="00000400000000000000" pitchFamily="2" charset="-78"/>
          </a:endParaRPr>
        </a:p>
        <a:p>
          <a:r>
            <a:rPr lang="fa-IR" sz="3600" b="1" dirty="0">
              <a:solidFill>
                <a:schemeClr val="accent2">
                  <a:lumMod val="50000"/>
                </a:schemeClr>
              </a:solidFill>
              <a:cs typeface="B Nazanin" panose="00000400000000000000" pitchFamily="2" charset="-78"/>
            </a:rPr>
            <a:t>توسعه یافتگی اتفاق افتاده است.</a:t>
          </a:r>
          <a:endParaRPr lang="en-US" sz="3600" b="1" dirty="0">
            <a:solidFill>
              <a:schemeClr val="accent2">
                <a:lumMod val="50000"/>
              </a:schemeClr>
            </a:solidFill>
            <a:cs typeface="B Nazanin" panose="00000400000000000000" pitchFamily="2" charset="-78"/>
          </a:endParaRPr>
        </a:p>
      </dgm:t>
    </dgm:pt>
    <dgm:pt modelId="{72688986-93C2-48BB-98F9-D647DAB2A3FA}" type="parTrans" cxnId="{A2545FA6-6831-4AF0-B4EC-6718DAC6B7B0}">
      <dgm:prSet/>
      <dgm:spPr/>
      <dgm:t>
        <a:bodyPr/>
        <a:lstStyle/>
        <a:p>
          <a:endParaRPr lang="en-US"/>
        </a:p>
      </dgm:t>
    </dgm:pt>
    <dgm:pt modelId="{F6735762-00D7-4790-BBCB-398A1F4F969C}" type="sibTrans" cxnId="{A2545FA6-6831-4AF0-B4EC-6718DAC6B7B0}">
      <dgm:prSet/>
      <dgm:spPr/>
      <dgm:t>
        <a:bodyPr/>
        <a:lstStyle/>
        <a:p>
          <a:endParaRPr lang="en-US"/>
        </a:p>
      </dgm:t>
    </dgm:pt>
    <dgm:pt modelId="{3644B946-B66C-4B74-836F-DC1736427DD1}">
      <dgm:prSet phldrT="[Text]"/>
      <dgm:spPr/>
      <dgm:t>
        <a:bodyPr/>
        <a:lstStyle/>
        <a:p>
          <a:r>
            <a:rPr lang="fa-IR" b="1">
              <a:solidFill>
                <a:schemeClr val="accent2">
                  <a:lumMod val="50000"/>
                </a:schemeClr>
              </a:solidFill>
              <a:cs typeface="B Nazanin" panose="00000400000000000000" pitchFamily="2" charset="-78"/>
            </a:rPr>
            <a:t>سالمندی جمعیت در ایران برخلاف کشورهای غربی</a:t>
          </a:r>
          <a:endParaRPr lang="en-US" b="1" dirty="0">
            <a:solidFill>
              <a:schemeClr val="accent2">
                <a:lumMod val="50000"/>
              </a:schemeClr>
            </a:solidFill>
            <a:cs typeface="B Nazanin" panose="00000400000000000000" pitchFamily="2" charset="-78"/>
          </a:endParaRPr>
        </a:p>
      </dgm:t>
    </dgm:pt>
    <dgm:pt modelId="{5DF51676-55C2-4C30-B3DF-5C99B14C1DB1}" type="parTrans" cxnId="{76D40262-6C3D-4D57-9BAD-694C1A4A5225}">
      <dgm:prSet/>
      <dgm:spPr/>
      <dgm:t>
        <a:bodyPr/>
        <a:lstStyle/>
        <a:p>
          <a:endParaRPr lang="en-US"/>
        </a:p>
      </dgm:t>
    </dgm:pt>
    <dgm:pt modelId="{F322A2B0-676E-4102-8635-ECE49F474009}" type="sibTrans" cxnId="{76D40262-6C3D-4D57-9BAD-694C1A4A5225}">
      <dgm:prSet/>
      <dgm:spPr/>
      <dgm:t>
        <a:bodyPr/>
        <a:lstStyle/>
        <a:p>
          <a:endParaRPr lang="en-US"/>
        </a:p>
      </dgm:t>
    </dgm:pt>
    <dgm:pt modelId="{2F7BC8AF-A5C0-4FF8-BAE9-EE66203E6785}" type="pres">
      <dgm:prSet presAssocID="{135F5D9D-803C-44F2-8326-24B63773EA95}" presName="compositeShape" presStyleCnt="0">
        <dgm:presLayoutVars>
          <dgm:chMax val="2"/>
          <dgm:dir/>
          <dgm:resizeHandles val="exact"/>
        </dgm:presLayoutVars>
      </dgm:prSet>
      <dgm:spPr/>
    </dgm:pt>
    <dgm:pt modelId="{12F0CB58-1FC3-4F7B-AD69-608E60CB020F}" type="pres">
      <dgm:prSet presAssocID="{135F5D9D-803C-44F2-8326-24B63773EA95}" presName="ribbon" presStyleLbl="node1" presStyleIdx="0" presStyleCnt="1" custScaleY="130075" custLinFactNeighborX="321" custLinFactNeighborY="-1205"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>
        <a:noFill/>
        <a:ln>
          <a:solidFill>
            <a:schemeClr val="accent2">
              <a:lumMod val="50000"/>
            </a:schemeClr>
          </a:solidFill>
        </a:ln>
      </dgm:spPr>
    </dgm:pt>
    <dgm:pt modelId="{A50FC239-EE05-4510-B544-10448F35DABC}" type="pres">
      <dgm:prSet presAssocID="{135F5D9D-803C-44F2-8326-24B63773EA95}" presName="leftArrowText" presStyleLbl="node1" presStyleIdx="0" presStyleCnt="1">
        <dgm:presLayoutVars>
          <dgm:chMax val="0"/>
          <dgm:bulletEnabled val="1"/>
        </dgm:presLayoutVars>
      </dgm:prSet>
      <dgm:spPr/>
    </dgm:pt>
    <dgm:pt modelId="{7B2C1960-56AA-4AB5-9B76-C5906F8CF0A5}" type="pres">
      <dgm:prSet presAssocID="{135F5D9D-803C-44F2-8326-24B63773EA95}" presName="rightArrowText" presStyleLbl="node1" presStyleIdx="0" presStyleCnt="1" custScaleY="127242" custLinFactNeighborX="824" custLinFactNeighborY="-1640">
        <dgm:presLayoutVars>
          <dgm:chMax val="0"/>
          <dgm:bulletEnabled val="1"/>
        </dgm:presLayoutVars>
      </dgm:prSet>
      <dgm:spPr/>
    </dgm:pt>
  </dgm:ptLst>
  <dgm:cxnLst>
    <dgm:cxn modelId="{E290BE01-1154-48DD-8C91-1B38AF531445}" type="presOf" srcId="{C2F446E3-92FD-46D3-ABE4-0CB6287BD9C9}" destId="{A50FC239-EE05-4510-B544-10448F35DABC}" srcOrd="0" destOrd="0" presId="urn:microsoft.com/office/officeart/2005/8/layout/arrow6"/>
    <dgm:cxn modelId="{035E2512-B12E-485B-83D7-B0420E378DBC}" type="presOf" srcId="{3644B946-B66C-4B74-836F-DC1736427DD1}" destId="{7B2C1960-56AA-4AB5-9B76-C5906F8CF0A5}" srcOrd="0" destOrd="0" presId="urn:microsoft.com/office/officeart/2005/8/layout/arrow6"/>
    <dgm:cxn modelId="{76D40262-6C3D-4D57-9BAD-694C1A4A5225}" srcId="{135F5D9D-803C-44F2-8326-24B63773EA95}" destId="{3644B946-B66C-4B74-836F-DC1736427DD1}" srcOrd="1" destOrd="0" parTransId="{5DF51676-55C2-4C30-B3DF-5C99B14C1DB1}" sibTransId="{F322A2B0-676E-4102-8635-ECE49F474009}"/>
    <dgm:cxn modelId="{52BFEB59-A173-48E3-89D3-88C8725D7F33}" type="presOf" srcId="{135F5D9D-803C-44F2-8326-24B63773EA95}" destId="{2F7BC8AF-A5C0-4FF8-BAE9-EE66203E6785}" srcOrd="0" destOrd="0" presId="urn:microsoft.com/office/officeart/2005/8/layout/arrow6"/>
    <dgm:cxn modelId="{A2545FA6-6831-4AF0-B4EC-6718DAC6B7B0}" srcId="{135F5D9D-803C-44F2-8326-24B63773EA95}" destId="{C2F446E3-92FD-46D3-ABE4-0CB6287BD9C9}" srcOrd="0" destOrd="0" parTransId="{72688986-93C2-48BB-98F9-D647DAB2A3FA}" sibTransId="{F6735762-00D7-4790-BBCB-398A1F4F969C}"/>
    <dgm:cxn modelId="{6618A181-4566-4E7B-9893-E6491A49414D}" type="presParOf" srcId="{2F7BC8AF-A5C0-4FF8-BAE9-EE66203E6785}" destId="{12F0CB58-1FC3-4F7B-AD69-608E60CB020F}" srcOrd="0" destOrd="0" presId="urn:microsoft.com/office/officeart/2005/8/layout/arrow6"/>
    <dgm:cxn modelId="{72579782-D302-4040-92FF-EE7EC038590F}" type="presParOf" srcId="{2F7BC8AF-A5C0-4FF8-BAE9-EE66203E6785}" destId="{A50FC239-EE05-4510-B544-10448F35DABC}" srcOrd="1" destOrd="0" presId="urn:microsoft.com/office/officeart/2005/8/layout/arrow6"/>
    <dgm:cxn modelId="{329C494C-1924-4CD0-ACF4-61EF288406CF}" type="presParOf" srcId="{2F7BC8AF-A5C0-4FF8-BAE9-EE66203E6785}" destId="{7B2C1960-56AA-4AB5-9B76-C5906F8CF0A5}" srcOrd="2" destOrd="0" presId="urn:microsoft.com/office/officeart/2005/8/layout/arrow6"/>
  </dgm:cxnLst>
  <dgm:bg>
    <a:gradFill flip="none" rotWithShape="1">
      <a:gsLst>
        <a:gs pos="16000">
          <a:srgbClr val="954ECA"/>
        </a:gs>
        <a:gs pos="70000">
          <a:schemeClr val="accent2">
            <a:lumMod val="0"/>
            <a:lumOff val="100000"/>
          </a:schemeClr>
        </a:gs>
        <a:gs pos="98000">
          <a:srgbClr val="B93A3A"/>
        </a:gs>
      </a:gsLst>
      <a:path path="circle">
        <a:fillToRect l="50000" t="-80000" r="50000" b="180000"/>
      </a:path>
      <a:tileRect/>
    </a:gra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2F0CB58-1FC3-4F7B-AD69-608E60CB020F}">
      <dsp:nvSpPr>
        <dsp:cNvPr id="0" name=""/>
        <dsp:cNvSpPr/>
      </dsp:nvSpPr>
      <dsp:spPr>
        <a:xfrm>
          <a:off x="0" y="90726"/>
          <a:ext cx="9358199" cy="4869070"/>
        </a:xfrm>
        <a:prstGeom prst="leftRightRibbon">
          <a:avLst/>
        </a:prstGeom>
        <a:noFill/>
        <a:ln w="12700" cap="flat" cmpd="sng" algn="ctr">
          <a:solidFill>
            <a:schemeClr val="accent2">
              <a:lumMod val="50000"/>
            </a:schemeClr>
          </a:solidFill>
          <a:prstDash val="solid"/>
          <a:miter lim="800000"/>
        </a:ln>
        <a:effectLst/>
      </dsp:spPr>
      <dsp:style>
        <a:lnRef idx="2">
          <a:schemeClr val="accent5"/>
        </a:lnRef>
        <a:fillRef idx="1">
          <a:schemeClr val="lt1"/>
        </a:fillRef>
        <a:effectRef idx="0">
          <a:schemeClr val="accent5"/>
        </a:effectRef>
        <a:fontRef idx="minor">
          <a:schemeClr val="dk1"/>
        </a:fontRef>
      </dsp:style>
    </dsp:sp>
    <dsp:sp modelId="{A50FC239-EE05-4510-B544-10448F35DABC}">
      <dsp:nvSpPr>
        <dsp:cNvPr id="0" name=""/>
        <dsp:cNvSpPr/>
      </dsp:nvSpPr>
      <dsp:spPr>
        <a:xfrm>
          <a:off x="1122983" y="1353802"/>
          <a:ext cx="3088205" cy="1834207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28016" rIns="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a-IR" sz="3600" b="1" kern="1200" dirty="0">
              <a:solidFill>
                <a:schemeClr val="accent2">
                  <a:lumMod val="50000"/>
                </a:schemeClr>
              </a:solidFill>
              <a:cs typeface="B Nazanin" panose="00000400000000000000" pitchFamily="2" charset="-78"/>
            </a:rPr>
            <a:t>قبل از فرآیند</a:t>
          </a:r>
          <a:endParaRPr lang="en-US" sz="3600" b="1" kern="1200" dirty="0">
            <a:solidFill>
              <a:schemeClr val="accent2">
                <a:lumMod val="50000"/>
              </a:schemeClr>
            </a:solidFill>
            <a:cs typeface="B Nazanin" panose="00000400000000000000" pitchFamily="2" charset="-78"/>
          </a:endParaRPr>
        </a:p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a-IR" sz="3600" b="1" kern="1200" dirty="0">
              <a:solidFill>
                <a:schemeClr val="accent2">
                  <a:lumMod val="50000"/>
                </a:schemeClr>
              </a:solidFill>
              <a:cs typeface="B Nazanin" panose="00000400000000000000" pitchFamily="2" charset="-78"/>
            </a:rPr>
            <a:t>توسعه یافتگی اتفاق افتاده است.</a:t>
          </a:r>
          <a:endParaRPr lang="en-US" sz="3600" b="1" kern="1200" dirty="0">
            <a:solidFill>
              <a:schemeClr val="accent2">
                <a:lumMod val="50000"/>
              </a:schemeClr>
            </a:solidFill>
            <a:cs typeface="B Nazanin" panose="00000400000000000000" pitchFamily="2" charset="-78"/>
          </a:endParaRPr>
        </a:p>
      </dsp:txBody>
      <dsp:txXfrm>
        <a:off x="1122983" y="1353802"/>
        <a:ext cx="3088205" cy="1834207"/>
      </dsp:txXfrm>
    </dsp:sp>
    <dsp:sp modelId="{7B2C1960-56AA-4AB5-9B76-C5906F8CF0A5}">
      <dsp:nvSpPr>
        <dsp:cNvPr id="0" name=""/>
        <dsp:cNvSpPr/>
      </dsp:nvSpPr>
      <dsp:spPr>
        <a:xfrm>
          <a:off x="4709173" y="1672809"/>
          <a:ext cx="3649697" cy="2333881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28016" rIns="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a-IR" sz="3600" b="1" kern="1200">
              <a:solidFill>
                <a:schemeClr val="accent2">
                  <a:lumMod val="50000"/>
                </a:schemeClr>
              </a:solidFill>
              <a:cs typeface="B Nazanin" panose="00000400000000000000" pitchFamily="2" charset="-78"/>
            </a:rPr>
            <a:t>سالمندی جمعیت در ایران برخلاف کشورهای غربی</a:t>
          </a:r>
          <a:endParaRPr lang="en-US" sz="3600" b="1" kern="1200" dirty="0">
            <a:solidFill>
              <a:schemeClr val="accent2">
                <a:lumMod val="50000"/>
              </a:schemeClr>
            </a:solidFill>
            <a:cs typeface="B Nazanin" panose="00000400000000000000" pitchFamily="2" charset="-78"/>
          </a:endParaRPr>
        </a:p>
      </dsp:txBody>
      <dsp:txXfrm>
        <a:off x="4709173" y="1672809"/>
        <a:ext cx="3649697" cy="233388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6">
  <dgm:title val=""/>
  <dgm:desc val=""/>
  <dgm:catLst>
    <dgm:cat type="relationship" pri="4000"/>
    <dgm:cat type="process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ctr"/>
      <dgm:param type="vertAlign" val="mid"/>
      <dgm:param type="ar" val="2.5"/>
    </dgm:alg>
    <dgm:shape xmlns:r="http://schemas.openxmlformats.org/officeDocument/2006/relationships" r:blip="">
      <dgm:adjLst/>
    </dgm:shape>
    <dgm:presOf/>
    <dgm:constrLst>
      <dgm:constr type="primFontSz" for="des" ptType="node" op="equ"/>
      <dgm:constr type="w" for="ch" forName="ribbon" refType="h" refFor="ch" refForName="ribbon" fact="2.5"/>
      <dgm:constr type="h" for="ch" forName="leftArrowText" refType="h" fact="0.49"/>
      <dgm:constr type="ctrY" for="ch" forName="leftArrowText" refType="ctrY" refFor="ch" refForName="ribbon"/>
      <dgm:constr type="ctrYOff" for="ch" forName="leftArrowText" refType="h" refFor="ch" refForName="ribbon" fact="-0.08"/>
      <dgm:constr type="l" for="ch" forName="leftArrowText" refType="w" refFor="ch" refForName="ribbon" fact="0.12"/>
      <dgm:constr type="r" for="ch" forName="leftArrowText" refType="w" refFor="ch" refForName="ribbon" fact="0.45"/>
      <dgm:constr type="h" for="ch" forName="rightArrowText" refType="h" fact="0.49"/>
      <dgm:constr type="ctrY" for="ch" forName="rightArrowText" refType="ctrY" refFor="ch" refForName="ribbon"/>
      <dgm:constr type="ctrYOff" for="ch" forName="rightArrowText" refType="h" refFor="ch" refForName="ribbon" fact="0.08"/>
      <dgm:constr type="l" for="ch" forName="rightArrowText" refType="w" refFor="ch" refForName="ribbon" fact="0.5"/>
      <dgm:constr type="r" for="ch" forName="rightArrowText" refType="w" refFor="ch" refForName="ribbon" fact="0.89"/>
    </dgm:constrLst>
    <dgm:ruleLst/>
    <dgm:choose name="Name0">
      <dgm:if name="Name1" axis="ch" ptType="node" func="cnt" op="gte" val="1">
        <dgm:layoutNode name="ribbon" styleLbl="node1">
          <dgm:alg type="sp"/>
          <dgm:shape xmlns:r="http://schemas.openxmlformats.org/officeDocument/2006/relationships" type="leftRightRibbon" r:blip="">
            <dgm:adjLst/>
          </dgm:shape>
          <dgm:presOf/>
          <dgm:constrLst/>
          <dgm:ruleLst/>
        </dgm:layoutNode>
        <dgm:layoutNode name="lef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2">
            <dgm:if name="Name3" func="var" arg="dir" op="equ" val="norm">
              <dgm:presOf axis="ch desOrSelf" ptType="node node" st="1 1" cnt="1 0"/>
            </dgm:if>
            <dgm:else name="Name4">
              <dgm:presOf axis="ch desOrSelf" ptType="node node" st="2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  <dgm:layoutNode name="righ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5">
            <dgm:if name="Name6" func="var" arg="dir" op="equ" val="norm">
              <dgm:presOf axis="ch desOrSelf" ptType="node node" st="2 1" cnt="1 0"/>
            </dgm:if>
            <dgm:else name="Name7">
              <dgm:presOf axis="ch desOrSelf" ptType="node node" st="1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</dgm:if>
      <dgm:else name="Name8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E8B4EB-D20C-45A7-A0ED-C525853094ED}" type="datetimeFigureOut">
              <a:rPr lang="en-US" smtClean="0"/>
              <a:t>9/5/2023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E72583-BB00-4006-94FC-2E597769F1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46170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A057E-E6D3-49BF-AF0B-1D9C085D5EE8}" type="datetimeFigureOut">
              <a:rPr lang="en-US" smtClean="0"/>
              <a:t>9/5/2023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A6B47-A596-41CD-BC8F-E228600A93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12932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A057E-E6D3-49BF-AF0B-1D9C085D5EE8}" type="datetimeFigureOut">
              <a:rPr lang="en-US" smtClean="0"/>
              <a:t>9/5/2023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A6B47-A596-41CD-BC8F-E228600A93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68411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A057E-E6D3-49BF-AF0B-1D9C085D5EE8}" type="datetimeFigureOut">
              <a:rPr lang="en-US" smtClean="0"/>
              <a:t>9/5/2023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A6B47-A596-41CD-BC8F-E228600A93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4671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A057E-E6D3-49BF-AF0B-1D9C085D5EE8}" type="datetimeFigureOut">
              <a:rPr lang="en-US" smtClean="0"/>
              <a:t>9/5/2023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A6B47-A596-41CD-BC8F-E228600A93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48159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A057E-E6D3-49BF-AF0B-1D9C085D5EE8}" type="datetimeFigureOut">
              <a:rPr lang="en-US" smtClean="0"/>
              <a:t>9/5/2023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A6B47-A596-41CD-BC8F-E228600A93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8653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A057E-E6D3-49BF-AF0B-1D9C085D5EE8}" type="datetimeFigureOut">
              <a:rPr lang="en-US" smtClean="0"/>
              <a:t>9/5/2023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A6B47-A596-41CD-BC8F-E228600A93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495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A057E-E6D3-49BF-AF0B-1D9C085D5EE8}" type="datetimeFigureOut">
              <a:rPr lang="en-US" smtClean="0"/>
              <a:t>9/5/2023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A6B47-A596-41CD-BC8F-E228600A93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5896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A057E-E6D3-49BF-AF0B-1D9C085D5EE8}" type="datetimeFigureOut">
              <a:rPr lang="en-US" smtClean="0"/>
              <a:t>9/5/2023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A6B47-A596-41CD-BC8F-E228600A93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88607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A057E-E6D3-49BF-AF0B-1D9C085D5EE8}" type="datetimeFigureOut">
              <a:rPr lang="en-US" smtClean="0"/>
              <a:t>9/5/2023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A6B47-A596-41CD-BC8F-E228600A93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67680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A057E-E6D3-49BF-AF0B-1D9C085D5EE8}" type="datetimeFigureOut">
              <a:rPr lang="en-US" smtClean="0"/>
              <a:t>9/5/2023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A6B47-A596-41CD-BC8F-E228600A93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66893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A057E-E6D3-49BF-AF0B-1D9C085D5EE8}" type="datetimeFigureOut">
              <a:rPr lang="en-US" smtClean="0"/>
              <a:t>9/5/2023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A6B47-A596-41CD-BC8F-E228600A93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47407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6000">
              <a:srgbClr val="92D050"/>
            </a:gs>
            <a:gs pos="70000">
              <a:schemeClr val="accent2">
                <a:lumMod val="0"/>
                <a:lumOff val="100000"/>
              </a:schemeClr>
            </a:gs>
            <a:gs pos="98000">
              <a:schemeClr val="accent5">
                <a:lumMod val="40000"/>
                <a:lumOff val="6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4A057E-E6D3-49BF-AF0B-1D9C085D5EE8}" type="datetimeFigureOut">
              <a:rPr lang="en-US" smtClean="0"/>
              <a:t>9/5/2023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0A6B47-A596-41CD-BC8F-E228600A93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25524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tif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tif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tiff"/><Relationship Id="rId4" Type="http://schemas.openxmlformats.org/officeDocument/2006/relationships/image" Target="../media/image1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tiff"/><Relationship Id="rId5" Type="http://schemas.openxmlformats.org/officeDocument/2006/relationships/image" Target="../media/image1.png"/><Relationship Id="rId4" Type="http://schemas.openxmlformats.org/officeDocument/2006/relationships/image" Target="../media/image5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tiff"/><Relationship Id="rId3" Type="http://schemas.openxmlformats.org/officeDocument/2006/relationships/diagramLayout" Target="../diagrams/layout1.xml"/><Relationship Id="rId7" Type="http://schemas.openxmlformats.org/officeDocument/2006/relationships/image" Target="../media/image1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98545" y="1468483"/>
            <a:ext cx="9144000" cy="3827417"/>
          </a:xfrm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>
            <a:normAutofit fontScale="90000"/>
          </a:bodyPr>
          <a:lstStyle/>
          <a:p>
            <a:pPr rtl="1"/>
            <a:r>
              <a:rPr lang="en-US" dirty="0">
                <a:cs typeface="B Titr" panose="00000700000000000000" pitchFamily="2" charset="-78"/>
              </a:rPr>
              <a:t> </a:t>
            </a:r>
            <a:r>
              <a:rPr lang="fa-IR" sz="4900" dirty="0">
                <a:cs typeface="B Titr" panose="00000700000000000000" pitchFamily="2" charset="-78"/>
              </a:rPr>
              <a:t>گزارش بررسی</a:t>
            </a:r>
            <a:r>
              <a:rPr lang="fa-IR" sz="4900" dirty="0"/>
              <a:t> </a:t>
            </a:r>
            <a:r>
              <a:rPr lang="fa-IR" sz="4900" dirty="0">
                <a:cs typeface="B Titr" panose="00000700000000000000" pitchFamily="2" charset="-78"/>
              </a:rPr>
              <a:t>وضعیت سالمندی در ایران آینده و چالشهای آن</a:t>
            </a:r>
            <a:br>
              <a:rPr lang="fa-IR" sz="4900" dirty="0">
                <a:cs typeface="B Titr" panose="00000700000000000000" pitchFamily="2" charset="-78"/>
              </a:rPr>
            </a:br>
            <a:br>
              <a:rPr lang="fa-IR" sz="4900" dirty="0">
                <a:cs typeface="B Titr" panose="00000700000000000000" pitchFamily="2" charset="-78"/>
              </a:rPr>
            </a:br>
            <a:r>
              <a:rPr lang="fa-IR" sz="3200" dirty="0">
                <a:cs typeface="B Titr" panose="00000700000000000000" pitchFamily="2" charset="-78"/>
              </a:rPr>
              <a:t>بر اساس گزارش</a:t>
            </a:r>
            <a:br>
              <a:rPr lang="fa-IR" sz="3200" dirty="0">
                <a:cs typeface="B Titr" panose="00000700000000000000" pitchFamily="2" charset="-78"/>
              </a:rPr>
            </a:br>
            <a:br>
              <a:rPr lang="fa-IR" dirty="0">
                <a:cs typeface="B Titr" panose="00000700000000000000" pitchFamily="2" charset="-78"/>
              </a:rPr>
            </a:br>
            <a:r>
              <a:rPr lang="fa-IR" sz="4900" dirty="0">
                <a:solidFill>
                  <a:srgbClr val="0070C0"/>
                </a:solidFill>
                <a:cs typeface="B Titr" panose="00000700000000000000" pitchFamily="2" charset="-78"/>
              </a:rPr>
              <a:t>"مرکز پژوهشهای مجلس شورای اسلامی"</a:t>
            </a:r>
            <a:br>
              <a:rPr lang="fa-IR" sz="4900" b="1" dirty="0">
                <a:solidFill>
                  <a:srgbClr val="0070C0"/>
                </a:solidFill>
                <a:cs typeface="B Nazanin" panose="00000400000000000000" pitchFamily="2" charset="-78"/>
              </a:rPr>
            </a:br>
            <a:endParaRPr lang="en-US" sz="4900" dirty="0">
              <a:solidFill>
                <a:srgbClr val="0070C0"/>
              </a:solidFill>
              <a:cs typeface="B Titr" panose="00000700000000000000" pitchFamily="2" charset="-78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498545" y="5818666"/>
            <a:ext cx="9144000" cy="804203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0"/>
                  <a:lumOff val="100000"/>
                </a:schemeClr>
              </a:gs>
              <a:gs pos="35000">
                <a:schemeClr val="accent1">
                  <a:lumMod val="0"/>
                  <a:lumOff val="100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path path="circle">
              <a:fillToRect l="50000" t="-80000" r="50000" b="180000"/>
            </a:path>
            <a:tileRect/>
          </a:gradFill>
          <a:ln>
            <a:solidFill>
              <a:schemeClr val="accent3">
                <a:lumMod val="60000"/>
                <a:lumOff val="40000"/>
              </a:schemeClr>
            </a:solidFill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a-IR" sz="2000" dirty="0">
                <a:solidFill>
                  <a:srgbClr val="FF0000"/>
                </a:solidFill>
                <a:cs typeface="B Titr" panose="00000700000000000000" pitchFamily="2" charset="-78"/>
              </a:rPr>
              <a:t>مرکز جوانی جمعیت، سلامت خانواده و مدارس</a:t>
            </a:r>
          </a:p>
          <a:p>
            <a:r>
              <a:rPr lang="fa-IR" sz="2000" dirty="0">
                <a:solidFill>
                  <a:srgbClr val="FF0000"/>
                </a:solidFill>
                <a:cs typeface="B Titr" panose="00000700000000000000" pitchFamily="2" charset="-78"/>
              </a:rPr>
              <a:t>تابستان 1402</a:t>
            </a:r>
            <a:endParaRPr lang="en-US" sz="2000" dirty="0">
              <a:solidFill>
                <a:srgbClr val="FF0000"/>
              </a:solidFill>
              <a:cs typeface="B Titr" panose="00000700000000000000" pitchFamily="2" charset="-78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B39E7D9-7ABD-421F-83A5-6DA7C91DED0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8253" y="100358"/>
            <a:ext cx="1154980" cy="1152128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0BE30278-154B-EDBE-1EB6-2F157FF6A4B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8208" y="4742340"/>
            <a:ext cx="2268756" cy="7695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98458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88658066"/>
              </p:ext>
            </p:extLst>
          </p:nvPr>
        </p:nvGraphicFramePr>
        <p:xfrm>
          <a:off x="397329" y="260253"/>
          <a:ext cx="10711543" cy="63374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2" name="Picture 1">
            <a:extLst>
              <a:ext uri="{FF2B5EF4-FFF2-40B4-BE49-F238E27FC236}">
                <a16:creationId xmlns:a16="http://schemas.microsoft.com/office/drawing/2014/main" id="{BB39E7D9-7ABD-421F-83A5-6DA7C91DED0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295" y="360105"/>
            <a:ext cx="1154980" cy="1152128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0BE30278-154B-EDBE-1EB6-2F157FF6A4B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23244" y="166612"/>
            <a:ext cx="2268756" cy="7695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05203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41565" y="1227658"/>
            <a:ext cx="8908869" cy="5264332"/>
          </a:xfrm>
          <a:gradFill>
            <a:gsLst>
              <a:gs pos="16000">
                <a:srgbClr val="A162D0"/>
              </a:gs>
              <a:gs pos="70000">
                <a:schemeClr val="accent2">
                  <a:lumMod val="0"/>
                  <a:lumOff val="100000"/>
                </a:schemeClr>
              </a:gs>
              <a:gs pos="98000">
                <a:srgbClr val="FFCC66"/>
              </a:gs>
            </a:gsLst>
            <a:path path="circle">
              <a:fillToRect l="50000" t="-80000" r="50000" b="180000"/>
            </a:path>
          </a:gradFill>
          <a:ln>
            <a:solidFill>
              <a:srgbClr val="FF6600"/>
            </a:solidFill>
          </a:ln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fa-IR" b="1" dirty="0">
              <a:solidFill>
                <a:srgbClr val="0070C0"/>
              </a:solidFill>
              <a:cs typeface="B Nazanin" panose="00000400000000000000" pitchFamily="2" charset="-78"/>
            </a:endParaRPr>
          </a:p>
          <a:p>
            <a:pPr marL="0" indent="0" algn="ctr">
              <a:buNone/>
            </a:pPr>
            <a:endParaRPr lang="fa-IR" b="1" dirty="0">
              <a:solidFill>
                <a:srgbClr val="0070C0"/>
              </a:solidFill>
              <a:cs typeface="B Nazanin" panose="00000400000000000000" pitchFamily="2" charset="-78"/>
            </a:endParaRPr>
          </a:p>
          <a:p>
            <a:pPr marL="0" indent="0" algn="ctr">
              <a:buNone/>
            </a:pPr>
            <a:r>
              <a:rPr lang="fa-IR" b="1" dirty="0">
                <a:solidFill>
                  <a:srgbClr val="0070C0"/>
                </a:solidFill>
                <a:cs typeface="B Nazanin" panose="00000400000000000000" pitchFamily="2" charset="-78"/>
              </a:rPr>
              <a:t>بنابر آخرین سرشماری انجام شده مرکز آمار ایران در سال 1395، جمعیت ایران 79،926،270 نفر برآورد شده که </a:t>
            </a:r>
            <a:r>
              <a:rPr lang="fa-IR" b="1" dirty="0">
                <a:solidFill>
                  <a:srgbClr val="C00000"/>
                </a:solidFill>
                <a:cs typeface="B Nazanin" panose="00000400000000000000" pitchFamily="2" charset="-78"/>
              </a:rPr>
              <a:t>50.7%</a:t>
            </a:r>
            <a:r>
              <a:rPr lang="fa-IR" b="1" dirty="0">
                <a:solidFill>
                  <a:srgbClr val="B93A3A"/>
                </a:solidFill>
                <a:cs typeface="B Nazanin" panose="00000400000000000000" pitchFamily="2" charset="-78"/>
              </a:rPr>
              <a:t> </a:t>
            </a:r>
            <a:r>
              <a:rPr lang="fa-IR" b="1" dirty="0">
                <a:solidFill>
                  <a:srgbClr val="0070C0"/>
                </a:solidFill>
                <a:cs typeface="B Nazanin" panose="00000400000000000000" pitchFamily="2" charset="-78"/>
              </a:rPr>
              <a:t>آن را </a:t>
            </a:r>
            <a:r>
              <a:rPr lang="fa-IR" b="1" u="sng" dirty="0">
                <a:solidFill>
                  <a:srgbClr val="0070C0"/>
                </a:solidFill>
                <a:cs typeface="B Nazanin" panose="00000400000000000000" pitchFamily="2" charset="-78"/>
              </a:rPr>
              <a:t>مردان</a:t>
            </a:r>
            <a:r>
              <a:rPr lang="fa-IR" b="1" dirty="0">
                <a:solidFill>
                  <a:srgbClr val="0070C0"/>
                </a:solidFill>
                <a:cs typeface="B Nazanin" panose="00000400000000000000" pitchFamily="2" charset="-78"/>
              </a:rPr>
              <a:t> و </a:t>
            </a:r>
            <a:r>
              <a:rPr lang="fa-IR" b="1" dirty="0">
                <a:solidFill>
                  <a:srgbClr val="C00000"/>
                </a:solidFill>
                <a:cs typeface="B Nazanin" panose="00000400000000000000" pitchFamily="2" charset="-78"/>
              </a:rPr>
              <a:t>49.3% </a:t>
            </a:r>
            <a:r>
              <a:rPr lang="fa-IR" b="1" dirty="0">
                <a:solidFill>
                  <a:srgbClr val="0070C0"/>
                </a:solidFill>
                <a:cs typeface="B Nazanin" panose="00000400000000000000" pitchFamily="2" charset="-78"/>
              </a:rPr>
              <a:t>را </a:t>
            </a:r>
            <a:r>
              <a:rPr lang="fa-IR" b="1" u="sng" dirty="0">
                <a:solidFill>
                  <a:srgbClr val="0070C0"/>
                </a:solidFill>
                <a:cs typeface="B Nazanin" panose="00000400000000000000" pitchFamily="2" charset="-78"/>
              </a:rPr>
              <a:t>زنان</a:t>
            </a:r>
            <a:r>
              <a:rPr lang="fa-IR" b="1" dirty="0">
                <a:solidFill>
                  <a:srgbClr val="0070C0"/>
                </a:solidFill>
                <a:cs typeface="B Nazanin" panose="00000400000000000000" pitchFamily="2" charset="-78"/>
              </a:rPr>
              <a:t> تشکیل داده اند.</a:t>
            </a:r>
          </a:p>
          <a:p>
            <a:pPr marL="0" indent="0" algn="ctr">
              <a:buNone/>
            </a:pPr>
            <a:endParaRPr lang="fa-IR" b="1" dirty="0">
              <a:solidFill>
                <a:srgbClr val="0070C0"/>
              </a:solidFill>
              <a:cs typeface="B Nazanin" panose="00000400000000000000" pitchFamily="2" charset="-78"/>
            </a:endParaRPr>
          </a:p>
          <a:p>
            <a:pPr marL="0" indent="0" algn="ctr" rtl="1">
              <a:buNone/>
            </a:pPr>
            <a:r>
              <a:rPr lang="fa-IR" b="1" dirty="0">
                <a:solidFill>
                  <a:srgbClr val="0070C0"/>
                </a:solidFill>
                <a:cs typeface="B Nazanin" panose="00000400000000000000" pitchFamily="2" charset="-78"/>
              </a:rPr>
              <a:t>براساس آمار موجود، استان</a:t>
            </a:r>
            <a:r>
              <a:rPr lang="fa-IR" b="1" dirty="0">
                <a:solidFill>
                  <a:srgbClr val="B93A3A"/>
                </a:solidFill>
                <a:cs typeface="B Nazanin" panose="00000400000000000000" pitchFamily="2" charset="-78"/>
              </a:rPr>
              <a:t> </a:t>
            </a:r>
            <a:r>
              <a:rPr lang="fa-IR" b="1" dirty="0">
                <a:solidFill>
                  <a:srgbClr val="C00000"/>
                </a:solidFill>
                <a:cs typeface="B Nazanin" panose="00000400000000000000" pitchFamily="2" charset="-78"/>
              </a:rPr>
              <a:t>تهران</a:t>
            </a:r>
            <a:r>
              <a:rPr lang="fa-IR" b="1" dirty="0">
                <a:solidFill>
                  <a:srgbClr val="B93A3A"/>
                </a:solidFill>
                <a:cs typeface="B Nazanin" panose="00000400000000000000" pitchFamily="2" charset="-78"/>
              </a:rPr>
              <a:t> </a:t>
            </a:r>
            <a:r>
              <a:rPr lang="fa-IR" b="1" dirty="0">
                <a:solidFill>
                  <a:srgbClr val="0070C0"/>
                </a:solidFill>
                <a:cs typeface="B Nazanin" panose="00000400000000000000" pitchFamily="2" charset="-78"/>
              </a:rPr>
              <a:t>با 13.267.637 نفر، </a:t>
            </a:r>
            <a:r>
              <a:rPr lang="fa-IR" b="1" dirty="0">
                <a:solidFill>
                  <a:srgbClr val="C00000"/>
                </a:solidFill>
                <a:cs typeface="B Nazanin" panose="00000400000000000000" pitchFamily="2" charset="-78"/>
              </a:rPr>
              <a:t>16.6% </a:t>
            </a:r>
            <a:r>
              <a:rPr lang="fa-IR" b="1" dirty="0">
                <a:solidFill>
                  <a:srgbClr val="0070C0"/>
                </a:solidFill>
                <a:cs typeface="B Nazanin" panose="00000400000000000000" pitchFamily="2" charset="-78"/>
              </a:rPr>
              <a:t>و استان</a:t>
            </a:r>
            <a:r>
              <a:rPr lang="fa-IR" b="1" dirty="0">
                <a:solidFill>
                  <a:srgbClr val="B93A3A"/>
                </a:solidFill>
                <a:cs typeface="B Nazanin" panose="00000400000000000000" pitchFamily="2" charset="-78"/>
              </a:rPr>
              <a:t> </a:t>
            </a:r>
            <a:r>
              <a:rPr lang="fa-IR" b="1" dirty="0">
                <a:solidFill>
                  <a:srgbClr val="C00000"/>
                </a:solidFill>
                <a:cs typeface="B Nazanin" panose="00000400000000000000" pitchFamily="2" charset="-78"/>
              </a:rPr>
              <a:t>ایلام</a:t>
            </a:r>
            <a:r>
              <a:rPr lang="fa-IR" b="1" dirty="0">
                <a:solidFill>
                  <a:srgbClr val="B93A3A"/>
                </a:solidFill>
                <a:cs typeface="B Nazanin" panose="00000400000000000000" pitchFamily="2" charset="-78"/>
              </a:rPr>
              <a:t> </a:t>
            </a:r>
            <a:r>
              <a:rPr lang="fa-IR" b="1" dirty="0">
                <a:solidFill>
                  <a:srgbClr val="0070C0"/>
                </a:solidFill>
                <a:cs typeface="B Nazanin" panose="00000400000000000000" pitchFamily="2" charset="-78"/>
              </a:rPr>
              <a:t>با 580.158 نفر، </a:t>
            </a:r>
            <a:r>
              <a:rPr lang="fa-IR" b="1" dirty="0">
                <a:solidFill>
                  <a:srgbClr val="C00000"/>
                </a:solidFill>
                <a:cs typeface="B Nazanin" panose="00000400000000000000" pitchFamily="2" charset="-78"/>
              </a:rPr>
              <a:t>0.7% </a:t>
            </a:r>
            <a:r>
              <a:rPr lang="fa-IR" b="1" dirty="0">
                <a:solidFill>
                  <a:srgbClr val="0070C0"/>
                </a:solidFill>
                <a:cs typeface="B Nazanin" panose="00000400000000000000" pitchFamily="2" charset="-78"/>
              </a:rPr>
              <a:t>از جمعیت کل کشور را به خود اختصاص داده است و به ترتیب پرجمعیت ترین و کم جمعیت ترین استا نهای کشور هستند.</a:t>
            </a:r>
          </a:p>
          <a:p>
            <a:pPr marL="0" indent="0" algn="ctr">
              <a:buNone/>
            </a:pPr>
            <a:endParaRPr lang="en-US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BB39E7D9-7ABD-421F-83A5-6DA7C91DED0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367" y="338336"/>
            <a:ext cx="1154980" cy="1152128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0BE30278-154B-EDBE-1EB6-2F157FF6A4B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23244" y="144843"/>
            <a:ext cx="2268756" cy="7695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28098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6000">
              <a:srgbClr val="92D050">
                <a:alpha val="96000"/>
              </a:srgbClr>
            </a:gs>
            <a:gs pos="70000">
              <a:schemeClr val="accent2">
                <a:lumMod val="0"/>
                <a:lumOff val="100000"/>
              </a:schemeClr>
            </a:gs>
            <a:gs pos="98000">
              <a:schemeClr val="accent5">
                <a:lumMod val="40000"/>
                <a:lumOff val="6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74774616"/>
              </p:ext>
            </p:extLst>
          </p:nvPr>
        </p:nvGraphicFramePr>
        <p:xfrm>
          <a:off x="953589" y="653143"/>
          <a:ext cx="10476411" cy="56823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3" name="Picture 2">
            <a:extLst>
              <a:ext uri="{FF2B5EF4-FFF2-40B4-BE49-F238E27FC236}">
                <a16:creationId xmlns:a16="http://schemas.microsoft.com/office/drawing/2014/main" id="{BB39E7D9-7ABD-421F-83A5-6DA7C91DED0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" y="287686"/>
            <a:ext cx="1154980" cy="1152128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0BE30278-154B-EDBE-1EB6-2F157FF6A4B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23244" y="94193"/>
            <a:ext cx="2268756" cy="7695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61927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6000">
              <a:srgbClr val="92D050"/>
            </a:gs>
            <a:gs pos="70000">
              <a:schemeClr val="accent2">
                <a:lumMod val="0"/>
                <a:lumOff val="100000"/>
              </a:schemeClr>
            </a:gs>
            <a:gs pos="98000">
              <a:schemeClr val="accent5">
                <a:lumMod val="40000"/>
                <a:lumOff val="6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658982" y="1363729"/>
            <a:ext cx="8908869" cy="5042263"/>
          </a:xfrm>
          <a:gradFill>
            <a:gsLst>
              <a:gs pos="16000">
                <a:srgbClr val="FF6600"/>
              </a:gs>
              <a:gs pos="70000">
                <a:schemeClr val="accent2">
                  <a:lumMod val="0"/>
                  <a:lumOff val="100000"/>
                </a:schemeClr>
              </a:gs>
              <a:gs pos="98000">
                <a:srgbClr val="94AFEC"/>
              </a:gs>
            </a:gsLst>
            <a:path path="circle">
              <a:fillToRect l="50000" t="-80000" r="50000" b="180000"/>
            </a:path>
          </a:gradFill>
          <a:ln>
            <a:solidFill>
              <a:srgbClr val="FF6600"/>
            </a:solidFill>
          </a:ln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fa-IR" b="1" dirty="0">
              <a:solidFill>
                <a:srgbClr val="0070C0"/>
              </a:solidFill>
              <a:cs typeface="B Nazanin" panose="00000400000000000000" pitchFamily="2" charset="-78"/>
            </a:endParaRPr>
          </a:p>
          <a:p>
            <a:pPr marL="0" indent="0" algn="ctr">
              <a:buNone/>
            </a:pPr>
            <a:r>
              <a:rPr lang="fa-IR" b="1" dirty="0">
                <a:solidFill>
                  <a:srgbClr val="0070C0"/>
                </a:solidFill>
                <a:cs typeface="B Nazanin" panose="00000400000000000000" pitchFamily="2" charset="-78"/>
              </a:rPr>
              <a:t>بنابر آخرین سرشماری نفوس و مسکن در ایران، 7،414،091 نفر معادل </a:t>
            </a:r>
            <a:r>
              <a:rPr lang="fa-IR" b="1" dirty="0">
                <a:solidFill>
                  <a:srgbClr val="C00000"/>
                </a:solidFill>
                <a:cs typeface="B Nazanin" panose="00000400000000000000" pitchFamily="2" charset="-78"/>
              </a:rPr>
              <a:t>9.3% </a:t>
            </a:r>
            <a:r>
              <a:rPr lang="fa-IR" b="1" dirty="0">
                <a:solidFill>
                  <a:srgbClr val="0070C0"/>
                </a:solidFill>
                <a:cs typeface="B Nazanin" panose="00000400000000000000" pitchFamily="2" charset="-78"/>
              </a:rPr>
              <a:t>از جمعیت را </a:t>
            </a:r>
            <a:r>
              <a:rPr lang="fa-IR" b="1" dirty="0">
                <a:solidFill>
                  <a:srgbClr val="C00000"/>
                </a:solidFill>
                <a:cs typeface="B Nazanin" panose="00000400000000000000" pitchFamily="2" charset="-78"/>
              </a:rPr>
              <a:t>سالمندان</a:t>
            </a:r>
            <a:r>
              <a:rPr lang="fa-IR" b="1" dirty="0">
                <a:solidFill>
                  <a:srgbClr val="0070C0"/>
                </a:solidFill>
                <a:cs typeface="B Nazanin" panose="00000400000000000000" pitchFamily="2" charset="-78"/>
              </a:rPr>
              <a:t> تشکیل داده اند.</a:t>
            </a:r>
          </a:p>
          <a:p>
            <a:pPr marL="0" indent="0" algn="ctr" rtl="1">
              <a:buNone/>
            </a:pPr>
            <a:endParaRPr lang="fa-IR" b="1" dirty="0">
              <a:solidFill>
                <a:srgbClr val="0070C0"/>
              </a:solidFill>
              <a:cs typeface="B Nazanin" panose="00000400000000000000" pitchFamily="2" charset="-78"/>
            </a:endParaRPr>
          </a:p>
          <a:p>
            <a:pPr marL="0" indent="0" algn="ctr" rtl="1">
              <a:buNone/>
            </a:pPr>
            <a:r>
              <a:rPr lang="fa-IR" b="1" dirty="0">
                <a:solidFill>
                  <a:srgbClr val="0070C0"/>
                </a:solidFill>
                <a:cs typeface="B Nazanin" panose="00000400000000000000" pitchFamily="2" charset="-78"/>
              </a:rPr>
              <a:t>براساس نمودار توزیع درصد سالمندان:</a:t>
            </a:r>
          </a:p>
          <a:p>
            <a:pPr marL="0" indent="0" algn="ctr" rtl="1">
              <a:buNone/>
            </a:pPr>
            <a:r>
              <a:rPr lang="fa-IR" b="1" dirty="0">
                <a:solidFill>
                  <a:srgbClr val="C00000"/>
                </a:solidFill>
                <a:cs typeface="B Nazanin" panose="00000400000000000000" pitchFamily="2" charset="-78"/>
              </a:rPr>
              <a:t>13.2% </a:t>
            </a:r>
            <a:r>
              <a:rPr lang="fa-IR" b="1" dirty="0">
                <a:solidFill>
                  <a:srgbClr val="0070C0"/>
                </a:solidFill>
                <a:cs typeface="B Nazanin" panose="00000400000000000000" pitchFamily="2" charset="-78"/>
              </a:rPr>
              <a:t>از جمعیت استان</a:t>
            </a:r>
            <a:r>
              <a:rPr lang="fa-IR" b="1" dirty="0">
                <a:solidFill>
                  <a:srgbClr val="B93A3A"/>
                </a:solidFill>
                <a:cs typeface="B Nazanin" panose="00000400000000000000" pitchFamily="2" charset="-78"/>
              </a:rPr>
              <a:t> </a:t>
            </a:r>
            <a:r>
              <a:rPr lang="fa-IR" b="1" dirty="0">
                <a:solidFill>
                  <a:srgbClr val="C00000"/>
                </a:solidFill>
                <a:cs typeface="B Nazanin" panose="00000400000000000000" pitchFamily="2" charset="-78"/>
              </a:rPr>
              <a:t>گیلان</a:t>
            </a:r>
            <a:r>
              <a:rPr lang="fa-IR" b="1" dirty="0">
                <a:solidFill>
                  <a:srgbClr val="B93A3A"/>
                </a:solidFill>
                <a:cs typeface="B Nazanin" panose="00000400000000000000" pitchFamily="2" charset="-78"/>
              </a:rPr>
              <a:t> </a:t>
            </a:r>
            <a:r>
              <a:rPr lang="fa-IR" b="1" dirty="0">
                <a:solidFill>
                  <a:srgbClr val="0070C0"/>
                </a:solidFill>
                <a:cs typeface="B Nazanin" panose="00000400000000000000" pitchFamily="2" charset="-78"/>
              </a:rPr>
              <a:t>را سالمندان تشکیل داده اند و </a:t>
            </a:r>
            <a:r>
              <a:rPr lang="fa-IR" b="1" dirty="0">
                <a:solidFill>
                  <a:srgbClr val="C00000"/>
                </a:solidFill>
                <a:cs typeface="B Nazanin" panose="00000400000000000000" pitchFamily="2" charset="-78"/>
              </a:rPr>
              <a:t>رتبه نخست </a:t>
            </a:r>
            <a:r>
              <a:rPr lang="fa-IR" b="1" dirty="0">
                <a:solidFill>
                  <a:srgbClr val="0070C0"/>
                </a:solidFill>
                <a:cs typeface="B Nazanin" panose="00000400000000000000" pitchFamily="2" charset="-78"/>
              </a:rPr>
              <a:t>را در کشور دارد. </a:t>
            </a:r>
          </a:p>
          <a:p>
            <a:pPr marL="0" indent="0" algn="ctr" rtl="1">
              <a:buNone/>
            </a:pPr>
            <a:endParaRPr lang="fa-IR" b="1" dirty="0">
              <a:solidFill>
                <a:srgbClr val="0070C0"/>
              </a:solidFill>
              <a:cs typeface="B Nazanin" panose="00000400000000000000" pitchFamily="2" charset="-78"/>
            </a:endParaRPr>
          </a:p>
          <a:p>
            <a:pPr marL="0" indent="0" algn="ctr" rtl="1">
              <a:buNone/>
            </a:pPr>
            <a:r>
              <a:rPr lang="fa-IR" b="1" dirty="0">
                <a:solidFill>
                  <a:srgbClr val="0070C0"/>
                </a:solidFill>
                <a:cs typeface="B Nazanin" panose="00000400000000000000" pitchFamily="2" charset="-78"/>
              </a:rPr>
              <a:t>در استان </a:t>
            </a:r>
            <a:r>
              <a:rPr lang="fa-IR" b="1" dirty="0">
                <a:solidFill>
                  <a:srgbClr val="C00000"/>
                </a:solidFill>
                <a:cs typeface="B Nazanin" panose="00000400000000000000" pitchFamily="2" charset="-78"/>
              </a:rPr>
              <a:t>سیستان و بلوچستان </a:t>
            </a:r>
            <a:r>
              <a:rPr lang="fa-IR" b="1" dirty="0">
                <a:solidFill>
                  <a:srgbClr val="0070C0"/>
                </a:solidFill>
                <a:cs typeface="B Nazanin" panose="00000400000000000000" pitchFamily="2" charset="-78"/>
              </a:rPr>
              <a:t>سالمندان</a:t>
            </a:r>
            <a:r>
              <a:rPr lang="fa-IR" b="1" dirty="0">
                <a:solidFill>
                  <a:srgbClr val="C00000"/>
                </a:solidFill>
                <a:cs typeface="B Nazanin" panose="00000400000000000000" pitchFamily="2" charset="-78"/>
              </a:rPr>
              <a:t>4.9%</a:t>
            </a:r>
            <a:r>
              <a:rPr lang="fa-IR" b="1" dirty="0">
                <a:solidFill>
                  <a:srgbClr val="0070C0"/>
                </a:solidFill>
                <a:cs typeface="B Nazanin" panose="00000400000000000000" pitchFamily="2" charset="-78"/>
              </a:rPr>
              <a:t> از جمعیت را تشکیل     می دهند که </a:t>
            </a:r>
            <a:r>
              <a:rPr lang="fa-IR" b="1" dirty="0">
                <a:solidFill>
                  <a:srgbClr val="C00000"/>
                </a:solidFill>
                <a:cs typeface="B Nazanin" panose="00000400000000000000" pitchFamily="2" charset="-78"/>
              </a:rPr>
              <a:t>کمترین</a:t>
            </a:r>
            <a:r>
              <a:rPr lang="fa-IR" b="1" dirty="0">
                <a:solidFill>
                  <a:srgbClr val="0070C0"/>
                </a:solidFill>
                <a:cs typeface="B Nazanin" panose="00000400000000000000" pitchFamily="2" charset="-78"/>
              </a:rPr>
              <a:t> تعداد سالمندان را در کشور دارد.</a:t>
            </a:r>
            <a:endParaRPr lang="en-US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BB39E7D9-7ABD-421F-83A5-6DA7C91DED0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81" y="425422"/>
            <a:ext cx="1154980" cy="1152128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0BE30278-154B-EDBE-1EB6-2F157FF6A4B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23244" y="317349"/>
            <a:ext cx="2268756" cy="7695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34591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6000">
              <a:srgbClr val="92D050"/>
            </a:gs>
            <a:gs pos="70000">
              <a:schemeClr val="accent2">
                <a:lumMod val="0"/>
                <a:lumOff val="100000"/>
              </a:schemeClr>
            </a:gs>
            <a:gs pos="98000">
              <a:schemeClr val="accent5">
                <a:lumMod val="40000"/>
                <a:lumOff val="6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897969" y="1039006"/>
            <a:ext cx="8526693" cy="55335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rtl="1">
              <a:lnSpc>
                <a:spcPct val="107000"/>
              </a:lnSpc>
              <a:spcAft>
                <a:spcPts val="800"/>
              </a:spcAft>
            </a:pPr>
            <a:r>
              <a:rPr lang="fa-IR" sz="2800" b="1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بررسی روند رشد جمعیت سالمندان کشور طی سالهای 1345 تا 1395</a:t>
            </a:r>
            <a:endParaRPr lang="en-US" sz="2800" dirty="0">
              <a:solidFill>
                <a:srgbClr val="C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3372834"/>
              </p:ext>
            </p:extLst>
          </p:nvPr>
        </p:nvGraphicFramePr>
        <p:xfrm>
          <a:off x="720635" y="1840776"/>
          <a:ext cx="10881360" cy="4767943"/>
        </p:xfrm>
        <a:graphic>
          <a:graphicData uri="http://schemas.openxmlformats.org/drawingml/2006/table">
            <a:tbl>
              <a:tblPr rtl="1"/>
              <a:tblGrid>
                <a:gridCol w="2478554">
                  <a:extLst>
                    <a:ext uri="{9D8B030D-6E8A-4147-A177-3AD203B41FA5}">
                      <a16:colId xmlns:a16="http://schemas.microsoft.com/office/drawing/2014/main" val="1461513764"/>
                    </a:ext>
                  </a:extLst>
                </a:gridCol>
                <a:gridCol w="1595151">
                  <a:extLst>
                    <a:ext uri="{9D8B030D-6E8A-4147-A177-3AD203B41FA5}">
                      <a16:colId xmlns:a16="http://schemas.microsoft.com/office/drawing/2014/main" val="2873261627"/>
                    </a:ext>
                  </a:extLst>
                </a:gridCol>
                <a:gridCol w="1494670">
                  <a:extLst>
                    <a:ext uri="{9D8B030D-6E8A-4147-A177-3AD203B41FA5}">
                      <a16:colId xmlns:a16="http://schemas.microsoft.com/office/drawing/2014/main" val="3669936226"/>
                    </a:ext>
                  </a:extLst>
                </a:gridCol>
                <a:gridCol w="1293705">
                  <a:extLst>
                    <a:ext uri="{9D8B030D-6E8A-4147-A177-3AD203B41FA5}">
                      <a16:colId xmlns:a16="http://schemas.microsoft.com/office/drawing/2014/main" val="513678919"/>
                    </a:ext>
                  </a:extLst>
                </a:gridCol>
                <a:gridCol w="1356507">
                  <a:extLst>
                    <a:ext uri="{9D8B030D-6E8A-4147-A177-3AD203B41FA5}">
                      <a16:colId xmlns:a16="http://schemas.microsoft.com/office/drawing/2014/main" val="709154334"/>
                    </a:ext>
                  </a:extLst>
                </a:gridCol>
                <a:gridCol w="1306266">
                  <a:extLst>
                    <a:ext uri="{9D8B030D-6E8A-4147-A177-3AD203B41FA5}">
                      <a16:colId xmlns:a16="http://schemas.microsoft.com/office/drawing/2014/main" val="3807764444"/>
                    </a:ext>
                  </a:extLst>
                </a:gridCol>
                <a:gridCol w="1356507">
                  <a:extLst>
                    <a:ext uri="{9D8B030D-6E8A-4147-A177-3AD203B41FA5}">
                      <a16:colId xmlns:a16="http://schemas.microsoft.com/office/drawing/2014/main" val="1768422925"/>
                    </a:ext>
                  </a:extLst>
                </a:gridCol>
              </a:tblGrid>
              <a:tr h="669185"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2000" b="1" i="0" u="none" strike="noStrike" dirty="0">
                          <a:solidFill>
                            <a:srgbClr val="3E2E00"/>
                          </a:solidFill>
                          <a:effectLst/>
                          <a:latin typeface="B Nazanin" panose="00000400000000000000" pitchFamily="2" charset="-78"/>
                          <a:cs typeface="B Nazanin" panose="00000400000000000000" pitchFamily="2" charset="-78"/>
                        </a:rPr>
                        <a:t>سال</a:t>
                      </a:r>
                      <a:endParaRPr lang="en-US" sz="2000" b="1" i="0" u="none" strike="noStrike" dirty="0">
                        <a:solidFill>
                          <a:srgbClr val="3E2E00"/>
                        </a:solidFill>
                        <a:effectLst/>
                        <a:latin typeface="B Nazanin" panose="00000400000000000000" pitchFamily="2" charset="-78"/>
                        <a:cs typeface="B Nazanin" panose="00000400000000000000" pitchFamily="2" charset="-78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2000" b="1" i="0" u="none" strike="noStrike" dirty="0">
                          <a:solidFill>
                            <a:srgbClr val="3E2E00"/>
                          </a:solidFill>
                          <a:effectLst/>
                          <a:latin typeface="B Nazanin" panose="00000400000000000000" pitchFamily="2" charset="-78"/>
                          <a:cs typeface="B Nazanin" panose="00000400000000000000" pitchFamily="2" charset="-78"/>
                        </a:rPr>
                        <a:t>1345</a:t>
                      </a:r>
                      <a:endParaRPr lang="en-US" sz="2000" b="1" i="0" u="none" strike="noStrike" dirty="0">
                        <a:solidFill>
                          <a:srgbClr val="3E2E00"/>
                        </a:solidFill>
                        <a:effectLst/>
                        <a:latin typeface="B Nazanin" panose="00000400000000000000" pitchFamily="2" charset="-78"/>
                        <a:cs typeface="B Nazanin" panose="00000400000000000000" pitchFamily="2" charset="-78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2000" b="1" i="0" u="none" strike="noStrike" dirty="0">
                          <a:solidFill>
                            <a:srgbClr val="3E2E00"/>
                          </a:solidFill>
                          <a:effectLst/>
                          <a:latin typeface="B Nazanin" panose="00000400000000000000" pitchFamily="2" charset="-78"/>
                          <a:cs typeface="B Nazanin" panose="00000400000000000000" pitchFamily="2" charset="-78"/>
                        </a:rPr>
                        <a:t>1355</a:t>
                      </a:r>
                      <a:endParaRPr lang="en-US" sz="2000" b="1" i="0" u="none" strike="noStrike" dirty="0">
                        <a:solidFill>
                          <a:srgbClr val="3E2E00"/>
                        </a:solidFill>
                        <a:effectLst/>
                        <a:latin typeface="B Nazanin" panose="00000400000000000000" pitchFamily="2" charset="-78"/>
                        <a:cs typeface="B Nazanin" panose="00000400000000000000" pitchFamily="2" charset="-78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2000" b="1" i="0" u="none" strike="noStrike" dirty="0">
                          <a:solidFill>
                            <a:srgbClr val="3E2E00"/>
                          </a:solidFill>
                          <a:effectLst/>
                          <a:latin typeface="B Nazanin" panose="00000400000000000000" pitchFamily="2" charset="-78"/>
                          <a:cs typeface="B Nazanin" panose="00000400000000000000" pitchFamily="2" charset="-78"/>
                        </a:rPr>
                        <a:t>1365</a:t>
                      </a:r>
                      <a:endParaRPr lang="en-US" sz="2000" b="1" i="0" u="none" strike="noStrike" dirty="0">
                        <a:solidFill>
                          <a:srgbClr val="3E2E00"/>
                        </a:solidFill>
                        <a:effectLst/>
                        <a:latin typeface="B Nazanin" panose="00000400000000000000" pitchFamily="2" charset="-78"/>
                        <a:cs typeface="B Nazanin" panose="00000400000000000000" pitchFamily="2" charset="-78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2000" b="1" i="0" u="none" strike="noStrike" dirty="0">
                          <a:solidFill>
                            <a:srgbClr val="3E2E00"/>
                          </a:solidFill>
                          <a:effectLst/>
                          <a:latin typeface="B Nazanin" panose="00000400000000000000" pitchFamily="2" charset="-78"/>
                          <a:cs typeface="B Nazanin" panose="00000400000000000000" pitchFamily="2" charset="-78"/>
                        </a:rPr>
                        <a:t>1375</a:t>
                      </a:r>
                      <a:endParaRPr lang="en-US" sz="2000" b="1" i="0" u="none" strike="noStrike" dirty="0">
                        <a:solidFill>
                          <a:srgbClr val="3E2E00"/>
                        </a:solidFill>
                        <a:effectLst/>
                        <a:latin typeface="B Nazanin" panose="00000400000000000000" pitchFamily="2" charset="-78"/>
                        <a:cs typeface="B Nazanin" panose="00000400000000000000" pitchFamily="2" charset="-78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2000" b="1" i="0" u="none" strike="noStrike" dirty="0">
                          <a:solidFill>
                            <a:srgbClr val="3E2E00"/>
                          </a:solidFill>
                          <a:effectLst/>
                          <a:latin typeface="B Nazanin" panose="00000400000000000000" pitchFamily="2" charset="-78"/>
                          <a:cs typeface="B Nazanin" panose="00000400000000000000" pitchFamily="2" charset="-78"/>
                        </a:rPr>
                        <a:t>1385</a:t>
                      </a:r>
                      <a:endParaRPr lang="en-US" sz="2000" b="1" i="0" u="none" strike="noStrike" dirty="0">
                        <a:solidFill>
                          <a:srgbClr val="3E2E00"/>
                        </a:solidFill>
                        <a:effectLst/>
                        <a:latin typeface="B Nazanin" panose="00000400000000000000" pitchFamily="2" charset="-78"/>
                        <a:cs typeface="B Nazanin" panose="00000400000000000000" pitchFamily="2" charset="-78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2000" b="1" i="0" u="none" strike="noStrike" dirty="0">
                          <a:solidFill>
                            <a:srgbClr val="3E2E00"/>
                          </a:solidFill>
                          <a:effectLst/>
                          <a:latin typeface="B Nazanin" panose="00000400000000000000" pitchFamily="2" charset="-78"/>
                          <a:cs typeface="B Nazanin" panose="00000400000000000000" pitchFamily="2" charset="-78"/>
                        </a:rPr>
                        <a:t>1395</a:t>
                      </a:r>
                      <a:endParaRPr lang="en-US" sz="2000" b="1" i="0" u="none" strike="noStrike" dirty="0">
                        <a:solidFill>
                          <a:srgbClr val="3E2E00"/>
                        </a:solidFill>
                        <a:effectLst/>
                        <a:latin typeface="B Nazanin" panose="00000400000000000000" pitchFamily="2" charset="-78"/>
                        <a:cs typeface="B Nazanin" panose="00000400000000000000" pitchFamily="2" charset="-78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0184116"/>
                  </a:ext>
                </a:extLst>
              </a:tr>
              <a:tr h="585537">
                <a:tc>
                  <a:txBody>
                    <a:bodyPr/>
                    <a:lstStyle/>
                    <a:p>
                      <a:pPr algn="ctr" rtl="1" fontAlgn="b"/>
                      <a:r>
                        <a:rPr lang="en-US" sz="1600" b="1" i="0" u="none" strike="noStrike" dirty="0" err="1">
                          <a:solidFill>
                            <a:srgbClr val="002060"/>
                          </a:solidFill>
                          <a:effectLst/>
                          <a:latin typeface="B Nazanin" panose="00000400000000000000" pitchFamily="2" charset="-78"/>
                          <a:cs typeface="B Nazanin" panose="00000400000000000000" pitchFamily="2" charset="-78"/>
                        </a:rPr>
                        <a:t>جمعیت</a:t>
                      </a:r>
                      <a:r>
                        <a:rPr lang="en-US" sz="1600" b="1" i="0" u="none" strike="noStrike" dirty="0">
                          <a:solidFill>
                            <a:srgbClr val="002060"/>
                          </a:solidFill>
                          <a:effectLst/>
                          <a:latin typeface="B Nazanin" panose="00000400000000000000" pitchFamily="2" charset="-78"/>
                          <a:cs typeface="B Nazanin" panose="00000400000000000000" pitchFamily="2" charset="-78"/>
                        </a:rPr>
                        <a:t> </a:t>
                      </a:r>
                      <a:r>
                        <a:rPr lang="en-US" sz="1600" b="1" i="0" u="none" strike="noStrike" dirty="0" err="1">
                          <a:solidFill>
                            <a:srgbClr val="002060"/>
                          </a:solidFill>
                          <a:effectLst/>
                          <a:latin typeface="B Nazanin" panose="00000400000000000000" pitchFamily="2" charset="-78"/>
                          <a:cs typeface="B Nazanin" panose="00000400000000000000" pitchFamily="2" charset="-78"/>
                        </a:rPr>
                        <a:t>کل</a:t>
                      </a:r>
                      <a:endParaRPr lang="en-US" sz="1600" b="1" i="0" u="none" strike="noStrike" dirty="0">
                        <a:solidFill>
                          <a:srgbClr val="002060"/>
                        </a:solidFill>
                        <a:effectLst/>
                        <a:latin typeface="B Nazanin" panose="00000400000000000000" pitchFamily="2" charset="-78"/>
                        <a:cs typeface="B Nazanin" panose="00000400000000000000" pitchFamily="2" charset="-78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002060"/>
                          </a:solidFill>
                          <a:effectLst/>
                          <a:latin typeface="B Nazanin" panose="00000400000000000000" pitchFamily="2" charset="-78"/>
                          <a:cs typeface="B Nazanin" panose="00000400000000000000" pitchFamily="2" charset="-78"/>
                        </a:rPr>
                        <a:t>25,788,722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002060"/>
                          </a:solidFill>
                          <a:effectLst/>
                          <a:latin typeface="B Nazanin" panose="00000400000000000000" pitchFamily="2" charset="-78"/>
                          <a:cs typeface="B Nazanin" panose="00000400000000000000" pitchFamily="2" charset="-78"/>
                        </a:rPr>
                        <a:t>33,708,744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002060"/>
                          </a:solidFill>
                          <a:effectLst/>
                          <a:latin typeface="B Nazanin" panose="00000400000000000000" pitchFamily="2" charset="-78"/>
                          <a:cs typeface="B Nazanin" panose="00000400000000000000" pitchFamily="2" charset="-78"/>
                        </a:rPr>
                        <a:t>49,445,010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>
                          <a:solidFill>
                            <a:srgbClr val="002060"/>
                          </a:solidFill>
                          <a:effectLst/>
                          <a:latin typeface="B Nazanin" panose="00000400000000000000" pitchFamily="2" charset="-78"/>
                          <a:cs typeface="B Nazanin" panose="00000400000000000000" pitchFamily="2" charset="-78"/>
                        </a:rPr>
                        <a:t>60,055,488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>
                          <a:solidFill>
                            <a:srgbClr val="002060"/>
                          </a:solidFill>
                          <a:effectLst/>
                          <a:latin typeface="B Nazanin" panose="00000400000000000000" pitchFamily="2" charset="-78"/>
                          <a:cs typeface="B Nazanin" panose="00000400000000000000" pitchFamily="2" charset="-78"/>
                        </a:rPr>
                        <a:t>70,495,782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>
                          <a:solidFill>
                            <a:srgbClr val="002060"/>
                          </a:solidFill>
                          <a:effectLst/>
                          <a:latin typeface="B Nazanin" panose="00000400000000000000" pitchFamily="2" charset="-78"/>
                          <a:cs typeface="B Nazanin" panose="00000400000000000000" pitchFamily="2" charset="-78"/>
                        </a:rPr>
                        <a:t>79,926,270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6948438"/>
                  </a:ext>
                </a:extLst>
              </a:tr>
              <a:tr h="585537">
                <a:tc>
                  <a:txBody>
                    <a:bodyPr/>
                    <a:lstStyle/>
                    <a:p>
                      <a:pPr algn="ctr" rtl="1" fontAlgn="b"/>
                      <a:r>
                        <a:rPr lang="en-US" sz="1600" b="1" i="0" u="none" strike="noStrike" dirty="0" err="1">
                          <a:solidFill>
                            <a:srgbClr val="002060"/>
                          </a:solidFill>
                          <a:effectLst/>
                          <a:latin typeface="B Nazanin" panose="00000400000000000000" pitchFamily="2" charset="-78"/>
                          <a:cs typeface="B Nazanin" panose="00000400000000000000" pitchFamily="2" charset="-78"/>
                        </a:rPr>
                        <a:t>درصد</a:t>
                      </a:r>
                      <a:r>
                        <a:rPr lang="en-US" sz="1600" b="1" i="0" u="none" strike="noStrike" dirty="0">
                          <a:solidFill>
                            <a:srgbClr val="002060"/>
                          </a:solidFill>
                          <a:effectLst/>
                          <a:latin typeface="B Nazanin" panose="00000400000000000000" pitchFamily="2" charset="-78"/>
                          <a:cs typeface="B Nazanin" panose="00000400000000000000" pitchFamily="2" charset="-78"/>
                        </a:rPr>
                        <a:t> </a:t>
                      </a:r>
                      <a:r>
                        <a:rPr lang="en-US" sz="1600" b="1" i="0" u="none" strike="noStrike" dirty="0" err="1">
                          <a:solidFill>
                            <a:srgbClr val="002060"/>
                          </a:solidFill>
                          <a:effectLst/>
                          <a:latin typeface="B Nazanin" panose="00000400000000000000" pitchFamily="2" charset="-78"/>
                          <a:cs typeface="B Nazanin" panose="00000400000000000000" pitchFamily="2" charset="-78"/>
                        </a:rPr>
                        <a:t>رشد</a:t>
                      </a:r>
                      <a:r>
                        <a:rPr lang="en-US" sz="1600" b="1" i="0" u="none" strike="noStrike" dirty="0">
                          <a:solidFill>
                            <a:srgbClr val="002060"/>
                          </a:solidFill>
                          <a:effectLst/>
                          <a:latin typeface="B Nazanin" panose="00000400000000000000" pitchFamily="2" charset="-78"/>
                          <a:cs typeface="B Nazanin" panose="00000400000000000000" pitchFamily="2" charset="-78"/>
                        </a:rPr>
                        <a:t> </a:t>
                      </a:r>
                      <a:r>
                        <a:rPr lang="en-US" sz="1600" b="1" i="0" u="none" strike="noStrike" dirty="0" err="1">
                          <a:solidFill>
                            <a:srgbClr val="002060"/>
                          </a:solidFill>
                          <a:effectLst/>
                          <a:latin typeface="B Nazanin" panose="00000400000000000000" pitchFamily="2" charset="-78"/>
                          <a:cs typeface="B Nazanin" panose="00000400000000000000" pitchFamily="2" charset="-78"/>
                        </a:rPr>
                        <a:t>جمعیت</a:t>
                      </a:r>
                      <a:r>
                        <a:rPr lang="en-US" sz="1600" b="1" i="0" u="none" strike="noStrike" dirty="0">
                          <a:solidFill>
                            <a:srgbClr val="002060"/>
                          </a:solidFill>
                          <a:effectLst/>
                          <a:latin typeface="B Nazanin" panose="00000400000000000000" pitchFamily="2" charset="-78"/>
                          <a:cs typeface="B Nazanin" panose="00000400000000000000" pitchFamily="2" charset="-78"/>
                        </a:rPr>
                        <a:t> </a:t>
                      </a:r>
                      <a:r>
                        <a:rPr lang="en-US" sz="1600" b="1" i="0" u="none" strike="noStrike" dirty="0" err="1">
                          <a:solidFill>
                            <a:srgbClr val="002060"/>
                          </a:solidFill>
                          <a:effectLst/>
                          <a:latin typeface="B Nazanin" panose="00000400000000000000" pitchFamily="2" charset="-78"/>
                          <a:cs typeface="B Nazanin" panose="00000400000000000000" pitchFamily="2" charset="-78"/>
                        </a:rPr>
                        <a:t>کل</a:t>
                      </a:r>
                      <a:endParaRPr lang="en-US" sz="1600" b="1" i="0" u="none" strike="noStrike" dirty="0">
                        <a:solidFill>
                          <a:srgbClr val="002060"/>
                        </a:solidFill>
                        <a:effectLst/>
                        <a:latin typeface="B Nazanin" panose="00000400000000000000" pitchFamily="2" charset="-78"/>
                        <a:cs typeface="B Nazanin" panose="00000400000000000000" pitchFamily="2" charset="-78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en-US" sz="1600" b="1" i="0" u="none" strike="noStrike" dirty="0" err="1">
                          <a:solidFill>
                            <a:srgbClr val="002060"/>
                          </a:solidFill>
                          <a:effectLst/>
                          <a:latin typeface="B Nazanin" panose="00000400000000000000" pitchFamily="2" charset="-78"/>
                          <a:cs typeface="B Nazanin" panose="00000400000000000000" pitchFamily="2" charset="-78"/>
                        </a:rPr>
                        <a:t>نامعلوم</a:t>
                      </a:r>
                      <a:endParaRPr lang="en-US" sz="1600" b="1" i="0" u="none" strike="noStrike" dirty="0">
                        <a:solidFill>
                          <a:srgbClr val="002060"/>
                        </a:solidFill>
                        <a:effectLst/>
                        <a:latin typeface="B Nazanin" panose="00000400000000000000" pitchFamily="2" charset="-78"/>
                        <a:cs typeface="B Nazanin" panose="00000400000000000000" pitchFamily="2" charset="-78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i="0" u="none" strike="noStrike" dirty="0">
                          <a:solidFill>
                            <a:srgbClr val="002060"/>
                          </a:solidFill>
                          <a:effectLst/>
                          <a:latin typeface="B Nazanin" panose="00000400000000000000" pitchFamily="2" charset="-78"/>
                          <a:cs typeface="B Nazanin" panose="00000400000000000000" pitchFamily="2" charset="-78"/>
                        </a:rPr>
                        <a:t>30.7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i="0" u="none" strike="noStrike" dirty="0">
                          <a:solidFill>
                            <a:srgbClr val="002060"/>
                          </a:solidFill>
                          <a:effectLst/>
                          <a:latin typeface="B Nazanin" panose="00000400000000000000" pitchFamily="2" charset="-78"/>
                          <a:cs typeface="B Nazanin" panose="00000400000000000000" pitchFamily="2" charset="-78"/>
                        </a:rPr>
                        <a:t>46.7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i="0" u="none" strike="noStrike" dirty="0">
                          <a:solidFill>
                            <a:srgbClr val="002060"/>
                          </a:solidFill>
                          <a:effectLst/>
                          <a:latin typeface="B Nazanin" panose="00000400000000000000" pitchFamily="2" charset="-78"/>
                          <a:cs typeface="B Nazanin" panose="00000400000000000000" pitchFamily="2" charset="-78"/>
                        </a:rPr>
                        <a:t>21.5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i="0" u="none" strike="noStrike" dirty="0">
                          <a:solidFill>
                            <a:srgbClr val="002060"/>
                          </a:solidFill>
                          <a:effectLst/>
                          <a:latin typeface="B Nazanin" panose="00000400000000000000" pitchFamily="2" charset="-78"/>
                          <a:cs typeface="B Nazanin" panose="00000400000000000000" pitchFamily="2" charset="-78"/>
                        </a:rPr>
                        <a:t>17.4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i="0" u="none" strike="noStrike">
                          <a:solidFill>
                            <a:srgbClr val="002060"/>
                          </a:solidFill>
                          <a:effectLst/>
                          <a:latin typeface="B Nazanin" panose="00000400000000000000" pitchFamily="2" charset="-78"/>
                          <a:cs typeface="B Nazanin" panose="00000400000000000000" pitchFamily="2" charset="-78"/>
                        </a:rPr>
                        <a:t>13.4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4941908"/>
                  </a:ext>
                </a:extLst>
              </a:tr>
              <a:tr h="585537">
                <a:tc>
                  <a:txBody>
                    <a:bodyPr/>
                    <a:lstStyle/>
                    <a:p>
                      <a:pPr algn="ctr" rtl="1" fontAlgn="b"/>
                      <a:r>
                        <a:rPr lang="en-US" sz="1600" b="1" i="0" u="none" strike="noStrike" dirty="0" err="1">
                          <a:solidFill>
                            <a:srgbClr val="002060"/>
                          </a:solidFill>
                          <a:effectLst/>
                          <a:latin typeface="B Nazanin" panose="00000400000000000000" pitchFamily="2" charset="-78"/>
                          <a:cs typeface="B Nazanin" panose="00000400000000000000" pitchFamily="2" charset="-78"/>
                        </a:rPr>
                        <a:t>جمعیت</a:t>
                      </a:r>
                      <a:r>
                        <a:rPr lang="en-US" sz="1600" b="1" i="0" u="none" strike="noStrike" dirty="0">
                          <a:solidFill>
                            <a:srgbClr val="002060"/>
                          </a:solidFill>
                          <a:effectLst/>
                          <a:latin typeface="B Nazanin" panose="00000400000000000000" pitchFamily="2" charset="-78"/>
                          <a:cs typeface="B Nazanin" panose="00000400000000000000" pitchFamily="2" charset="-78"/>
                        </a:rPr>
                        <a:t> </a:t>
                      </a:r>
                      <a:r>
                        <a:rPr lang="en-US" sz="1600" b="1" i="0" u="none" strike="noStrike" dirty="0" err="1">
                          <a:solidFill>
                            <a:srgbClr val="002060"/>
                          </a:solidFill>
                          <a:effectLst/>
                          <a:latin typeface="B Nazanin" panose="00000400000000000000" pitchFamily="2" charset="-78"/>
                          <a:cs typeface="B Nazanin" panose="00000400000000000000" pitchFamily="2" charset="-78"/>
                        </a:rPr>
                        <a:t>سالمند</a:t>
                      </a:r>
                      <a:endParaRPr lang="en-US" sz="1600" b="1" i="0" u="none" strike="noStrike" dirty="0">
                        <a:solidFill>
                          <a:srgbClr val="002060"/>
                        </a:solidFill>
                        <a:effectLst/>
                        <a:latin typeface="B Nazanin" panose="00000400000000000000" pitchFamily="2" charset="-78"/>
                        <a:cs typeface="B Nazanin" panose="00000400000000000000" pitchFamily="2" charset="-78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002060"/>
                          </a:solidFill>
                          <a:effectLst/>
                          <a:latin typeface="B Nazanin" panose="00000400000000000000" pitchFamily="2" charset="-78"/>
                          <a:cs typeface="B Nazanin" panose="00000400000000000000" pitchFamily="2" charset="-78"/>
                        </a:rPr>
                        <a:t>1,638,022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>
                          <a:solidFill>
                            <a:srgbClr val="002060"/>
                          </a:solidFill>
                          <a:effectLst/>
                          <a:latin typeface="B Nazanin" panose="00000400000000000000" pitchFamily="2" charset="-78"/>
                          <a:cs typeface="B Nazanin" panose="00000400000000000000" pitchFamily="2" charset="-78"/>
                        </a:rPr>
                        <a:t>1,771,614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002060"/>
                          </a:solidFill>
                          <a:effectLst/>
                          <a:latin typeface="B Nazanin" panose="00000400000000000000" pitchFamily="2" charset="-78"/>
                          <a:cs typeface="B Nazanin" panose="00000400000000000000" pitchFamily="2" charset="-78"/>
                        </a:rPr>
                        <a:t>2,686,350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002060"/>
                          </a:solidFill>
                          <a:effectLst/>
                          <a:latin typeface="B Nazanin" panose="00000400000000000000" pitchFamily="2" charset="-78"/>
                          <a:cs typeface="B Nazanin" panose="00000400000000000000" pitchFamily="2" charset="-78"/>
                        </a:rPr>
                        <a:t>3,978,127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002060"/>
                          </a:solidFill>
                          <a:effectLst/>
                          <a:latin typeface="B Nazanin" panose="00000400000000000000" pitchFamily="2" charset="-78"/>
                          <a:cs typeface="B Nazanin" panose="00000400000000000000" pitchFamily="2" charset="-78"/>
                        </a:rPr>
                        <a:t>512,043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002060"/>
                          </a:solidFill>
                          <a:effectLst/>
                          <a:latin typeface="B Nazanin" panose="00000400000000000000" pitchFamily="2" charset="-78"/>
                          <a:cs typeface="B Nazanin" panose="00000400000000000000" pitchFamily="2" charset="-78"/>
                        </a:rPr>
                        <a:t>7,414,091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9728720"/>
                  </a:ext>
                </a:extLst>
              </a:tr>
              <a:tr h="585537">
                <a:tc>
                  <a:txBody>
                    <a:bodyPr/>
                    <a:lstStyle/>
                    <a:p>
                      <a:pPr algn="ctr" rtl="1" fontAlgn="b"/>
                      <a:r>
                        <a:rPr lang="en-US" sz="1600" b="1" i="0" u="none" strike="noStrike" dirty="0" err="1">
                          <a:solidFill>
                            <a:srgbClr val="002060"/>
                          </a:solidFill>
                          <a:effectLst/>
                          <a:latin typeface="B Nazanin" panose="00000400000000000000" pitchFamily="2" charset="-78"/>
                          <a:cs typeface="B Nazanin" panose="00000400000000000000" pitchFamily="2" charset="-78"/>
                        </a:rPr>
                        <a:t>درصد</a:t>
                      </a:r>
                      <a:r>
                        <a:rPr lang="en-US" sz="1600" b="1" i="0" u="none" strike="noStrike" dirty="0">
                          <a:solidFill>
                            <a:srgbClr val="002060"/>
                          </a:solidFill>
                          <a:effectLst/>
                          <a:latin typeface="B Nazanin" panose="00000400000000000000" pitchFamily="2" charset="-78"/>
                          <a:cs typeface="B Nazanin" panose="00000400000000000000" pitchFamily="2" charset="-78"/>
                        </a:rPr>
                        <a:t> </a:t>
                      </a:r>
                      <a:r>
                        <a:rPr lang="en-US" sz="1600" b="1" i="0" u="none" strike="noStrike" dirty="0" err="1">
                          <a:solidFill>
                            <a:srgbClr val="002060"/>
                          </a:solidFill>
                          <a:effectLst/>
                          <a:latin typeface="B Nazanin" panose="00000400000000000000" pitchFamily="2" charset="-78"/>
                          <a:cs typeface="B Nazanin" panose="00000400000000000000" pitchFamily="2" charset="-78"/>
                        </a:rPr>
                        <a:t>رشد</a:t>
                      </a:r>
                      <a:r>
                        <a:rPr lang="en-US" sz="1600" b="1" i="0" u="none" strike="noStrike" dirty="0">
                          <a:solidFill>
                            <a:srgbClr val="002060"/>
                          </a:solidFill>
                          <a:effectLst/>
                          <a:latin typeface="B Nazanin" panose="00000400000000000000" pitchFamily="2" charset="-78"/>
                          <a:cs typeface="B Nazanin" panose="00000400000000000000" pitchFamily="2" charset="-78"/>
                        </a:rPr>
                        <a:t> </a:t>
                      </a:r>
                      <a:r>
                        <a:rPr lang="en-US" sz="1600" b="1" i="0" u="none" strike="noStrike" dirty="0" err="1">
                          <a:solidFill>
                            <a:srgbClr val="002060"/>
                          </a:solidFill>
                          <a:effectLst/>
                          <a:latin typeface="B Nazanin" panose="00000400000000000000" pitchFamily="2" charset="-78"/>
                          <a:cs typeface="B Nazanin" panose="00000400000000000000" pitchFamily="2" charset="-78"/>
                        </a:rPr>
                        <a:t>جمعیت</a:t>
                      </a:r>
                      <a:r>
                        <a:rPr lang="en-US" sz="1600" b="1" i="0" u="none" strike="noStrike" dirty="0">
                          <a:solidFill>
                            <a:srgbClr val="002060"/>
                          </a:solidFill>
                          <a:effectLst/>
                          <a:latin typeface="B Nazanin" panose="00000400000000000000" pitchFamily="2" charset="-78"/>
                          <a:cs typeface="B Nazanin" panose="00000400000000000000" pitchFamily="2" charset="-78"/>
                        </a:rPr>
                        <a:t> </a:t>
                      </a:r>
                      <a:r>
                        <a:rPr lang="en-US" sz="1600" b="1" i="0" u="none" strike="noStrike" dirty="0" err="1">
                          <a:solidFill>
                            <a:srgbClr val="002060"/>
                          </a:solidFill>
                          <a:effectLst/>
                          <a:latin typeface="B Nazanin" panose="00000400000000000000" pitchFamily="2" charset="-78"/>
                          <a:cs typeface="B Nazanin" panose="00000400000000000000" pitchFamily="2" charset="-78"/>
                        </a:rPr>
                        <a:t>سالمند</a:t>
                      </a:r>
                      <a:endParaRPr lang="en-US" sz="1600" b="1" i="0" u="none" strike="noStrike" dirty="0">
                        <a:solidFill>
                          <a:srgbClr val="002060"/>
                        </a:solidFill>
                        <a:effectLst/>
                        <a:latin typeface="B Nazanin" panose="00000400000000000000" pitchFamily="2" charset="-78"/>
                        <a:cs typeface="B Nazanin" panose="00000400000000000000" pitchFamily="2" charset="-78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en-US" sz="1600" b="1" i="0" u="none" strike="noStrike">
                          <a:solidFill>
                            <a:srgbClr val="002060"/>
                          </a:solidFill>
                          <a:effectLst/>
                          <a:latin typeface="B Nazanin" panose="00000400000000000000" pitchFamily="2" charset="-78"/>
                          <a:cs typeface="B Nazanin" panose="00000400000000000000" pitchFamily="2" charset="-78"/>
                        </a:rPr>
                        <a:t>نامعلوم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i="0" u="none" strike="noStrike">
                          <a:solidFill>
                            <a:srgbClr val="002060"/>
                          </a:solidFill>
                          <a:effectLst/>
                          <a:latin typeface="B Nazanin" panose="00000400000000000000" pitchFamily="2" charset="-78"/>
                          <a:cs typeface="B Nazanin" panose="00000400000000000000" pitchFamily="2" charset="-78"/>
                        </a:rPr>
                        <a:t>8.2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i="0" u="none" strike="noStrike">
                          <a:solidFill>
                            <a:srgbClr val="002060"/>
                          </a:solidFill>
                          <a:effectLst/>
                          <a:latin typeface="B Nazanin" panose="00000400000000000000" pitchFamily="2" charset="-78"/>
                          <a:cs typeface="B Nazanin" panose="00000400000000000000" pitchFamily="2" charset="-78"/>
                        </a:rPr>
                        <a:t>51.6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i="0" u="none" strike="noStrike" dirty="0">
                          <a:solidFill>
                            <a:srgbClr val="002060"/>
                          </a:solidFill>
                          <a:effectLst/>
                          <a:latin typeface="B Nazanin" panose="00000400000000000000" pitchFamily="2" charset="-78"/>
                          <a:cs typeface="B Nazanin" panose="00000400000000000000" pitchFamily="2" charset="-78"/>
                        </a:rPr>
                        <a:t>48.1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i="0" u="none" strike="noStrike" dirty="0">
                          <a:solidFill>
                            <a:srgbClr val="002060"/>
                          </a:solidFill>
                          <a:effectLst/>
                          <a:latin typeface="B Nazanin" panose="00000400000000000000" pitchFamily="2" charset="-78"/>
                          <a:cs typeface="B Nazanin" panose="00000400000000000000" pitchFamily="2" charset="-78"/>
                        </a:rPr>
                        <a:t>28.7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i="0" u="none" strike="noStrike" dirty="0">
                          <a:solidFill>
                            <a:srgbClr val="002060"/>
                          </a:solidFill>
                          <a:effectLst/>
                          <a:latin typeface="B Nazanin" panose="00000400000000000000" pitchFamily="2" charset="-78"/>
                          <a:cs typeface="B Nazanin" panose="00000400000000000000" pitchFamily="2" charset="-78"/>
                        </a:rPr>
                        <a:t>44.8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86551"/>
                  </a:ext>
                </a:extLst>
              </a:tr>
              <a:tr h="1171073">
                <a:tc>
                  <a:txBody>
                    <a:bodyPr/>
                    <a:lstStyle/>
                    <a:p>
                      <a:pPr algn="ctr" rtl="1" fontAlgn="t"/>
                      <a:r>
                        <a:rPr lang="en-US" sz="1600" b="1" i="0" u="none" strike="noStrike" dirty="0" err="1">
                          <a:solidFill>
                            <a:srgbClr val="002060"/>
                          </a:solidFill>
                          <a:effectLst/>
                          <a:latin typeface="B Nazanin" panose="00000400000000000000" pitchFamily="2" charset="-78"/>
                          <a:cs typeface="B Nazanin" panose="00000400000000000000" pitchFamily="2" charset="-78"/>
                        </a:rPr>
                        <a:t>نسبت</a:t>
                      </a:r>
                      <a:r>
                        <a:rPr lang="en-US" sz="1600" b="1" i="0" u="none" strike="noStrike" dirty="0">
                          <a:solidFill>
                            <a:srgbClr val="002060"/>
                          </a:solidFill>
                          <a:effectLst/>
                          <a:latin typeface="B Nazanin" panose="00000400000000000000" pitchFamily="2" charset="-78"/>
                          <a:cs typeface="B Nazanin" panose="00000400000000000000" pitchFamily="2" charset="-78"/>
                        </a:rPr>
                        <a:t> </a:t>
                      </a:r>
                      <a:r>
                        <a:rPr lang="en-US" sz="1600" b="1" i="0" u="none" strike="noStrike" dirty="0" err="1">
                          <a:solidFill>
                            <a:srgbClr val="002060"/>
                          </a:solidFill>
                          <a:effectLst/>
                          <a:latin typeface="B Nazanin" panose="00000400000000000000" pitchFamily="2" charset="-78"/>
                          <a:cs typeface="B Nazanin" panose="00000400000000000000" pitchFamily="2" charset="-78"/>
                        </a:rPr>
                        <a:t>سالمند</a:t>
                      </a:r>
                      <a:r>
                        <a:rPr lang="en-US" sz="1600" b="1" i="0" u="none" strike="noStrike" dirty="0">
                          <a:solidFill>
                            <a:srgbClr val="002060"/>
                          </a:solidFill>
                          <a:effectLst/>
                          <a:latin typeface="B Nazanin" panose="00000400000000000000" pitchFamily="2" charset="-78"/>
                          <a:cs typeface="B Nazanin" panose="00000400000000000000" pitchFamily="2" charset="-78"/>
                        </a:rPr>
                        <a:t> </a:t>
                      </a:r>
                      <a:r>
                        <a:rPr lang="en-US" sz="1600" b="1" i="0" u="none" strike="noStrike" dirty="0" err="1">
                          <a:solidFill>
                            <a:srgbClr val="002060"/>
                          </a:solidFill>
                          <a:effectLst/>
                          <a:latin typeface="B Nazanin" panose="00000400000000000000" pitchFamily="2" charset="-78"/>
                          <a:cs typeface="B Nazanin" panose="00000400000000000000" pitchFamily="2" charset="-78"/>
                        </a:rPr>
                        <a:t>به</a:t>
                      </a:r>
                      <a:r>
                        <a:rPr lang="en-US" sz="1600" b="1" i="0" u="none" strike="noStrike" dirty="0">
                          <a:solidFill>
                            <a:srgbClr val="002060"/>
                          </a:solidFill>
                          <a:effectLst/>
                          <a:latin typeface="B Nazanin" panose="00000400000000000000" pitchFamily="2" charset="-78"/>
                          <a:cs typeface="B Nazanin" panose="00000400000000000000" pitchFamily="2" charset="-78"/>
                        </a:rPr>
                        <a:t> </a:t>
                      </a:r>
                      <a:r>
                        <a:rPr lang="en-US" sz="1600" b="1" i="0" u="none" strike="noStrike" dirty="0" err="1">
                          <a:solidFill>
                            <a:srgbClr val="002060"/>
                          </a:solidFill>
                          <a:effectLst/>
                          <a:latin typeface="B Nazanin" panose="00000400000000000000" pitchFamily="2" charset="-78"/>
                          <a:cs typeface="B Nazanin" panose="00000400000000000000" pitchFamily="2" charset="-78"/>
                        </a:rPr>
                        <a:t>کل</a:t>
                      </a:r>
                      <a:r>
                        <a:rPr lang="en-US" sz="1600" b="1" i="0" u="none" strike="noStrike" dirty="0">
                          <a:solidFill>
                            <a:srgbClr val="002060"/>
                          </a:solidFill>
                          <a:effectLst/>
                          <a:latin typeface="B Nazanin" panose="00000400000000000000" pitchFamily="2" charset="-78"/>
                          <a:cs typeface="B Nazanin" panose="00000400000000000000" pitchFamily="2" charset="-78"/>
                        </a:rPr>
                        <a:t> </a:t>
                      </a:r>
                      <a:r>
                        <a:rPr lang="en-US" sz="1600" b="1" i="0" u="none" strike="noStrike" dirty="0" err="1">
                          <a:solidFill>
                            <a:srgbClr val="002060"/>
                          </a:solidFill>
                          <a:effectLst/>
                          <a:latin typeface="B Nazanin" panose="00000400000000000000" pitchFamily="2" charset="-78"/>
                          <a:cs typeface="B Nazanin" panose="00000400000000000000" pitchFamily="2" charset="-78"/>
                        </a:rPr>
                        <a:t>جمعیت</a:t>
                      </a:r>
                      <a:br>
                        <a:rPr lang="en-US" sz="1600" b="1" i="0" u="none" strike="noStrike" dirty="0">
                          <a:solidFill>
                            <a:srgbClr val="002060"/>
                          </a:solidFill>
                          <a:effectLst/>
                          <a:latin typeface="B Nazanin" panose="00000400000000000000" pitchFamily="2" charset="-78"/>
                          <a:cs typeface="B Nazanin" panose="00000400000000000000" pitchFamily="2" charset="-78"/>
                        </a:rPr>
                      </a:br>
                      <a:r>
                        <a:rPr lang="fa-IR" sz="1600" b="1" i="0" u="none" strike="noStrike" dirty="0">
                          <a:solidFill>
                            <a:srgbClr val="002060"/>
                          </a:solidFill>
                          <a:effectLst/>
                          <a:latin typeface="B Nazanin" panose="00000400000000000000" pitchFamily="2" charset="-78"/>
                          <a:cs typeface="B Nazanin" panose="00000400000000000000" pitchFamily="2" charset="-78"/>
                        </a:rPr>
                        <a:t>(</a:t>
                      </a:r>
                      <a:r>
                        <a:rPr lang="en-US" sz="1600" b="1" i="0" u="none" strike="noStrike" dirty="0" err="1">
                          <a:solidFill>
                            <a:srgbClr val="002060"/>
                          </a:solidFill>
                          <a:effectLst/>
                          <a:latin typeface="B Nazanin" panose="00000400000000000000" pitchFamily="2" charset="-78"/>
                          <a:cs typeface="B Nazanin" panose="00000400000000000000" pitchFamily="2" charset="-78"/>
                        </a:rPr>
                        <a:t>سهم</a:t>
                      </a:r>
                      <a:r>
                        <a:rPr lang="en-US" sz="1600" b="1" i="0" u="none" strike="noStrike" dirty="0">
                          <a:solidFill>
                            <a:srgbClr val="002060"/>
                          </a:solidFill>
                          <a:effectLst/>
                          <a:latin typeface="B Nazanin" panose="00000400000000000000" pitchFamily="2" charset="-78"/>
                          <a:cs typeface="B Nazanin" panose="00000400000000000000" pitchFamily="2" charset="-78"/>
                        </a:rPr>
                        <a:t> </a:t>
                      </a:r>
                      <a:r>
                        <a:rPr lang="en-US" sz="1600" b="1" i="0" u="none" strike="noStrike" dirty="0" err="1">
                          <a:solidFill>
                            <a:srgbClr val="002060"/>
                          </a:solidFill>
                          <a:effectLst/>
                          <a:latin typeface="B Nazanin" panose="00000400000000000000" pitchFamily="2" charset="-78"/>
                          <a:cs typeface="B Nazanin" panose="00000400000000000000" pitchFamily="2" charset="-78"/>
                        </a:rPr>
                        <a:t>سالمندی</a:t>
                      </a:r>
                      <a:r>
                        <a:rPr lang="fa-IR" sz="1600" b="1" i="0" u="none" strike="noStrike" dirty="0">
                          <a:solidFill>
                            <a:srgbClr val="002060"/>
                          </a:solidFill>
                          <a:effectLst/>
                          <a:latin typeface="B Nazanin" panose="00000400000000000000" pitchFamily="2" charset="-78"/>
                          <a:cs typeface="B Nazanin" panose="00000400000000000000" pitchFamily="2" charset="-78"/>
                        </a:rPr>
                        <a:t>)</a:t>
                      </a:r>
                      <a:endParaRPr lang="en-US" sz="1600" b="1" i="0" u="none" strike="noStrike" dirty="0">
                        <a:solidFill>
                          <a:srgbClr val="002060"/>
                        </a:solidFill>
                        <a:effectLst/>
                        <a:latin typeface="B Nazanin" panose="00000400000000000000" pitchFamily="2" charset="-78"/>
                        <a:cs typeface="B Nazanin" panose="00000400000000000000" pitchFamily="2" charset="-78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>
                          <a:solidFill>
                            <a:srgbClr val="002060"/>
                          </a:solidFill>
                          <a:effectLst/>
                          <a:latin typeface="B Nazanin" panose="00000400000000000000" pitchFamily="2" charset="-78"/>
                          <a:cs typeface="B Nazanin" panose="00000400000000000000" pitchFamily="2" charset="-78"/>
                        </a:rPr>
                        <a:t>0.064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>
                          <a:solidFill>
                            <a:srgbClr val="002060"/>
                          </a:solidFill>
                          <a:effectLst/>
                          <a:latin typeface="B Nazanin" panose="00000400000000000000" pitchFamily="2" charset="-78"/>
                          <a:cs typeface="B Nazanin" panose="00000400000000000000" pitchFamily="2" charset="-78"/>
                        </a:rPr>
                        <a:t>0.053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>
                          <a:solidFill>
                            <a:srgbClr val="002060"/>
                          </a:solidFill>
                          <a:effectLst/>
                          <a:latin typeface="B Nazanin" panose="00000400000000000000" pitchFamily="2" charset="-78"/>
                          <a:cs typeface="B Nazanin" panose="00000400000000000000" pitchFamily="2" charset="-78"/>
                        </a:rPr>
                        <a:t>0.054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>
                          <a:solidFill>
                            <a:srgbClr val="002060"/>
                          </a:solidFill>
                          <a:effectLst/>
                          <a:latin typeface="B Nazanin" panose="00000400000000000000" pitchFamily="2" charset="-78"/>
                          <a:cs typeface="B Nazanin" panose="00000400000000000000" pitchFamily="2" charset="-78"/>
                        </a:rPr>
                        <a:t>0.066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002060"/>
                          </a:solidFill>
                          <a:effectLst/>
                          <a:latin typeface="B Nazanin" panose="00000400000000000000" pitchFamily="2" charset="-78"/>
                          <a:cs typeface="B Nazanin" panose="00000400000000000000" pitchFamily="2" charset="-78"/>
                        </a:rPr>
                        <a:t>0.073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002060"/>
                          </a:solidFill>
                          <a:effectLst/>
                          <a:latin typeface="B Nazanin" panose="00000400000000000000" pitchFamily="2" charset="-78"/>
                          <a:cs typeface="B Nazanin" panose="00000400000000000000" pitchFamily="2" charset="-78"/>
                        </a:rPr>
                        <a:t>0.093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200772"/>
                  </a:ext>
                </a:extLst>
              </a:tr>
              <a:tr h="585537">
                <a:tc>
                  <a:txBody>
                    <a:bodyPr/>
                    <a:lstStyle/>
                    <a:p>
                      <a:pPr algn="ctr" rtl="1" fontAlgn="b"/>
                      <a:r>
                        <a:rPr lang="en-US" sz="1600" b="1" i="0" u="none" strike="noStrike" dirty="0" err="1">
                          <a:solidFill>
                            <a:srgbClr val="002060"/>
                          </a:solidFill>
                          <a:effectLst/>
                          <a:latin typeface="B Nazanin" panose="00000400000000000000" pitchFamily="2" charset="-78"/>
                          <a:cs typeface="B Nazanin" panose="00000400000000000000" pitchFamily="2" charset="-78"/>
                        </a:rPr>
                        <a:t>درصد</a:t>
                      </a:r>
                      <a:r>
                        <a:rPr lang="en-US" sz="1600" b="1" i="0" u="none" strike="noStrike" dirty="0">
                          <a:solidFill>
                            <a:srgbClr val="002060"/>
                          </a:solidFill>
                          <a:effectLst/>
                          <a:latin typeface="B Nazanin" panose="00000400000000000000" pitchFamily="2" charset="-78"/>
                          <a:cs typeface="B Nazanin" panose="00000400000000000000" pitchFamily="2" charset="-78"/>
                        </a:rPr>
                        <a:t> </a:t>
                      </a:r>
                      <a:r>
                        <a:rPr lang="en-US" sz="1600" b="1" i="0" u="none" strike="noStrike" dirty="0" err="1">
                          <a:solidFill>
                            <a:srgbClr val="002060"/>
                          </a:solidFill>
                          <a:effectLst/>
                          <a:latin typeface="B Nazanin" panose="00000400000000000000" pitchFamily="2" charset="-78"/>
                          <a:cs typeface="B Nazanin" panose="00000400000000000000" pitchFamily="2" charset="-78"/>
                        </a:rPr>
                        <a:t>رشد</a:t>
                      </a:r>
                      <a:r>
                        <a:rPr lang="en-US" sz="1600" b="1" i="0" u="none" strike="noStrike" dirty="0">
                          <a:solidFill>
                            <a:srgbClr val="002060"/>
                          </a:solidFill>
                          <a:effectLst/>
                          <a:latin typeface="B Nazanin" panose="00000400000000000000" pitchFamily="2" charset="-78"/>
                          <a:cs typeface="B Nazanin" panose="00000400000000000000" pitchFamily="2" charset="-78"/>
                        </a:rPr>
                        <a:t> </a:t>
                      </a:r>
                      <a:r>
                        <a:rPr lang="en-US" sz="1600" b="1" i="0" u="none" strike="noStrike" dirty="0" err="1">
                          <a:solidFill>
                            <a:srgbClr val="002060"/>
                          </a:solidFill>
                          <a:effectLst/>
                          <a:latin typeface="B Nazanin" panose="00000400000000000000" pitchFamily="2" charset="-78"/>
                          <a:cs typeface="B Nazanin" panose="00000400000000000000" pitchFamily="2" charset="-78"/>
                        </a:rPr>
                        <a:t>سهم</a:t>
                      </a:r>
                      <a:r>
                        <a:rPr lang="en-US" sz="1600" b="1" i="0" u="none" strike="noStrike" dirty="0">
                          <a:solidFill>
                            <a:srgbClr val="002060"/>
                          </a:solidFill>
                          <a:effectLst/>
                          <a:latin typeface="B Nazanin" panose="00000400000000000000" pitchFamily="2" charset="-78"/>
                          <a:cs typeface="B Nazanin" panose="00000400000000000000" pitchFamily="2" charset="-78"/>
                        </a:rPr>
                        <a:t> </a:t>
                      </a:r>
                      <a:r>
                        <a:rPr lang="en-US" sz="1600" b="1" i="0" u="none" strike="noStrike" dirty="0" err="1">
                          <a:solidFill>
                            <a:srgbClr val="002060"/>
                          </a:solidFill>
                          <a:effectLst/>
                          <a:latin typeface="B Nazanin" panose="00000400000000000000" pitchFamily="2" charset="-78"/>
                          <a:cs typeface="B Nazanin" panose="00000400000000000000" pitchFamily="2" charset="-78"/>
                        </a:rPr>
                        <a:t>سالمندی</a:t>
                      </a:r>
                      <a:endParaRPr lang="en-US" sz="1600" b="1" i="0" u="none" strike="noStrike" dirty="0">
                        <a:solidFill>
                          <a:srgbClr val="002060"/>
                        </a:solidFill>
                        <a:effectLst/>
                        <a:latin typeface="B Nazanin" panose="00000400000000000000" pitchFamily="2" charset="-78"/>
                        <a:cs typeface="B Nazanin" panose="00000400000000000000" pitchFamily="2" charset="-78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600" b="1" i="0" u="none" strike="noStrike">
                          <a:solidFill>
                            <a:srgbClr val="002060"/>
                          </a:solidFill>
                          <a:effectLst/>
                          <a:latin typeface="B Nazanin" panose="00000400000000000000" pitchFamily="2" charset="-78"/>
                          <a:cs typeface="B Nazanin" panose="00000400000000000000" pitchFamily="2" charset="-78"/>
                        </a:rPr>
                        <a:t>نامعلوم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>
                          <a:solidFill>
                            <a:srgbClr val="002060"/>
                          </a:solidFill>
                          <a:effectLst/>
                          <a:latin typeface="B Nazanin" panose="00000400000000000000" pitchFamily="2" charset="-78"/>
                          <a:cs typeface="B Nazanin" panose="00000400000000000000" pitchFamily="2" charset="-78"/>
                        </a:rPr>
                        <a:t>17.3منفی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>
                          <a:solidFill>
                            <a:srgbClr val="002060"/>
                          </a:solidFill>
                          <a:effectLst/>
                          <a:latin typeface="B Nazanin" panose="00000400000000000000" pitchFamily="2" charset="-78"/>
                          <a:cs typeface="B Nazanin" panose="00000400000000000000" pitchFamily="2" charset="-78"/>
                        </a:rPr>
                        <a:t>3.4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>
                          <a:solidFill>
                            <a:srgbClr val="002060"/>
                          </a:solidFill>
                          <a:effectLst/>
                          <a:latin typeface="B Nazanin" panose="00000400000000000000" pitchFamily="2" charset="-78"/>
                          <a:cs typeface="B Nazanin" panose="00000400000000000000" pitchFamily="2" charset="-78"/>
                        </a:rPr>
                        <a:t>21.9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002060"/>
                          </a:solidFill>
                          <a:effectLst/>
                          <a:latin typeface="B Nazanin" panose="00000400000000000000" pitchFamily="2" charset="-78"/>
                          <a:cs typeface="B Nazanin" panose="00000400000000000000" pitchFamily="2" charset="-78"/>
                        </a:rPr>
                        <a:t>9.7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002060"/>
                          </a:solidFill>
                          <a:effectLst/>
                          <a:latin typeface="B Nazanin" panose="00000400000000000000" pitchFamily="2" charset="-78"/>
                          <a:cs typeface="B Nazanin" panose="00000400000000000000" pitchFamily="2" charset="-78"/>
                        </a:rPr>
                        <a:t>27.7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1279756"/>
                  </a:ext>
                </a:extLst>
              </a:tr>
            </a:tbl>
          </a:graphicData>
        </a:graphic>
      </p:graphicFrame>
      <p:pic>
        <p:nvPicPr>
          <p:cNvPr id="2" name="Picture 1">
            <a:extLst>
              <a:ext uri="{FF2B5EF4-FFF2-40B4-BE49-F238E27FC236}">
                <a16:creationId xmlns:a16="http://schemas.microsoft.com/office/drawing/2014/main" id="{BB39E7D9-7ABD-421F-83A5-6DA7C91DED0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145" y="163556"/>
            <a:ext cx="1154980" cy="1152128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0BE30278-154B-EDBE-1EB6-2F157FF6A4B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1964" y="249281"/>
            <a:ext cx="2268756" cy="7695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19448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6000">
              <a:srgbClr val="92D050"/>
            </a:gs>
            <a:gs pos="70000">
              <a:schemeClr val="accent2">
                <a:lumMod val="0"/>
                <a:lumOff val="100000"/>
              </a:schemeClr>
            </a:gs>
            <a:gs pos="98000">
              <a:schemeClr val="accent5">
                <a:lumMod val="40000"/>
                <a:lumOff val="6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364976" y="913819"/>
            <a:ext cx="9592691" cy="55335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rtl="1">
              <a:lnSpc>
                <a:spcPct val="107000"/>
              </a:lnSpc>
              <a:spcAft>
                <a:spcPts val="800"/>
              </a:spcAft>
            </a:pPr>
            <a:r>
              <a:rPr lang="fa-IR" sz="2800" b="1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نسبت سالمندان به کل جمعیت و درصد رشد آن طی سالهای 1345 تا 1395</a:t>
            </a:r>
            <a:endParaRPr lang="en-US" sz="2800" dirty="0">
              <a:solidFill>
                <a:srgbClr val="C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6480061"/>
              </p:ext>
            </p:extLst>
          </p:nvPr>
        </p:nvGraphicFramePr>
        <p:xfrm>
          <a:off x="705395" y="2042162"/>
          <a:ext cx="5212080" cy="35661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279542"/>
              </p:ext>
            </p:extLst>
          </p:nvPr>
        </p:nvGraphicFramePr>
        <p:xfrm>
          <a:off x="6531429" y="3034939"/>
          <a:ext cx="5225142" cy="35661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2" name="Picture 1">
            <a:extLst>
              <a:ext uri="{FF2B5EF4-FFF2-40B4-BE49-F238E27FC236}">
                <a16:creationId xmlns:a16="http://schemas.microsoft.com/office/drawing/2014/main" id="{BB39E7D9-7ABD-421F-83A5-6DA7C91DED0E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996" y="271533"/>
            <a:ext cx="1154980" cy="1152128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0BE30278-154B-EDBE-1EB6-2F157FF6A4B4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23244" y="207898"/>
            <a:ext cx="2268756" cy="7695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691855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6000">
              <a:srgbClr val="92D050"/>
            </a:gs>
            <a:gs pos="70000">
              <a:schemeClr val="accent2">
                <a:lumMod val="0"/>
                <a:lumOff val="100000"/>
              </a:schemeClr>
            </a:gs>
            <a:gs pos="98000">
              <a:schemeClr val="accent5">
                <a:lumMod val="40000"/>
                <a:lumOff val="6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1018902" y="1115785"/>
            <a:ext cx="9757955" cy="5089071"/>
          </a:xfrm>
          <a:gradFill>
            <a:gsLst>
              <a:gs pos="16000">
                <a:srgbClr val="009A46"/>
              </a:gs>
              <a:gs pos="70000">
                <a:schemeClr val="accent2">
                  <a:lumMod val="0"/>
                  <a:lumOff val="100000"/>
                </a:schemeClr>
              </a:gs>
              <a:gs pos="98000">
                <a:srgbClr val="FFCCFF"/>
              </a:gs>
            </a:gsLst>
            <a:path path="circle">
              <a:fillToRect l="50000" t="-80000" r="50000" b="180000"/>
            </a:path>
          </a:gradFill>
          <a:ln>
            <a:solidFill>
              <a:srgbClr val="FF6600"/>
            </a:solidFill>
          </a:ln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fa-IR" b="1" dirty="0">
              <a:solidFill>
                <a:srgbClr val="0070C0"/>
              </a:solidFill>
              <a:cs typeface="B Nazanin" panose="00000400000000000000" pitchFamily="2" charset="-78"/>
            </a:endParaRPr>
          </a:p>
          <a:p>
            <a:pPr marL="0" indent="0" algn="ctr">
              <a:buNone/>
            </a:pPr>
            <a:endParaRPr lang="fa-IR" b="1" dirty="0">
              <a:solidFill>
                <a:srgbClr val="0070C0"/>
              </a:solidFill>
              <a:cs typeface="B Nazanin" panose="00000400000000000000" pitchFamily="2" charset="-78"/>
            </a:endParaRPr>
          </a:p>
          <a:p>
            <a:pPr marL="0" indent="0" algn="ctr">
              <a:buNone/>
            </a:pPr>
            <a:r>
              <a:rPr lang="fa-IR" b="1" dirty="0">
                <a:solidFill>
                  <a:srgbClr val="0070C0"/>
                </a:solidFill>
                <a:cs typeface="B Nazanin" panose="00000400000000000000" pitchFamily="2" charset="-78"/>
              </a:rPr>
              <a:t>درسال های 1355 تا 1365، کشور شاهد رشد </a:t>
            </a:r>
            <a:r>
              <a:rPr lang="fa-IR" b="1" dirty="0">
                <a:solidFill>
                  <a:srgbClr val="C00000"/>
                </a:solidFill>
                <a:cs typeface="B Nazanin" panose="00000400000000000000" pitchFamily="2" charset="-78"/>
              </a:rPr>
              <a:t>فزاینده</a:t>
            </a:r>
            <a:r>
              <a:rPr lang="fa-IR" b="1" dirty="0">
                <a:solidFill>
                  <a:srgbClr val="0070C0"/>
                </a:solidFill>
                <a:cs typeface="B Nazanin" panose="00000400000000000000" pitchFamily="2" charset="-78"/>
              </a:rPr>
              <a:t> </a:t>
            </a:r>
            <a:r>
              <a:rPr lang="fa-IR" b="1" dirty="0">
                <a:solidFill>
                  <a:srgbClr val="C00000"/>
                </a:solidFill>
                <a:cs typeface="B Nazanin" panose="00000400000000000000" pitchFamily="2" charset="-78"/>
              </a:rPr>
              <a:t>جمعیت </a:t>
            </a:r>
            <a:r>
              <a:rPr lang="fa-IR" b="1" dirty="0">
                <a:solidFill>
                  <a:srgbClr val="0070C0"/>
                </a:solidFill>
                <a:cs typeface="B Nazanin" panose="00000400000000000000" pitchFamily="2" charset="-78"/>
              </a:rPr>
              <a:t>سالمندان</a:t>
            </a:r>
            <a:r>
              <a:rPr lang="fa-IR" b="1" dirty="0">
                <a:solidFill>
                  <a:srgbClr val="C00000"/>
                </a:solidFill>
                <a:cs typeface="B Nazanin" panose="00000400000000000000" pitchFamily="2" charset="-78"/>
              </a:rPr>
              <a:t> </a:t>
            </a:r>
            <a:r>
              <a:rPr lang="fa-IR" b="1" dirty="0">
                <a:solidFill>
                  <a:srgbClr val="0070C0"/>
                </a:solidFill>
                <a:cs typeface="B Nazanin" panose="00000400000000000000" pitchFamily="2" charset="-78"/>
              </a:rPr>
              <a:t>بوده است. پس از آن و در دو دهه 1365 تا 1385، </a:t>
            </a:r>
            <a:r>
              <a:rPr lang="fa-IR" b="1" dirty="0">
                <a:solidFill>
                  <a:srgbClr val="C00000"/>
                </a:solidFill>
                <a:cs typeface="B Nazanin" panose="00000400000000000000" pitchFamily="2" charset="-78"/>
              </a:rPr>
              <a:t>رشد جمعیت </a:t>
            </a:r>
            <a:r>
              <a:rPr lang="fa-IR" b="1" dirty="0">
                <a:solidFill>
                  <a:srgbClr val="0070C0"/>
                </a:solidFill>
                <a:cs typeface="B Nazanin" panose="00000400000000000000" pitchFamily="2" charset="-78"/>
              </a:rPr>
              <a:t>سالمندان </a:t>
            </a:r>
            <a:r>
              <a:rPr lang="fa-IR" b="1" dirty="0">
                <a:solidFill>
                  <a:srgbClr val="C00000"/>
                </a:solidFill>
                <a:cs typeface="B Nazanin" panose="00000400000000000000" pitchFamily="2" charset="-78"/>
              </a:rPr>
              <a:t>نزولی</a:t>
            </a:r>
            <a:r>
              <a:rPr lang="fa-IR" b="1" dirty="0">
                <a:solidFill>
                  <a:srgbClr val="0070C0"/>
                </a:solidFill>
                <a:cs typeface="B Nazanin" panose="00000400000000000000" pitchFamily="2" charset="-78"/>
              </a:rPr>
              <a:t> بوده و از </a:t>
            </a:r>
            <a:r>
              <a:rPr lang="fa-IR" b="1" dirty="0">
                <a:solidFill>
                  <a:srgbClr val="C00000"/>
                </a:solidFill>
                <a:cs typeface="B Nazanin" panose="00000400000000000000" pitchFamily="2" charset="-78"/>
              </a:rPr>
              <a:t>52% </a:t>
            </a:r>
            <a:r>
              <a:rPr lang="fa-IR" b="1" dirty="0">
                <a:solidFill>
                  <a:srgbClr val="0070C0"/>
                </a:solidFill>
                <a:cs typeface="B Nazanin" panose="00000400000000000000" pitchFamily="2" charset="-78"/>
              </a:rPr>
              <a:t>در سال 1365 به حدود </a:t>
            </a:r>
            <a:r>
              <a:rPr lang="fa-IR" b="1" dirty="0">
                <a:solidFill>
                  <a:srgbClr val="C00000"/>
                </a:solidFill>
                <a:cs typeface="B Nazanin" panose="00000400000000000000" pitchFamily="2" charset="-78"/>
              </a:rPr>
              <a:t>29% </a:t>
            </a:r>
            <a:r>
              <a:rPr lang="fa-IR" b="1" dirty="0">
                <a:solidFill>
                  <a:srgbClr val="0070C0"/>
                </a:solidFill>
                <a:cs typeface="B Nazanin" panose="00000400000000000000" pitchFamily="2" charset="-78"/>
              </a:rPr>
              <a:t>در سال 1385 رسیده است.</a:t>
            </a:r>
          </a:p>
          <a:p>
            <a:pPr marL="0" indent="0" algn="ctr" rtl="1">
              <a:buNone/>
            </a:pPr>
            <a:endParaRPr lang="fa-IR" b="1" dirty="0">
              <a:solidFill>
                <a:srgbClr val="0070C0"/>
              </a:solidFill>
              <a:cs typeface="B Nazanin" panose="00000400000000000000" pitchFamily="2" charset="-78"/>
            </a:endParaRPr>
          </a:p>
          <a:p>
            <a:pPr marL="0" indent="0" algn="ctr" rtl="1">
              <a:buNone/>
            </a:pPr>
            <a:endParaRPr lang="fa-IR" b="1" dirty="0">
              <a:solidFill>
                <a:srgbClr val="0070C0"/>
              </a:solidFill>
              <a:cs typeface="B Nazanin" panose="00000400000000000000" pitchFamily="2" charset="-78"/>
            </a:endParaRPr>
          </a:p>
          <a:p>
            <a:pPr marL="0" indent="0" algn="ctr" rtl="1">
              <a:buNone/>
            </a:pPr>
            <a:r>
              <a:rPr lang="fa-IR" b="1" dirty="0">
                <a:solidFill>
                  <a:srgbClr val="C00000"/>
                </a:solidFill>
                <a:cs typeface="B Nazanin" panose="00000400000000000000" pitchFamily="2" charset="-78"/>
              </a:rPr>
              <a:t>جمعیت سالمندان </a:t>
            </a:r>
            <a:r>
              <a:rPr lang="fa-IR" b="1" dirty="0">
                <a:solidFill>
                  <a:srgbClr val="0070C0"/>
                </a:solidFill>
                <a:cs typeface="B Nazanin" panose="00000400000000000000" pitchFamily="2" charset="-78"/>
              </a:rPr>
              <a:t>در سال های 1385 تا 1395 از حدود </a:t>
            </a:r>
            <a:r>
              <a:rPr lang="fa-IR" b="1" dirty="0">
                <a:solidFill>
                  <a:srgbClr val="C00000"/>
                </a:solidFill>
                <a:cs typeface="B Nazanin" panose="00000400000000000000" pitchFamily="2" charset="-78"/>
              </a:rPr>
              <a:t>5 </a:t>
            </a:r>
            <a:r>
              <a:rPr lang="fa-IR" b="1" dirty="0">
                <a:solidFill>
                  <a:srgbClr val="0070C0"/>
                </a:solidFill>
                <a:cs typeface="B Nazanin" panose="00000400000000000000" pitchFamily="2" charset="-78"/>
              </a:rPr>
              <a:t>به </a:t>
            </a:r>
            <a:r>
              <a:rPr lang="fa-IR" b="1" dirty="0">
                <a:solidFill>
                  <a:srgbClr val="C00000"/>
                </a:solidFill>
                <a:cs typeface="B Nazanin" panose="00000400000000000000" pitchFamily="2" charset="-78"/>
              </a:rPr>
              <a:t>7 </a:t>
            </a:r>
            <a:r>
              <a:rPr lang="fa-IR" b="1" dirty="0">
                <a:solidFill>
                  <a:srgbClr val="0070C0"/>
                </a:solidFill>
                <a:cs typeface="B Nazanin" panose="00000400000000000000" pitchFamily="2" charset="-78"/>
              </a:rPr>
              <a:t>میلیون نفر افزایش داشته و با رشد </a:t>
            </a:r>
            <a:r>
              <a:rPr lang="fa-IR" b="1" dirty="0">
                <a:solidFill>
                  <a:srgbClr val="C00000"/>
                </a:solidFill>
                <a:cs typeface="B Nazanin" panose="00000400000000000000" pitchFamily="2" charset="-78"/>
              </a:rPr>
              <a:t>45% </a:t>
            </a:r>
            <a:r>
              <a:rPr lang="fa-IR" b="1" dirty="0">
                <a:solidFill>
                  <a:srgbClr val="0070C0"/>
                </a:solidFill>
                <a:cs typeface="B Nazanin" panose="00000400000000000000" pitchFamily="2" charset="-78"/>
              </a:rPr>
              <a:t>مواجه شده است.</a:t>
            </a:r>
            <a:endParaRPr lang="en-US" b="1" dirty="0">
              <a:solidFill>
                <a:srgbClr val="0070C0"/>
              </a:solidFill>
              <a:cs typeface="B Nazanin" panose="00000400000000000000" pitchFamily="2" charset="-78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BB39E7D9-7ABD-421F-83A5-6DA7C91DED0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82" y="175050"/>
            <a:ext cx="1154980" cy="1152128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0BE30278-154B-EDBE-1EB6-2F157FF6A4B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23244" y="115964"/>
            <a:ext cx="2268756" cy="7695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189096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6000">
              <a:srgbClr val="92D050"/>
            </a:gs>
            <a:gs pos="70000">
              <a:schemeClr val="accent2">
                <a:lumMod val="0"/>
                <a:lumOff val="100000"/>
              </a:schemeClr>
            </a:gs>
            <a:gs pos="98000">
              <a:schemeClr val="accent5">
                <a:lumMod val="40000"/>
                <a:lumOff val="6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018902" y="1213757"/>
            <a:ext cx="9757955" cy="4991100"/>
          </a:xfrm>
          <a:gradFill>
            <a:gsLst>
              <a:gs pos="16000">
                <a:srgbClr val="FFFF00"/>
              </a:gs>
              <a:gs pos="70000">
                <a:schemeClr val="accent2">
                  <a:lumMod val="0"/>
                  <a:lumOff val="100000"/>
                </a:schemeClr>
              </a:gs>
              <a:gs pos="98000">
                <a:schemeClr val="accent4">
                  <a:lumMod val="50000"/>
                </a:schemeClr>
              </a:gs>
            </a:gsLst>
            <a:path path="circle">
              <a:fillToRect l="50000" t="-80000" r="50000" b="180000"/>
            </a:path>
          </a:gradFill>
          <a:ln>
            <a:solidFill>
              <a:srgbClr val="FF6600"/>
            </a:solidFill>
          </a:ln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fa-IR" b="1" dirty="0">
              <a:solidFill>
                <a:srgbClr val="0070C0"/>
              </a:solidFill>
              <a:cs typeface="B Nazanin" panose="00000400000000000000" pitchFamily="2" charset="-78"/>
            </a:endParaRPr>
          </a:p>
          <a:p>
            <a:pPr marL="0" indent="0" algn="ctr" rtl="1">
              <a:buNone/>
            </a:pPr>
            <a:endParaRPr lang="fa-IR" b="1" dirty="0">
              <a:solidFill>
                <a:srgbClr val="0070C0"/>
              </a:solidFill>
              <a:cs typeface="B Nazanin" panose="00000400000000000000" pitchFamily="2" charset="-78"/>
            </a:endParaRPr>
          </a:p>
          <a:p>
            <a:pPr marL="0" indent="0" algn="ctr" rtl="1">
              <a:buNone/>
            </a:pPr>
            <a:r>
              <a:rPr lang="fa-IR" b="1" dirty="0">
                <a:solidFill>
                  <a:srgbClr val="C00000"/>
                </a:solidFill>
                <a:cs typeface="B Nazanin" panose="00000400000000000000" pitchFamily="2" charset="-78"/>
              </a:rPr>
              <a:t>سهم سالمندان </a:t>
            </a:r>
            <a:r>
              <a:rPr lang="fa-IR" b="1" dirty="0">
                <a:solidFill>
                  <a:srgbClr val="0070C0"/>
                </a:solidFill>
                <a:cs typeface="B Nazanin" panose="00000400000000000000" pitchFamily="2" charset="-78"/>
              </a:rPr>
              <a:t>بجز در بازه زمانی 1375 تا 1385، </a:t>
            </a:r>
            <a:r>
              <a:rPr lang="fa-IR" b="1" dirty="0">
                <a:solidFill>
                  <a:srgbClr val="C00000"/>
                </a:solidFill>
                <a:cs typeface="B Nazanin" panose="00000400000000000000" pitchFamily="2" charset="-78"/>
              </a:rPr>
              <a:t>رشد </a:t>
            </a:r>
            <a:r>
              <a:rPr lang="fa-IR" b="1" dirty="0">
                <a:solidFill>
                  <a:srgbClr val="0070C0"/>
                </a:solidFill>
                <a:cs typeface="B Nazanin" panose="00000400000000000000" pitchFamily="2" charset="-78"/>
              </a:rPr>
              <a:t>دوره ای 10 ساله </a:t>
            </a:r>
            <a:r>
              <a:rPr lang="fa-IR" b="1" dirty="0">
                <a:solidFill>
                  <a:srgbClr val="C00000"/>
                </a:solidFill>
                <a:cs typeface="B Nazanin" panose="00000400000000000000" pitchFamily="2" charset="-78"/>
              </a:rPr>
              <a:t>صعودی </a:t>
            </a:r>
            <a:r>
              <a:rPr lang="fa-IR" b="1" dirty="0">
                <a:solidFill>
                  <a:srgbClr val="0070C0"/>
                </a:solidFill>
                <a:cs typeface="B Nazanin" panose="00000400000000000000" pitchFamily="2" charset="-78"/>
              </a:rPr>
              <a:t>داشته است به طوری که از رشد</a:t>
            </a:r>
            <a:r>
              <a:rPr lang="fa-IR" b="1" dirty="0">
                <a:solidFill>
                  <a:srgbClr val="C00000"/>
                </a:solidFill>
                <a:cs typeface="B Nazanin" panose="00000400000000000000" pitchFamily="2" charset="-78"/>
              </a:rPr>
              <a:t> منفی 17% </a:t>
            </a:r>
            <a:r>
              <a:rPr lang="fa-IR" b="1" dirty="0">
                <a:solidFill>
                  <a:srgbClr val="0070C0"/>
                </a:solidFill>
                <a:cs typeface="B Nazanin" panose="00000400000000000000" pitchFamily="2" charset="-78"/>
              </a:rPr>
              <a:t>در سال 1355 به رشد</a:t>
            </a:r>
            <a:r>
              <a:rPr lang="fa-IR" b="1" dirty="0">
                <a:solidFill>
                  <a:srgbClr val="C00000"/>
                </a:solidFill>
                <a:cs typeface="B Nazanin" panose="00000400000000000000" pitchFamily="2" charset="-78"/>
              </a:rPr>
              <a:t> 28% </a:t>
            </a:r>
            <a:r>
              <a:rPr lang="fa-IR" b="1" dirty="0">
                <a:solidFill>
                  <a:srgbClr val="0070C0"/>
                </a:solidFill>
                <a:cs typeface="B Nazanin" panose="00000400000000000000" pitchFamily="2" charset="-78"/>
              </a:rPr>
              <a:t>در سال 1395 رسیده است.</a:t>
            </a:r>
          </a:p>
          <a:p>
            <a:pPr marL="0" indent="0" algn="ctr" rtl="1">
              <a:buNone/>
            </a:pPr>
            <a:endParaRPr lang="fa-IR" b="1" dirty="0">
              <a:solidFill>
                <a:srgbClr val="0070C0"/>
              </a:solidFill>
              <a:cs typeface="B Nazanin" panose="00000400000000000000" pitchFamily="2" charset="-78"/>
            </a:endParaRPr>
          </a:p>
          <a:p>
            <a:pPr marL="0" indent="0" algn="ctr" rtl="1">
              <a:buNone/>
            </a:pPr>
            <a:endParaRPr lang="fa-IR" b="1" dirty="0">
              <a:solidFill>
                <a:srgbClr val="0070C0"/>
              </a:solidFill>
              <a:cs typeface="B Nazanin" panose="00000400000000000000" pitchFamily="2" charset="-78"/>
            </a:endParaRPr>
          </a:p>
          <a:p>
            <a:pPr marL="0" indent="0" algn="ctr" rtl="1">
              <a:buNone/>
            </a:pPr>
            <a:r>
              <a:rPr lang="fa-IR" b="1" dirty="0">
                <a:solidFill>
                  <a:srgbClr val="0070C0"/>
                </a:solidFill>
                <a:cs typeface="B Nazanin" panose="00000400000000000000" pitchFamily="2" charset="-78"/>
              </a:rPr>
              <a:t>یکی از دلایل افزایش </a:t>
            </a:r>
            <a:r>
              <a:rPr lang="fa-IR" b="1" dirty="0">
                <a:solidFill>
                  <a:srgbClr val="C00000"/>
                </a:solidFill>
                <a:cs typeface="B Nazanin" panose="00000400000000000000" pitchFamily="2" charset="-78"/>
              </a:rPr>
              <a:t>سهم سالمندی </a:t>
            </a:r>
            <a:r>
              <a:rPr lang="fa-IR" b="1" dirty="0">
                <a:solidFill>
                  <a:srgbClr val="0070C0"/>
                </a:solidFill>
                <a:cs typeface="B Nazanin" panose="00000400000000000000" pitchFamily="2" charset="-78"/>
              </a:rPr>
              <a:t>در سال های 1355 تا 1395، افزایش امید زندگی و </a:t>
            </a:r>
            <a:r>
              <a:rPr lang="fa-IR" b="1" dirty="0">
                <a:solidFill>
                  <a:srgbClr val="C00000"/>
                </a:solidFill>
                <a:cs typeface="B Nazanin" panose="00000400000000000000" pitchFamily="2" charset="-78"/>
              </a:rPr>
              <a:t>کاهش نرخ باوری </a:t>
            </a:r>
            <a:r>
              <a:rPr lang="fa-IR" b="1" dirty="0">
                <a:solidFill>
                  <a:srgbClr val="0070C0"/>
                </a:solidFill>
                <a:cs typeface="B Nazanin" panose="00000400000000000000" pitchFamily="2" charset="-78"/>
              </a:rPr>
              <a:t>است.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BB39E7D9-7ABD-421F-83A5-6DA7C91DED0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726" y="191379"/>
            <a:ext cx="1154980" cy="1152128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0BE30278-154B-EDBE-1EB6-2F157FF6A4B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23244" y="191379"/>
            <a:ext cx="2268756" cy="7695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30659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92331" y="1528354"/>
            <a:ext cx="4585064" cy="4585062"/>
          </a:xfrm>
          <a:prstGeom prst="rect">
            <a:avLst/>
          </a:prstGeom>
          <a:noFill/>
          <a:ln>
            <a:gradFill>
              <a:gsLst>
                <a:gs pos="6000">
                  <a:srgbClr val="002060"/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rgbClr val="00B050"/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fa-IR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براساس برآوردها ، کشور ایران طی 30 سال آینده در اثر افزایش نسبت</a:t>
            </a:r>
          </a:p>
          <a:p>
            <a:pPr algn="just" rtl="1"/>
            <a:r>
              <a:rPr lang="fa-IR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سالمندان، با بحران سالمندی جمعیت مواجه خواهد شد، به طوری که در سال 1430 ، </a:t>
            </a:r>
            <a:r>
              <a:rPr lang="fa-IR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بیش از یک سوم جمعیت</a:t>
            </a:r>
            <a:r>
              <a:rPr lang="fa-IR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 کشور را سالمندان تشکیل</a:t>
            </a:r>
          </a:p>
          <a:p>
            <a:pPr algn="just" rtl="1"/>
            <a:r>
              <a:rPr lang="fa-IR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می دهند.</a:t>
            </a:r>
            <a:endParaRPr lang="en-US" sz="2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2972" y="832296"/>
            <a:ext cx="2886891" cy="2106846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0937" y="2343081"/>
            <a:ext cx="2783749" cy="210652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2972" y="4206240"/>
            <a:ext cx="3072496" cy="2042704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BB39E7D9-7ABD-421F-83A5-6DA7C91DED0E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182" y="168520"/>
            <a:ext cx="1154980" cy="1152128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0BE30278-154B-EDBE-1EB6-2F157FF6A4B4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55062" y="219378"/>
            <a:ext cx="2268756" cy="7695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90736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6843874" y="1914722"/>
            <a:ext cx="5113663" cy="4874729"/>
          </a:xfrm>
          <a:prstGeom prst="ellipse">
            <a:avLst/>
          </a:prstGeom>
          <a:noFill/>
          <a:ln cap="rnd" cmpd="sng">
            <a:gradFill flip="none" rotWithShape="1">
              <a:gsLst>
                <a:gs pos="29000">
                  <a:srgbClr val="A162D0"/>
                </a:gs>
                <a:gs pos="74000">
                  <a:schemeClr val="accent6">
                    <a:lumMod val="45000"/>
                    <a:lumOff val="55000"/>
                  </a:schemeClr>
                </a:gs>
                <a:gs pos="83000">
                  <a:srgbClr val="C00000"/>
                </a:gs>
                <a:gs pos="100000">
                  <a:schemeClr val="accent6">
                    <a:lumMod val="30000"/>
                    <a:lumOff val="70000"/>
                  </a:schemeClr>
                </a:gs>
              </a:gsLst>
              <a:path path="rect">
                <a:fillToRect l="100000" t="100000"/>
              </a:path>
              <a:tileRect r="-100000" b="-100000"/>
            </a:gra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fa-IR" sz="2400" b="1" dirty="0">
                <a:solidFill>
                  <a:schemeClr val="accent2">
                    <a:lumMod val="50000"/>
                  </a:schemeClr>
                </a:solidFill>
                <a:cs typeface="B Nazanin" panose="00000400000000000000" pitchFamily="2" charset="-78"/>
              </a:rPr>
              <a:t>براساس گزارش سازمان بهداشت جهانی، تا سال 2050 جمعیت سالمندان جهان به 2.1 میلیارد نفر خواهد رسید. با وجود اینکه جامعه ایرانی در حال حاضر در «پنجره فرصت جمعیتی » قرار دارد اما پیش بینی ها نشان می دهد </a:t>
            </a:r>
            <a:r>
              <a:rPr lang="fa-IR" sz="2400" b="1" dirty="0">
                <a:solidFill>
                  <a:srgbClr val="002060"/>
                </a:solidFill>
                <a:cs typeface="B Nazanin" panose="00000400000000000000" pitchFamily="2" charset="-78"/>
              </a:rPr>
              <a:t>تا سال 1430 جمعیت سالمندان ایران به 32.1 درصد </a:t>
            </a:r>
            <a:r>
              <a:rPr lang="fa-IR" sz="2400" b="1" dirty="0">
                <a:solidFill>
                  <a:schemeClr val="accent2">
                    <a:lumMod val="50000"/>
                  </a:schemeClr>
                </a:solidFill>
                <a:cs typeface="B Nazanin" panose="00000400000000000000" pitchFamily="2" charset="-78"/>
              </a:rPr>
              <a:t>خواهد رسيد.</a:t>
            </a:r>
            <a:endParaRPr lang="en-US" sz="2400" b="1" dirty="0">
              <a:solidFill>
                <a:schemeClr val="accent2">
                  <a:lumMod val="50000"/>
                </a:schemeClr>
              </a:solidFill>
              <a:cs typeface="B Nazanin" panose="00000400000000000000" pitchFamily="2" charset="-78"/>
            </a:endParaRPr>
          </a:p>
        </p:txBody>
      </p:sp>
      <p:sp>
        <p:nvSpPr>
          <p:cNvPr id="7" name="Oval 6"/>
          <p:cNvSpPr/>
          <p:nvPr/>
        </p:nvSpPr>
        <p:spPr>
          <a:xfrm>
            <a:off x="578064" y="892361"/>
            <a:ext cx="5550085" cy="5429653"/>
          </a:xfrm>
          <a:prstGeom prst="ellipse">
            <a:avLst/>
          </a:prstGeom>
          <a:noFill/>
          <a:ln>
            <a:gradFill flip="none" rotWithShape="1">
              <a:gsLst>
                <a:gs pos="23000">
                  <a:srgbClr val="7030A0"/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8494">
                  <a:schemeClr val="accent2">
                    <a:lumMod val="50000"/>
                  </a:schemeClr>
                </a:gs>
                <a:gs pos="78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path path="rect">
                <a:fillToRect l="100000" t="100000"/>
              </a:path>
              <a:tileRect r="-100000" b="-10000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fa-IR" sz="2400" b="1" dirty="0">
                <a:solidFill>
                  <a:srgbClr val="C00000"/>
                </a:solidFill>
                <a:cs typeface="B Nazanin" panose="00000400000000000000" pitchFamily="2" charset="-78"/>
              </a:rPr>
              <a:t>13.2 درصد از جمعیت استان گیلان و 4.9 درصد از جمعیت استان سیستان و بلوچستان را سالمندان تشکیل می دهد و به این ترتیب استان </a:t>
            </a:r>
            <a:r>
              <a:rPr lang="fa-IR" sz="2400" b="1" dirty="0">
                <a:solidFill>
                  <a:srgbClr val="002060"/>
                </a:solidFill>
                <a:cs typeface="B Nazanin" panose="00000400000000000000" pitchFamily="2" charset="-78"/>
              </a:rPr>
              <a:t>گیلان</a:t>
            </a:r>
            <a:r>
              <a:rPr lang="fa-IR" sz="2400" b="1" dirty="0">
                <a:solidFill>
                  <a:srgbClr val="C00000"/>
                </a:solidFill>
                <a:cs typeface="B Nazanin" panose="00000400000000000000" pitchFamily="2" charset="-78"/>
              </a:rPr>
              <a:t> بیشترین تعداد سالمند و استان </a:t>
            </a:r>
            <a:r>
              <a:rPr lang="fa-IR" sz="2400" b="1" dirty="0">
                <a:solidFill>
                  <a:srgbClr val="002060"/>
                </a:solidFill>
                <a:cs typeface="B Nazanin" panose="00000400000000000000" pitchFamily="2" charset="-78"/>
              </a:rPr>
              <a:t>سیستان و بلوچستان </a:t>
            </a:r>
            <a:r>
              <a:rPr lang="fa-IR" sz="2400" b="1" dirty="0">
                <a:solidFill>
                  <a:srgbClr val="C00000"/>
                </a:solidFill>
                <a:cs typeface="B Nazanin" panose="00000400000000000000" pitchFamily="2" charset="-78"/>
              </a:rPr>
              <a:t>کمترین تعداد سالمند را دارد. </a:t>
            </a:r>
          </a:p>
          <a:p>
            <a:pPr algn="just" rtl="1"/>
            <a:endParaRPr lang="fa-IR" sz="2400" b="1" dirty="0">
              <a:solidFill>
                <a:srgbClr val="C00000"/>
              </a:solidFill>
              <a:cs typeface="B Nazanin" panose="00000400000000000000" pitchFamily="2" charset="-78"/>
            </a:endParaRPr>
          </a:p>
          <a:p>
            <a:pPr algn="ctr" rtl="1"/>
            <a:r>
              <a:rPr lang="fa-IR" sz="2400" b="1" dirty="0">
                <a:solidFill>
                  <a:srgbClr val="C00000"/>
                </a:solidFill>
                <a:cs typeface="B Nazanin" panose="00000400000000000000" pitchFamily="2" charset="-78"/>
              </a:rPr>
              <a:t>سهم سالمندان ایران، از رشد منفی </a:t>
            </a:r>
            <a:r>
              <a:rPr lang="fa-IR" sz="2400" b="1" dirty="0">
                <a:solidFill>
                  <a:srgbClr val="002060"/>
                </a:solidFill>
                <a:cs typeface="B Nazanin" panose="00000400000000000000" pitchFamily="2" charset="-78"/>
              </a:rPr>
              <a:t>17% </a:t>
            </a:r>
            <a:r>
              <a:rPr lang="fa-IR" sz="2400" b="1" dirty="0">
                <a:solidFill>
                  <a:srgbClr val="C00000"/>
                </a:solidFill>
                <a:cs typeface="B Nazanin" panose="00000400000000000000" pitchFamily="2" charset="-78"/>
              </a:rPr>
              <a:t>در سال </a:t>
            </a:r>
            <a:r>
              <a:rPr lang="fa-IR" sz="2400" b="1" dirty="0">
                <a:solidFill>
                  <a:srgbClr val="002060"/>
                </a:solidFill>
                <a:cs typeface="B Nazanin" panose="00000400000000000000" pitchFamily="2" charset="-78"/>
              </a:rPr>
              <a:t>1355 </a:t>
            </a:r>
            <a:r>
              <a:rPr lang="fa-IR" sz="2400" b="1" dirty="0">
                <a:solidFill>
                  <a:srgbClr val="C00000"/>
                </a:solidFill>
                <a:cs typeface="B Nazanin" panose="00000400000000000000" pitchFamily="2" charset="-78"/>
              </a:rPr>
              <a:t>به رشد </a:t>
            </a:r>
            <a:r>
              <a:rPr lang="fa-IR" sz="2400" b="1" dirty="0">
                <a:solidFill>
                  <a:srgbClr val="002060"/>
                </a:solidFill>
                <a:cs typeface="B Nazanin" panose="00000400000000000000" pitchFamily="2" charset="-78"/>
              </a:rPr>
              <a:t>28% </a:t>
            </a:r>
            <a:r>
              <a:rPr lang="fa-IR" sz="2400" b="1" dirty="0">
                <a:solidFill>
                  <a:srgbClr val="C00000"/>
                </a:solidFill>
                <a:cs typeface="B Nazanin" panose="00000400000000000000" pitchFamily="2" charset="-78"/>
              </a:rPr>
              <a:t>در سال</a:t>
            </a:r>
            <a:r>
              <a:rPr lang="fa-IR" sz="2400" b="1" dirty="0">
                <a:solidFill>
                  <a:srgbClr val="002060"/>
                </a:solidFill>
                <a:cs typeface="B Nazanin" panose="00000400000000000000" pitchFamily="2" charset="-78"/>
              </a:rPr>
              <a:t> 1395</a:t>
            </a:r>
            <a:r>
              <a:rPr lang="fa-IR" sz="2400" b="1" dirty="0">
                <a:solidFill>
                  <a:srgbClr val="C00000"/>
                </a:solidFill>
                <a:cs typeface="B Nazanin" panose="00000400000000000000" pitchFamily="2" charset="-78"/>
              </a:rPr>
              <a:t> رسیده است.</a:t>
            </a:r>
            <a:endParaRPr lang="en-US" sz="2400" b="1" dirty="0">
              <a:solidFill>
                <a:srgbClr val="C00000"/>
              </a:solidFill>
              <a:cs typeface="B Nazanin" panose="00000400000000000000" pitchFamily="2" charset="-78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B39E7D9-7ABD-421F-83A5-6DA7C91DED0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667" y="273022"/>
            <a:ext cx="1154980" cy="1152128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0BE30278-154B-EDBE-1EB6-2F157FF6A4B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1965" y="273022"/>
            <a:ext cx="2268756" cy="7695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15077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6663565" y="1283595"/>
            <a:ext cx="4846320" cy="2227187"/>
          </a:xfrm>
          <a:prstGeom prst="rect">
            <a:avLst/>
          </a:prstGeom>
          <a:noFill/>
          <a:ln>
            <a:gradFill>
              <a:gsLst>
                <a:gs pos="0">
                  <a:srgbClr val="002060"/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rgbClr val="C00000"/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fa-IR" sz="2800" b="1" dirty="0">
                <a:solidFill>
                  <a:srgbClr val="009A46"/>
                </a:solidFill>
                <a:cs typeface="B Nazanin" panose="00000400000000000000" pitchFamily="2" charset="-78"/>
              </a:rPr>
              <a:t>عوامل موثر در تشدید سالمندی: </a:t>
            </a:r>
          </a:p>
          <a:p>
            <a:pPr marL="285750" indent="-285750" algn="r" rtl="1">
              <a:buFont typeface="Arial" panose="020B0604020202020204" pitchFamily="34" charset="0"/>
              <a:buChar char="•"/>
            </a:pPr>
            <a:r>
              <a:rPr lang="fa-IR" sz="2000" b="1" dirty="0">
                <a:solidFill>
                  <a:schemeClr val="accent6">
                    <a:lumMod val="50000"/>
                  </a:schemeClr>
                </a:solidFill>
                <a:cs typeface="B Nazanin" panose="00000400000000000000" pitchFamily="2" charset="-78"/>
              </a:rPr>
              <a:t>کاهش خانوارهای گسترده و متمرکز در یک محله </a:t>
            </a:r>
          </a:p>
          <a:p>
            <a:pPr marL="285750" indent="-285750" algn="r" rtl="1">
              <a:buFont typeface="Arial" panose="020B0604020202020204" pitchFamily="34" charset="0"/>
              <a:buChar char="•"/>
            </a:pPr>
            <a:r>
              <a:rPr lang="fa-IR" sz="2000" b="1" dirty="0">
                <a:solidFill>
                  <a:schemeClr val="accent6">
                    <a:lumMod val="50000"/>
                  </a:schemeClr>
                </a:solidFill>
                <a:cs typeface="B Nazanin" panose="00000400000000000000" pitchFamily="2" charset="-78"/>
              </a:rPr>
              <a:t>کاهش بعد خانوار</a:t>
            </a:r>
          </a:p>
          <a:p>
            <a:pPr marL="285750" indent="-285750" algn="r" rtl="1">
              <a:buFont typeface="Arial" panose="020B0604020202020204" pitchFamily="34" charset="0"/>
              <a:buChar char="•"/>
            </a:pPr>
            <a:r>
              <a:rPr lang="fa-IR" sz="2000" b="1" dirty="0">
                <a:solidFill>
                  <a:schemeClr val="accent6">
                    <a:lumMod val="50000"/>
                  </a:schemeClr>
                </a:solidFill>
                <a:cs typeface="B Nazanin" panose="00000400000000000000" pitchFamily="2" charset="-78"/>
              </a:rPr>
              <a:t>افزایش آمار تجرد قطعی</a:t>
            </a:r>
          </a:p>
          <a:p>
            <a:pPr marL="285750" indent="-285750" algn="r" rtl="1">
              <a:buFont typeface="Arial" panose="020B0604020202020204" pitchFamily="34" charset="0"/>
              <a:buChar char="•"/>
            </a:pPr>
            <a:r>
              <a:rPr lang="fa-IR" sz="2000" b="1" dirty="0">
                <a:solidFill>
                  <a:schemeClr val="accent6">
                    <a:lumMod val="50000"/>
                  </a:schemeClr>
                </a:solidFill>
                <a:cs typeface="B Nazanin" panose="00000400000000000000" pitchFamily="2" charset="-78"/>
              </a:rPr>
              <a:t>زنانه شدن سالمندی</a:t>
            </a:r>
            <a:endParaRPr lang="en-US" sz="2000" b="1" dirty="0">
              <a:solidFill>
                <a:schemeClr val="accent6">
                  <a:lumMod val="50000"/>
                </a:schemeClr>
              </a:solidFill>
              <a:cs typeface="B Nazanin" panose="00000400000000000000" pitchFamily="2" charset="-78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70560" y="2126986"/>
            <a:ext cx="4618892" cy="4524315"/>
          </a:xfrm>
          <a:prstGeom prst="rect">
            <a:avLst/>
          </a:prstGeom>
          <a:noFill/>
          <a:ln w="19050">
            <a:gradFill flip="none" rotWithShape="1">
              <a:gsLst>
                <a:gs pos="76980">
                  <a:srgbClr val="C00000"/>
                </a:gs>
                <a:gs pos="0">
                  <a:schemeClr val="accent5">
                    <a:lumMod val="89000"/>
                  </a:schemeClr>
                </a:gs>
                <a:gs pos="23000">
                  <a:schemeClr val="accent5">
                    <a:lumMod val="89000"/>
                  </a:schemeClr>
                </a:gs>
                <a:gs pos="69000">
                  <a:schemeClr val="accent5">
                    <a:lumMod val="75000"/>
                  </a:schemeClr>
                </a:gs>
                <a:gs pos="97000">
                  <a:schemeClr val="accent5">
                    <a:lumMod val="7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</a:ln>
          <a:effectLst>
            <a:innerShdw blurRad="63500" dist="50800" dir="135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fa-IR" sz="2400" b="1" dirty="0">
                <a:solidFill>
                  <a:schemeClr val="accent6">
                    <a:lumMod val="50000"/>
                  </a:schemeClr>
                </a:solidFill>
                <a:cs typeface="B Nazanin" panose="00000400000000000000" pitchFamily="2" charset="-78"/>
              </a:rPr>
              <a:t>براساس داده هاي سازمان ثبت احوال كشور، از کل ولادت های رخ داده در سال 1399، </a:t>
            </a:r>
            <a:r>
              <a:rPr lang="fa-IR" sz="2400" b="1" dirty="0">
                <a:solidFill>
                  <a:srgbClr val="C00000"/>
                </a:solidFill>
                <a:cs typeface="B Nazanin" panose="00000400000000000000" pitchFamily="2" charset="-78"/>
              </a:rPr>
              <a:t>40% </a:t>
            </a:r>
            <a:r>
              <a:rPr lang="fa-IR" sz="2400" b="1" dirty="0">
                <a:solidFill>
                  <a:schemeClr val="accent6">
                    <a:lumMod val="50000"/>
                  </a:schemeClr>
                </a:solidFill>
                <a:cs typeface="B Nazanin" panose="00000400000000000000" pitchFamily="2" charset="-78"/>
              </a:rPr>
              <a:t>فرزند اول، </a:t>
            </a:r>
            <a:r>
              <a:rPr lang="fa-IR" sz="2400" b="1" dirty="0">
                <a:solidFill>
                  <a:srgbClr val="C00000"/>
                </a:solidFill>
                <a:cs typeface="B Nazanin" panose="00000400000000000000" pitchFamily="2" charset="-78"/>
              </a:rPr>
              <a:t>40.8% </a:t>
            </a:r>
            <a:r>
              <a:rPr lang="fa-IR" sz="2400" b="1" dirty="0">
                <a:solidFill>
                  <a:schemeClr val="accent6">
                    <a:lumMod val="50000"/>
                  </a:schemeClr>
                </a:solidFill>
                <a:cs typeface="B Nazanin" panose="00000400000000000000" pitchFamily="2" charset="-78"/>
              </a:rPr>
              <a:t>فرزند دوم، </a:t>
            </a:r>
            <a:r>
              <a:rPr lang="fa-IR" sz="2400" b="1" dirty="0">
                <a:solidFill>
                  <a:srgbClr val="C00000"/>
                </a:solidFill>
                <a:cs typeface="B Nazanin" panose="00000400000000000000" pitchFamily="2" charset="-78"/>
              </a:rPr>
              <a:t>14.2% </a:t>
            </a:r>
            <a:r>
              <a:rPr lang="fa-IR" sz="2400" b="1" dirty="0">
                <a:solidFill>
                  <a:schemeClr val="accent6">
                    <a:lumMod val="50000"/>
                  </a:schemeClr>
                </a:solidFill>
                <a:cs typeface="B Nazanin" panose="00000400000000000000" pitchFamily="2" charset="-78"/>
              </a:rPr>
              <a:t>فرزند سوم و </a:t>
            </a:r>
            <a:r>
              <a:rPr lang="fa-IR" sz="2400" b="1" dirty="0">
                <a:solidFill>
                  <a:srgbClr val="C00000"/>
                </a:solidFill>
                <a:cs typeface="B Nazanin" panose="00000400000000000000" pitchFamily="2" charset="-78"/>
              </a:rPr>
              <a:t>4.3% </a:t>
            </a:r>
            <a:r>
              <a:rPr lang="fa-IR" sz="2400" b="1" dirty="0">
                <a:solidFill>
                  <a:schemeClr val="accent6">
                    <a:lumMod val="50000"/>
                  </a:schemeClr>
                </a:solidFill>
                <a:cs typeface="B Nazanin" panose="00000400000000000000" pitchFamily="2" charset="-78"/>
              </a:rPr>
              <a:t>فرزند چهارم و بیشتر است.</a:t>
            </a:r>
          </a:p>
          <a:p>
            <a:pPr algn="just" rtl="1"/>
            <a:endParaRPr lang="fa-IR" sz="2400" b="1" dirty="0">
              <a:solidFill>
                <a:schemeClr val="accent6">
                  <a:lumMod val="50000"/>
                </a:schemeClr>
              </a:solidFill>
              <a:cs typeface="B Nazanin" panose="00000400000000000000" pitchFamily="2" charset="-78"/>
            </a:endParaRPr>
          </a:p>
          <a:p>
            <a:pPr algn="just" rtl="1"/>
            <a:r>
              <a:rPr lang="fa-IR" sz="2400" b="1" dirty="0">
                <a:solidFill>
                  <a:schemeClr val="accent6">
                    <a:lumMod val="50000"/>
                  </a:schemeClr>
                </a:solidFill>
                <a:cs typeface="B Nazanin" panose="00000400000000000000" pitchFamily="2" charset="-78"/>
              </a:rPr>
              <a:t>بنابراین، در بسیاری از موارد ازدواج، دو نفر </a:t>
            </a:r>
            <a:r>
              <a:rPr lang="fa-IR" sz="2400" b="1" dirty="0">
                <a:solidFill>
                  <a:srgbClr val="C00000"/>
                </a:solidFill>
                <a:cs typeface="B Nazanin" panose="00000400000000000000" pitchFamily="2" charset="-78"/>
              </a:rPr>
              <a:t>تک فرزند </a:t>
            </a:r>
            <a:r>
              <a:rPr lang="fa-IR" sz="2400" b="1" dirty="0">
                <a:solidFill>
                  <a:schemeClr val="accent6">
                    <a:lumMod val="50000"/>
                  </a:schemeClr>
                </a:solidFill>
                <a:cs typeface="B Nazanin" panose="00000400000000000000" pitchFamily="2" charset="-78"/>
              </a:rPr>
              <a:t>با هم ازدواج می کنند که در آینده باید </a:t>
            </a:r>
            <a:r>
              <a:rPr lang="fa-IR" sz="2400" b="1" dirty="0">
                <a:solidFill>
                  <a:srgbClr val="C00000"/>
                </a:solidFill>
                <a:cs typeface="B Nazanin" panose="00000400000000000000" pitchFamily="2" charset="-78"/>
              </a:rPr>
              <a:t>چهار پدربزرگ و مادربزرگ </a:t>
            </a:r>
            <a:r>
              <a:rPr lang="fa-IR" sz="2400" b="1" dirty="0">
                <a:solidFill>
                  <a:schemeClr val="accent6">
                    <a:lumMod val="50000"/>
                  </a:schemeClr>
                </a:solidFill>
                <a:cs typeface="B Nazanin" panose="00000400000000000000" pitchFamily="2" charset="-78"/>
              </a:rPr>
              <a:t>را سرپرستی کنند</a:t>
            </a:r>
            <a:r>
              <a:rPr lang="fa-IR" sz="2400" b="1" dirty="0">
                <a:gradFill>
                  <a:gsLst>
                    <a:gs pos="76980">
                      <a:srgbClr val="C00000"/>
                    </a:gs>
                    <a:gs pos="0">
                      <a:schemeClr val="accent5">
                        <a:lumMod val="89000"/>
                      </a:schemeClr>
                    </a:gs>
                    <a:gs pos="23000">
                      <a:schemeClr val="accent5">
                        <a:lumMod val="89000"/>
                      </a:schemeClr>
                    </a:gs>
                    <a:gs pos="69000">
                      <a:schemeClr val="accent5">
                        <a:lumMod val="75000"/>
                      </a:schemeClr>
                    </a:gs>
                    <a:gs pos="97000">
                      <a:schemeClr val="accent5">
                        <a:lumMod val="7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cs typeface="B Nazanin" panose="00000400000000000000" pitchFamily="2" charset="-78"/>
              </a:rPr>
              <a:t>.</a:t>
            </a:r>
            <a:endParaRPr lang="en-US" sz="2400" b="1" dirty="0">
              <a:gradFill>
                <a:gsLst>
                  <a:gs pos="76980">
                    <a:srgbClr val="C00000"/>
                  </a:gs>
                  <a:gs pos="0">
                    <a:schemeClr val="accent5">
                      <a:lumMod val="89000"/>
                    </a:schemeClr>
                  </a:gs>
                  <a:gs pos="23000">
                    <a:schemeClr val="accent5">
                      <a:lumMod val="89000"/>
                    </a:schemeClr>
                  </a:gs>
                  <a:gs pos="69000">
                    <a:schemeClr val="accent5">
                      <a:lumMod val="75000"/>
                    </a:schemeClr>
                  </a:gs>
                  <a:gs pos="97000">
                    <a:schemeClr val="accent5">
                      <a:lumMod val="7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cs typeface="B Nazanin" panose="00000400000000000000" pitchFamily="2" charset="-78"/>
            </a:endParaRPr>
          </a:p>
        </p:txBody>
      </p:sp>
      <p:sp>
        <p:nvSpPr>
          <p:cNvPr id="6" name="Bent-Up Arrow 5"/>
          <p:cNvSpPr/>
          <p:nvPr/>
        </p:nvSpPr>
        <p:spPr>
          <a:xfrm rot="5400000" flipV="1">
            <a:off x="7461808" y="4678710"/>
            <a:ext cx="1816346" cy="2128836"/>
          </a:xfrm>
          <a:prstGeom prst="bentUpArrow">
            <a:avLst/>
          </a:prstGeom>
          <a:gradFill>
            <a:gsLst>
              <a:gs pos="0">
                <a:srgbClr val="002060"/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rgbClr val="C00000"/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gradFill>
              <a:gsLst>
                <a:gs pos="0">
                  <a:srgbClr val="002060"/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rgbClr val="C00000"/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endParaRPr lang="en-US" sz="2400" b="1">
              <a:solidFill>
                <a:srgbClr val="002060"/>
              </a:solidFill>
              <a:cs typeface="B Nazanin" panose="00000400000000000000" pitchFamily="2" charset="-78"/>
            </a:endParaRPr>
          </a:p>
        </p:txBody>
      </p:sp>
      <p:sp>
        <p:nvSpPr>
          <p:cNvPr id="8" name="Explosion 2 7"/>
          <p:cNvSpPr/>
          <p:nvPr/>
        </p:nvSpPr>
        <p:spPr>
          <a:xfrm>
            <a:off x="6667792" y="3620110"/>
            <a:ext cx="4984573" cy="1214845"/>
          </a:xfrm>
          <a:prstGeom prst="irregularSeal2">
            <a:avLst/>
          </a:prstGeom>
          <a:noFill/>
          <a:ln w="19050">
            <a:gradFill flip="none" rotWithShape="1">
              <a:gsLst>
                <a:gs pos="76980">
                  <a:srgbClr val="C00000"/>
                </a:gs>
                <a:gs pos="0">
                  <a:schemeClr val="accent5">
                    <a:lumMod val="89000"/>
                  </a:schemeClr>
                </a:gs>
                <a:gs pos="23000">
                  <a:schemeClr val="accent5">
                    <a:lumMod val="89000"/>
                  </a:schemeClr>
                </a:gs>
                <a:gs pos="69000">
                  <a:schemeClr val="accent5">
                    <a:lumMod val="75000"/>
                  </a:schemeClr>
                </a:gs>
                <a:gs pos="97000">
                  <a:schemeClr val="accent5">
                    <a:lumMod val="7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</a:ln>
          <a:effectLst>
            <a:innerShdw blurRad="63500" dist="50800" dir="135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fa-IR" sz="2000" b="1" dirty="0">
                <a:solidFill>
                  <a:schemeClr val="accent6">
                    <a:lumMod val="50000"/>
                  </a:schemeClr>
                </a:solidFill>
                <a:cs typeface="B Nazanin" panose="00000400000000000000" pitchFamily="2" charset="-78"/>
              </a:rPr>
              <a:t>کاهش بعد خانوار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BB39E7D9-7ABD-421F-83A5-6DA7C91DED0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268" y="131467"/>
            <a:ext cx="1154980" cy="1152128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0BE30278-154B-EDBE-1EB6-2F157FF6A4B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9308" y="175835"/>
            <a:ext cx="2268756" cy="7695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55965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344279" y="1147872"/>
            <a:ext cx="5316583" cy="2227187"/>
          </a:xfrm>
          <a:prstGeom prst="rect">
            <a:avLst/>
          </a:prstGeom>
          <a:noFill/>
          <a:ln>
            <a:gradFill>
              <a:gsLst>
                <a:gs pos="0">
                  <a:schemeClr val="accent6">
                    <a:lumMod val="50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rgbClr val="00B0F0"/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fa-IR" sz="2800" b="1" dirty="0">
                <a:solidFill>
                  <a:srgbClr val="002060"/>
                </a:solidFill>
                <a:cs typeface="B Nazanin" panose="00000400000000000000" pitchFamily="2" charset="-78"/>
              </a:rPr>
              <a:t>عوامل چالشی سالمندی جمعیت: </a:t>
            </a:r>
          </a:p>
          <a:p>
            <a:pPr marL="342900" indent="-342900" algn="r" rtl="1">
              <a:buFont typeface="Arial" panose="020B0604020202020204" pitchFamily="34" charset="0"/>
              <a:buChar char="•"/>
            </a:pPr>
            <a:r>
              <a:rPr lang="fa-IR" sz="2000" b="1" dirty="0">
                <a:solidFill>
                  <a:srgbClr val="0070C0"/>
                </a:solidFill>
                <a:cs typeface="B Nazanin" panose="00000400000000000000" pitchFamily="2" charset="-78"/>
              </a:rPr>
              <a:t>افزایش هزینه مراقبت های بهداشتی درمانی </a:t>
            </a:r>
          </a:p>
          <a:p>
            <a:pPr marL="342900" indent="-342900" algn="r" rtl="1">
              <a:buFont typeface="Arial" panose="020B0604020202020204" pitchFamily="34" charset="0"/>
              <a:buChar char="•"/>
            </a:pPr>
            <a:r>
              <a:rPr lang="fa-IR" sz="2000" b="1" dirty="0">
                <a:solidFill>
                  <a:srgbClr val="0070C0"/>
                </a:solidFill>
                <a:cs typeface="B Nazanin" panose="00000400000000000000" pitchFamily="2" charset="-78"/>
              </a:rPr>
              <a:t>نیاز به زیرساخت های مراقبت از سالمندان</a:t>
            </a:r>
          </a:p>
          <a:p>
            <a:pPr marL="342900" indent="-342900" algn="r" rtl="1">
              <a:buFont typeface="Arial" panose="020B0604020202020204" pitchFamily="34" charset="0"/>
              <a:buChar char="•"/>
            </a:pPr>
            <a:r>
              <a:rPr lang="fa-IR" sz="2000" b="1" dirty="0">
                <a:solidFill>
                  <a:srgbClr val="0070C0"/>
                </a:solidFill>
                <a:cs typeface="B Nazanin" panose="00000400000000000000" pitchFamily="2" charset="-78"/>
              </a:rPr>
              <a:t>ناپایداری نظام رفاهی</a:t>
            </a:r>
          </a:p>
          <a:p>
            <a:pPr marL="342900" indent="-342900" algn="r" rtl="1">
              <a:buFont typeface="Arial" panose="020B0604020202020204" pitchFamily="34" charset="0"/>
              <a:buChar char="•"/>
            </a:pPr>
            <a:r>
              <a:rPr lang="fa-IR" sz="2000" b="1" dirty="0">
                <a:solidFill>
                  <a:srgbClr val="0070C0"/>
                </a:solidFill>
                <a:cs typeface="B Nazanin" panose="00000400000000000000" pitchFamily="2" charset="-78"/>
              </a:rPr>
              <a:t>افزایش وابستگی سالمندان </a:t>
            </a:r>
            <a:endParaRPr lang="en-US" sz="2000" b="1" dirty="0">
              <a:solidFill>
                <a:srgbClr val="0070C0"/>
              </a:solidFill>
              <a:cs typeface="B Nazanin" panose="00000400000000000000" pitchFamily="2" charset="-78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05478" y="2261466"/>
            <a:ext cx="5104227" cy="4524315"/>
          </a:xfrm>
          <a:prstGeom prst="rect">
            <a:avLst/>
          </a:prstGeom>
          <a:noFill/>
          <a:ln w="19050">
            <a:gradFill flip="none" rotWithShape="1">
              <a:gsLst>
                <a:gs pos="76980">
                  <a:srgbClr val="C00000"/>
                </a:gs>
                <a:gs pos="0">
                  <a:schemeClr val="accent5">
                    <a:lumMod val="89000"/>
                  </a:schemeClr>
                </a:gs>
                <a:gs pos="23000">
                  <a:schemeClr val="accent5">
                    <a:lumMod val="89000"/>
                  </a:schemeClr>
                </a:gs>
                <a:gs pos="69000">
                  <a:schemeClr val="accent5">
                    <a:lumMod val="75000"/>
                  </a:schemeClr>
                </a:gs>
                <a:gs pos="97000">
                  <a:schemeClr val="accent5">
                    <a:lumMod val="7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</a:ln>
          <a:effectLst>
            <a:innerShdw blurRad="63500" dist="50800" dir="135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a-IR" sz="2400" b="1" dirty="0">
                <a:gradFill>
                  <a:gsLst>
                    <a:gs pos="76980">
                      <a:srgbClr val="C00000"/>
                    </a:gs>
                    <a:gs pos="0">
                      <a:schemeClr val="accent5">
                        <a:lumMod val="89000"/>
                      </a:schemeClr>
                    </a:gs>
                    <a:gs pos="23000">
                      <a:schemeClr val="accent5">
                        <a:lumMod val="89000"/>
                      </a:schemeClr>
                    </a:gs>
                    <a:gs pos="69000">
                      <a:schemeClr val="accent5">
                        <a:lumMod val="75000"/>
                      </a:schemeClr>
                    </a:gs>
                    <a:gs pos="97000">
                      <a:schemeClr val="accent5">
                        <a:lumMod val="7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cs typeface="B Nazanin" panose="00000400000000000000" pitchFamily="2" charset="-78"/>
              </a:rPr>
              <a:t>در دهه های گذشته، ایران با بار اقتصادی امراض واگیر و عفونی روبرو بوده و فعالیت های بخش سلامت به پیشگیری، درمان و بازتوانی عوارض ناشی از این گونه بیماری ها معطوف بوده است. </a:t>
            </a:r>
          </a:p>
          <a:p>
            <a:pPr algn="ctr" rtl="1"/>
            <a:r>
              <a:rPr lang="fa-IR" sz="2400" b="1" dirty="0">
                <a:gradFill>
                  <a:gsLst>
                    <a:gs pos="76980">
                      <a:srgbClr val="C00000"/>
                    </a:gs>
                    <a:gs pos="0">
                      <a:schemeClr val="accent5">
                        <a:lumMod val="89000"/>
                      </a:schemeClr>
                    </a:gs>
                    <a:gs pos="23000">
                      <a:schemeClr val="accent5">
                        <a:lumMod val="89000"/>
                      </a:schemeClr>
                    </a:gs>
                    <a:gs pos="69000">
                      <a:schemeClr val="accent5">
                        <a:lumMod val="75000"/>
                      </a:schemeClr>
                    </a:gs>
                    <a:gs pos="97000">
                      <a:schemeClr val="accent5">
                        <a:lumMod val="7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cs typeface="B Nazanin" panose="00000400000000000000" pitchFamily="2" charset="-78"/>
              </a:rPr>
              <a:t>در دهه های پیش رو با بروز پدیده گذار اپیدمیولوژیک، بار اقتصادی بیماری ها بر امراض غیرواگیر و مزمن متوجه شده است.</a:t>
            </a:r>
          </a:p>
          <a:p>
            <a:pPr algn="ctr" rtl="1"/>
            <a:r>
              <a:rPr lang="fa-IR" sz="2400" b="1" dirty="0">
                <a:gradFill>
                  <a:gsLst>
                    <a:gs pos="76980">
                      <a:srgbClr val="C00000"/>
                    </a:gs>
                    <a:gs pos="0">
                      <a:schemeClr val="accent5">
                        <a:lumMod val="89000"/>
                      </a:schemeClr>
                    </a:gs>
                    <a:gs pos="23000">
                      <a:schemeClr val="accent5">
                        <a:lumMod val="89000"/>
                      </a:schemeClr>
                    </a:gs>
                    <a:gs pos="69000">
                      <a:schemeClr val="accent5">
                        <a:lumMod val="75000"/>
                      </a:schemeClr>
                    </a:gs>
                    <a:gs pos="97000">
                      <a:schemeClr val="accent5">
                        <a:lumMod val="7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cs typeface="B Nazanin" panose="00000400000000000000" pitchFamily="2" charset="-78"/>
              </a:rPr>
              <a:t> اما موج سومی در راه است و به زودی بار اقتصادی بیماری ها بر </a:t>
            </a:r>
            <a:r>
              <a:rPr lang="fa-IR" sz="2400" b="1" dirty="0">
                <a:solidFill>
                  <a:srgbClr val="FF0000"/>
                </a:solidFill>
                <a:cs typeface="B Nazanin" panose="00000400000000000000" pitchFamily="2" charset="-78"/>
              </a:rPr>
              <a:t>سالمندی</a:t>
            </a:r>
            <a:r>
              <a:rPr lang="fa-IR" sz="2400" b="1" dirty="0">
                <a:gradFill>
                  <a:gsLst>
                    <a:gs pos="76980">
                      <a:srgbClr val="C00000"/>
                    </a:gs>
                    <a:gs pos="0">
                      <a:schemeClr val="accent5">
                        <a:lumMod val="89000"/>
                      </a:schemeClr>
                    </a:gs>
                    <a:gs pos="23000">
                      <a:schemeClr val="accent5">
                        <a:lumMod val="89000"/>
                      </a:schemeClr>
                    </a:gs>
                    <a:gs pos="69000">
                      <a:schemeClr val="accent5">
                        <a:lumMod val="75000"/>
                      </a:schemeClr>
                    </a:gs>
                    <a:gs pos="97000">
                      <a:schemeClr val="accent5">
                        <a:lumMod val="7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cs typeface="B Nazanin" panose="00000400000000000000" pitchFamily="2" charset="-78"/>
              </a:rPr>
              <a:t> جمعیت ایران و عوارض ناشی از آن متمرکز خواهد شد.</a:t>
            </a:r>
            <a:endParaRPr lang="en-US" sz="2400" b="1" dirty="0">
              <a:gradFill>
                <a:gsLst>
                  <a:gs pos="76980">
                    <a:srgbClr val="C00000"/>
                  </a:gs>
                  <a:gs pos="0">
                    <a:schemeClr val="accent5">
                      <a:lumMod val="89000"/>
                    </a:schemeClr>
                  </a:gs>
                  <a:gs pos="23000">
                    <a:schemeClr val="accent5">
                      <a:lumMod val="89000"/>
                    </a:schemeClr>
                  </a:gs>
                  <a:gs pos="69000">
                    <a:schemeClr val="accent5">
                      <a:lumMod val="75000"/>
                    </a:schemeClr>
                  </a:gs>
                  <a:gs pos="97000">
                    <a:schemeClr val="accent5">
                      <a:lumMod val="7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cs typeface="B Nazanin" panose="00000400000000000000" pitchFamily="2" charset="-78"/>
            </a:endParaRPr>
          </a:p>
        </p:txBody>
      </p:sp>
      <p:sp>
        <p:nvSpPr>
          <p:cNvPr id="7" name="Bent-Up Arrow 6"/>
          <p:cNvSpPr/>
          <p:nvPr/>
        </p:nvSpPr>
        <p:spPr>
          <a:xfrm rot="5400000" flipV="1">
            <a:off x="6972708" y="4601673"/>
            <a:ext cx="1914820" cy="2453397"/>
          </a:xfrm>
          <a:prstGeom prst="bentUpArrow">
            <a:avLst/>
          </a:prstGeom>
          <a:gradFill>
            <a:gsLst>
              <a:gs pos="0">
                <a:srgbClr val="002060"/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rgbClr val="C00000"/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gradFill>
              <a:gsLst>
                <a:gs pos="0">
                  <a:srgbClr val="002060"/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rgbClr val="C00000"/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endParaRPr lang="en-US" sz="2400" b="1">
              <a:solidFill>
                <a:srgbClr val="002060"/>
              </a:solidFill>
              <a:cs typeface="B Nazanin" panose="00000400000000000000" pitchFamily="2" charset="-78"/>
            </a:endParaRPr>
          </a:p>
        </p:txBody>
      </p:sp>
      <p:sp>
        <p:nvSpPr>
          <p:cNvPr id="3" name="Explosion 2 2"/>
          <p:cNvSpPr/>
          <p:nvPr/>
        </p:nvSpPr>
        <p:spPr>
          <a:xfrm>
            <a:off x="6097089" y="3375060"/>
            <a:ext cx="5721531" cy="1491944"/>
          </a:xfrm>
          <a:prstGeom prst="irregularSeal2">
            <a:avLst/>
          </a:prstGeom>
          <a:noFill/>
          <a:ln w="19050">
            <a:gradFill flip="none" rotWithShape="1">
              <a:gsLst>
                <a:gs pos="76980">
                  <a:srgbClr val="C00000"/>
                </a:gs>
                <a:gs pos="0">
                  <a:schemeClr val="accent5">
                    <a:lumMod val="89000"/>
                  </a:schemeClr>
                </a:gs>
                <a:gs pos="23000">
                  <a:schemeClr val="accent5">
                    <a:lumMod val="89000"/>
                  </a:schemeClr>
                </a:gs>
                <a:gs pos="69000">
                  <a:schemeClr val="accent5">
                    <a:lumMod val="75000"/>
                  </a:schemeClr>
                </a:gs>
                <a:gs pos="97000">
                  <a:schemeClr val="accent5">
                    <a:lumMod val="7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</a:ln>
          <a:effectLst>
            <a:innerShdw blurRad="63500" dist="50800" dir="135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a-IR" sz="2000" b="1" dirty="0">
                <a:gradFill>
                  <a:gsLst>
                    <a:gs pos="76980">
                      <a:srgbClr val="C00000"/>
                    </a:gs>
                    <a:gs pos="0">
                      <a:schemeClr val="accent5">
                        <a:lumMod val="89000"/>
                      </a:schemeClr>
                    </a:gs>
                    <a:gs pos="23000">
                      <a:schemeClr val="accent5">
                        <a:lumMod val="89000"/>
                      </a:schemeClr>
                    </a:gs>
                    <a:gs pos="69000">
                      <a:schemeClr val="accent5">
                        <a:lumMod val="75000"/>
                      </a:schemeClr>
                    </a:gs>
                    <a:gs pos="97000">
                      <a:schemeClr val="accent5">
                        <a:lumMod val="7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cs typeface="B Nazanin" panose="00000400000000000000" pitchFamily="2" charset="-78"/>
              </a:rPr>
              <a:t>افزایش هزینه مراقبت های بهداشتی درمانی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BB39E7D9-7ABD-421F-83A5-6DA7C91DED0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988" y="72219"/>
            <a:ext cx="1154980" cy="1152128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0BE30278-154B-EDBE-1EB6-2F157FF6A4B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23244" y="121406"/>
            <a:ext cx="2268756" cy="7695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56447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295293" y="1028130"/>
            <a:ext cx="5316583" cy="2227187"/>
          </a:xfrm>
          <a:prstGeom prst="rect">
            <a:avLst/>
          </a:prstGeom>
          <a:noFill/>
          <a:ln>
            <a:gradFill>
              <a:gsLst>
                <a:gs pos="0">
                  <a:schemeClr val="accent6">
                    <a:lumMod val="50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rgbClr val="00B0F0"/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fa-IR" sz="2800" b="1" dirty="0">
                <a:solidFill>
                  <a:srgbClr val="002060"/>
                </a:solidFill>
                <a:cs typeface="B Nazanin" panose="00000400000000000000" pitchFamily="2" charset="-78"/>
              </a:rPr>
              <a:t>عوامل چالشی سالمندی جمعیت: </a:t>
            </a:r>
          </a:p>
          <a:p>
            <a:pPr marL="342900" indent="-342900" algn="r" rtl="1">
              <a:buFont typeface="Arial" panose="020B0604020202020204" pitchFamily="34" charset="0"/>
              <a:buChar char="•"/>
            </a:pPr>
            <a:r>
              <a:rPr lang="fa-IR" sz="2000" b="1" dirty="0">
                <a:solidFill>
                  <a:srgbClr val="0070C0"/>
                </a:solidFill>
                <a:cs typeface="B Nazanin" panose="00000400000000000000" pitchFamily="2" charset="-78"/>
              </a:rPr>
              <a:t>افزایش هزینه های مراقبت های بهداشتی درمانی </a:t>
            </a:r>
          </a:p>
          <a:p>
            <a:pPr marL="342900" indent="-342900" algn="r" rtl="1">
              <a:buFont typeface="Arial" panose="020B0604020202020204" pitchFamily="34" charset="0"/>
              <a:buChar char="•"/>
            </a:pPr>
            <a:r>
              <a:rPr lang="fa-IR" sz="2000" b="1" dirty="0">
                <a:solidFill>
                  <a:srgbClr val="0070C0"/>
                </a:solidFill>
                <a:cs typeface="B Nazanin" panose="00000400000000000000" pitchFamily="2" charset="-78"/>
              </a:rPr>
              <a:t>نیاز به زیرساخت های مراقبت از سالمندان</a:t>
            </a:r>
          </a:p>
          <a:p>
            <a:pPr marL="342900" indent="-342900" algn="r" rtl="1">
              <a:buFont typeface="Arial" panose="020B0604020202020204" pitchFamily="34" charset="0"/>
              <a:buChar char="•"/>
            </a:pPr>
            <a:r>
              <a:rPr lang="fa-IR" sz="2000" b="1" dirty="0">
                <a:solidFill>
                  <a:srgbClr val="0070C0"/>
                </a:solidFill>
                <a:cs typeface="B Nazanin" panose="00000400000000000000" pitchFamily="2" charset="-78"/>
              </a:rPr>
              <a:t>ناپایداری نظام رفاهی</a:t>
            </a:r>
          </a:p>
          <a:p>
            <a:pPr marL="342900" indent="-342900" algn="r" rtl="1">
              <a:buFont typeface="Arial" panose="020B0604020202020204" pitchFamily="34" charset="0"/>
              <a:buChar char="•"/>
            </a:pPr>
            <a:r>
              <a:rPr lang="fa-IR" sz="2000" b="1" dirty="0">
                <a:solidFill>
                  <a:srgbClr val="0070C0"/>
                </a:solidFill>
                <a:cs typeface="B Nazanin" panose="00000400000000000000" pitchFamily="2" charset="-78"/>
              </a:rPr>
              <a:t>افزایش وابستگی سالمندان </a:t>
            </a:r>
            <a:endParaRPr lang="en-US" sz="2000" b="1" dirty="0">
              <a:solidFill>
                <a:srgbClr val="0070C0"/>
              </a:solidFill>
              <a:cs typeface="B Nazanin" panose="00000400000000000000" pitchFamily="2" charset="-78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56493" y="2141724"/>
            <a:ext cx="4618892" cy="4524315"/>
          </a:xfrm>
          <a:prstGeom prst="rect">
            <a:avLst/>
          </a:prstGeom>
          <a:noFill/>
          <a:ln w="19050">
            <a:gradFill flip="none" rotWithShape="1">
              <a:gsLst>
                <a:gs pos="76980">
                  <a:srgbClr val="C00000"/>
                </a:gs>
                <a:gs pos="0">
                  <a:schemeClr val="accent5">
                    <a:lumMod val="89000"/>
                  </a:schemeClr>
                </a:gs>
                <a:gs pos="23000">
                  <a:schemeClr val="accent5">
                    <a:lumMod val="89000"/>
                  </a:schemeClr>
                </a:gs>
                <a:gs pos="69000">
                  <a:schemeClr val="accent5">
                    <a:lumMod val="75000"/>
                  </a:schemeClr>
                </a:gs>
                <a:gs pos="97000">
                  <a:schemeClr val="accent5">
                    <a:lumMod val="7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</a:ln>
          <a:effectLst>
            <a:innerShdw blurRad="63500" dist="50800" dir="135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a-IR" sz="2400" b="1" dirty="0">
                <a:gradFill>
                  <a:gsLst>
                    <a:gs pos="76980">
                      <a:srgbClr val="C00000"/>
                    </a:gs>
                    <a:gs pos="0">
                      <a:schemeClr val="accent5">
                        <a:lumMod val="89000"/>
                      </a:schemeClr>
                    </a:gs>
                    <a:gs pos="23000">
                      <a:schemeClr val="accent5">
                        <a:lumMod val="89000"/>
                      </a:schemeClr>
                    </a:gs>
                    <a:gs pos="69000">
                      <a:schemeClr val="accent5">
                        <a:lumMod val="75000"/>
                      </a:schemeClr>
                    </a:gs>
                    <a:gs pos="97000">
                      <a:schemeClr val="accent5">
                        <a:lumMod val="7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cs typeface="B Nazanin" panose="00000400000000000000" pitchFamily="2" charset="-78"/>
              </a:rPr>
              <a:t>کمبود زیرساخت های مراقبت از سالمندان یکی دیگر از چالشهای سالمندی جمعیت است به طوری که با در نظر داشتن تعداد 9 میلیون و 200 هزار نفر جمعیت سالمند در کشور، باید اذعان داشت که در حال</a:t>
            </a:r>
          </a:p>
          <a:p>
            <a:pPr algn="ctr" rtl="1"/>
            <a:r>
              <a:rPr lang="fa-IR" sz="2400" b="1" dirty="0">
                <a:gradFill>
                  <a:gsLst>
                    <a:gs pos="76980">
                      <a:srgbClr val="C00000"/>
                    </a:gs>
                    <a:gs pos="0">
                      <a:schemeClr val="accent5">
                        <a:lumMod val="89000"/>
                      </a:schemeClr>
                    </a:gs>
                    <a:gs pos="23000">
                      <a:schemeClr val="accent5">
                        <a:lumMod val="89000"/>
                      </a:schemeClr>
                    </a:gs>
                    <a:gs pos="69000">
                      <a:schemeClr val="accent5">
                        <a:lumMod val="75000"/>
                      </a:schemeClr>
                    </a:gs>
                    <a:gs pos="97000">
                      <a:schemeClr val="accent5">
                        <a:lumMod val="7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cs typeface="B Nazanin" panose="00000400000000000000" pitchFamily="2" charset="-78"/>
              </a:rPr>
              <a:t>حاضر به ازای هر </a:t>
            </a:r>
            <a:r>
              <a:rPr lang="fa-IR" sz="2400" b="1" dirty="0">
                <a:solidFill>
                  <a:srgbClr val="FF0000"/>
                </a:solidFill>
                <a:cs typeface="B Nazanin" panose="00000400000000000000" pitchFamily="2" charset="-78"/>
              </a:rPr>
              <a:t>700 </a:t>
            </a:r>
            <a:r>
              <a:rPr lang="fa-IR" sz="2400" b="1" dirty="0">
                <a:gradFill>
                  <a:gsLst>
                    <a:gs pos="76980">
                      <a:srgbClr val="C00000"/>
                    </a:gs>
                    <a:gs pos="0">
                      <a:schemeClr val="accent5">
                        <a:lumMod val="89000"/>
                      </a:schemeClr>
                    </a:gs>
                    <a:gs pos="23000">
                      <a:schemeClr val="accent5">
                        <a:lumMod val="89000"/>
                      </a:schemeClr>
                    </a:gs>
                    <a:gs pos="69000">
                      <a:schemeClr val="accent5">
                        <a:lumMod val="75000"/>
                      </a:schemeClr>
                    </a:gs>
                    <a:gs pos="97000">
                      <a:schemeClr val="accent5">
                        <a:lumMod val="7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cs typeface="B Nazanin" panose="00000400000000000000" pitchFamily="2" charset="-78"/>
              </a:rPr>
              <a:t>سالمند</a:t>
            </a:r>
            <a:r>
              <a:rPr lang="fa-IR" sz="2400" b="1" dirty="0">
                <a:solidFill>
                  <a:srgbClr val="FF0000"/>
                </a:solidFill>
                <a:cs typeface="B Nazanin" panose="00000400000000000000" pitchFamily="2" charset="-78"/>
              </a:rPr>
              <a:t> </a:t>
            </a:r>
            <a:r>
              <a:rPr lang="fa-IR" sz="2400" b="1" dirty="0">
                <a:gradFill>
                  <a:gsLst>
                    <a:gs pos="76980">
                      <a:srgbClr val="C00000"/>
                    </a:gs>
                    <a:gs pos="0">
                      <a:schemeClr val="accent5">
                        <a:lumMod val="89000"/>
                      </a:schemeClr>
                    </a:gs>
                    <a:gs pos="23000">
                      <a:schemeClr val="accent5">
                        <a:lumMod val="89000"/>
                      </a:schemeClr>
                    </a:gs>
                    <a:gs pos="69000">
                      <a:schemeClr val="accent5">
                        <a:lumMod val="75000"/>
                      </a:schemeClr>
                    </a:gs>
                    <a:gs pos="97000">
                      <a:schemeClr val="accent5">
                        <a:lumMod val="7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cs typeface="B Nazanin" panose="00000400000000000000" pitchFamily="2" charset="-78"/>
              </a:rPr>
              <a:t>یک تخت مراقبت از سالمند وجود دارد.</a:t>
            </a:r>
          </a:p>
          <a:p>
            <a:pPr algn="ctr" rtl="1"/>
            <a:r>
              <a:rPr lang="fa-IR" sz="2400" b="1" dirty="0">
                <a:gradFill>
                  <a:gsLst>
                    <a:gs pos="76980">
                      <a:srgbClr val="C00000"/>
                    </a:gs>
                    <a:gs pos="0">
                      <a:schemeClr val="accent5">
                        <a:lumMod val="89000"/>
                      </a:schemeClr>
                    </a:gs>
                    <a:gs pos="23000">
                      <a:schemeClr val="accent5">
                        <a:lumMod val="89000"/>
                      </a:schemeClr>
                    </a:gs>
                    <a:gs pos="69000">
                      <a:schemeClr val="accent5">
                        <a:lumMod val="75000"/>
                      </a:schemeClr>
                    </a:gs>
                    <a:gs pos="97000">
                      <a:schemeClr val="accent5">
                        <a:lumMod val="7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cs typeface="B Nazanin" panose="00000400000000000000" pitchFamily="2" charset="-78"/>
              </a:rPr>
              <a:t>این در حالی است که شاخص مذکور در کشورهای توسعه یافته معادل</a:t>
            </a:r>
          </a:p>
          <a:p>
            <a:pPr algn="ctr" rtl="1"/>
            <a:r>
              <a:rPr lang="fa-IR" sz="2400" b="1" dirty="0">
                <a:gradFill>
                  <a:gsLst>
                    <a:gs pos="76980">
                      <a:srgbClr val="C00000"/>
                    </a:gs>
                    <a:gs pos="0">
                      <a:schemeClr val="accent5">
                        <a:lumMod val="89000"/>
                      </a:schemeClr>
                    </a:gs>
                    <a:gs pos="23000">
                      <a:schemeClr val="accent5">
                        <a:lumMod val="89000"/>
                      </a:schemeClr>
                    </a:gs>
                    <a:gs pos="69000">
                      <a:schemeClr val="accent5">
                        <a:lumMod val="75000"/>
                      </a:schemeClr>
                    </a:gs>
                    <a:gs pos="97000">
                      <a:schemeClr val="accent5">
                        <a:lumMod val="7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cs typeface="B Nazanin" panose="00000400000000000000" pitchFamily="2" charset="-78"/>
              </a:rPr>
              <a:t>یک تخت به ازای هر</a:t>
            </a:r>
            <a:r>
              <a:rPr lang="fa-IR" sz="2400" b="1" dirty="0">
                <a:solidFill>
                  <a:srgbClr val="FF0000"/>
                </a:solidFill>
                <a:cs typeface="B Nazanin" panose="00000400000000000000" pitchFamily="2" charset="-78"/>
              </a:rPr>
              <a:t> 18 </a:t>
            </a:r>
            <a:r>
              <a:rPr lang="fa-IR" sz="2400" b="1" dirty="0">
                <a:gradFill>
                  <a:gsLst>
                    <a:gs pos="76980">
                      <a:srgbClr val="C00000"/>
                    </a:gs>
                    <a:gs pos="0">
                      <a:schemeClr val="accent5">
                        <a:lumMod val="89000"/>
                      </a:schemeClr>
                    </a:gs>
                    <a:gs pos="23000">
                      <a:schemeClr val="accent5">
                        <a:lumMod val="89000"/>
                      </a:schemeClr>
                    </a:gs>
                    <a:gs pos="69000">
                      <a:schemeClr val="accent5">
                        <a:lumMod val="75000"/>
                      </a:schemeClr>
                    </a:gs>
                    <a:gs pos="97000">
                      <a:schemeClr val="accent5">
                        <a:lumMod val="7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cs typeface="B Nazanin" panose="00000400000000000000" pitchFamily="2" charset="-78"/>
              </a:rPr>
              <a:t>سالمند</a:t>
            </a:r>
            <a:r>
              <a:rPr lang="fa-IR" sz="2400" b="1" dirty="0">
                <a:solidFill>
                  <a:srgbClr val="FF0000"/>
                </a:solidFill>
                <a:cs typeface="B Nazanin" panose="00000400000000000000" pitchFamily="2" charset="-78"/>
              </a:rPr>
              <a:t> </a:t>
            </a:r>
            <a:r>
              <a:rPr lang="fa-IR" sz="2400" b="1" dirty="0">
                <a:gradFill>
                  <a:gsLst>
                    <a:gs pos="76980">
                      <a:srgbClr val="C00000"/>
                    </a:gs>
                    <a:gs pos="0">
                      <a:schemeClr val="accent5">
                        <a:lumMod val="89000"/>
                      </a:schemeClr>
                    </a:gs>
                    <a:gs pos="23000">
                      <a:schemeClr val="accent5">
                        <a:lumMod val="89000"/>
                      </a:schemeClr>
                    </a:gs>
                    <a:gs pos="69000">
                      <a:schemeClr val="accent5">
                        <a:lumMod val="75000"/>
                      </a:schemeClr>
                    </a:gs>
                    <a:gs pos="97000">
                      <a:schemeClr val="accent5">
                        <a:lumMod val="7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cs typeface="B Nazanin" panose="00000400000000000000" pitchFamily="2" charset="-78"/>
              </a:rPr>
              <a:t>است.</a:t>
            </a:r>
            <a:endParaRPr lang="en-US" sz="2400" b="1" dirty="0">
              <a:gradFill>
                <a:gsLst>
                  <a:gs pos="76980">
                    <a:srgbClr val="C00000"/>
                  </a:gs>
                  <a:gs pos="0">
                    <a:schemeClr val="accent5">
                      <a:lumMod val="89000"/>
                    </a:schemeClr>
                  </a:gs>
                  <a:gs pos="23000">
                    <a:schemeClr val="accent5">
                      <a:lumMod val="89000"/>
                    </a:schemeClr>
                  </a:gs>
                  <a:gs pos="69000">
                    <a:schemeClr val="accent5">
                      <a:lumMod val="75000"/>
                    </a:schemeClr>
                  </a:gs>
                  <a:gs pos="97000">
                    <a:schemeClr val="accent5">
                      <a:lumMod val="7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cs typeface="B Nazanin" panose="00000400000000000000" pitchFamily="2" charset="-78"/>
            </a:endParaRPr>
          </a:p>
        </p:txBody>
      </p:sp>
      <p:sp>
        <p:nvSpPr>
          <p:cNvPr id="7" name="Bent-Up Arrow 6"/>
          <p:cNvSpPr/>
          <p:nvPr/>
        </p:nvSpPr>
        <p:spPr>
          <a:xfrm rot="5400000" flipV="1">
            <a:off x="6675527" y="4334281"/>
            <a:ext cx="1914820" cy="2453397"/>
          </a:xfrm>
          <a:prstGeom prst="bentUpArrow">
            <a:avLst/>
          </a:prstGeom>
          <a:gradFill>
            <a:gsLst>
              <a:gs pos="0">
                <a:srgbClr val="002060"/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rgbClr val="C00000"/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gradFill>
              <a:gsLst>
                <a:gs pos="0">
                  <a:srgbClr val="002060"/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rgbClr val="C00000"/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endParaRPr lang="en-US" sz="2400" b="1">
              <a:solidFill>
                <a:srgbClr val="002060"/>
              </a:solidFill>
              <a:cs typeface="B Nazanin" panose="00000400000000000000" pitchFamily="2" charset="-78"/>
            </a:endParaRPr>
          </a:p>
        </p:txBody>
      </p:sp>
      <p:sp>
        <p:nvSpPr>
          <p:cNvPr id="3" name="Explosion 2 2"/>
          <p:cNvSpPr/>
          <p:nvPr/>
        </p:nvSpPr>
        <p:spPr>
          <a:xfrm>
            <a:off x="6406238" y="3388724"/>
            <a:ext cx="4984573" cy="1214845"/>
          </a:xfrm>
          <a:prstGeom prst="irregularSeal2">
            <a:avLst/>
          </a:prstGeom>
          <a:noFill/>
          <a:ln w="19050">
            <a:gradFill flip="none" rotWithShape="1">
              <a:gsLst>
                <a:gs pos="76980">
                  <a:srgbClr val="C00000"/>
                </a:gs>
                <a:gs pos="0">
                  <a:schemeClr val="accent5">
                    <a:lumMod val="89000"/>
                  </a:schemeClr>
                </a:gs>
                <a:gs pos="23000">
                  <a:schemeClr val="accent5">
                    <a:lumMod val="89000"/>
                  </a:schemeClr>
                </a:gs>
                <a:gs pos="69000">
                  <a:schemeClr val="accent5">
                    <a:lumMod val="75000"/>
                  </a:schemeClr>
                </a:gs>
                <a:gs pos="97000">
                  <a:schemeClr val="accent5">
                    <a:lumMod val="7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</a:ln>
          <a:effectLst>
            <a:innerShdw blurRad="63500" dist="50800" dir="135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a-IR" sz="2000" b="1" dirty="0">
                <a:gradFill>
                  <a:gsLst>
                    <a:gs pos="76980">
                      <a:srgbClr val="C00000"/>
                    </a:gs>
                    <a:gs pos="0">
                      <a:schemeClr val="accent5">
                        <a:lumMod val="89000"/>
                      </a:schemeClr>
                    </a:gs>
                    <a:gs pos="23000">
                      <a:schemeClr val="accent5">
                        <a:lumMod val="89000"/>
                      </a:schemeClr>
                    </a:gs>
                    <a:gs pos="69000">
                      <a:schemeClr val="accent5">
                        <a:lumMod val="75000"/>
                      </a:schemeClr>
                    </a:gs>
                    <a:gs pos="97000">
                      <a:schemeClr val="accent5">
                        <a:lumMod val="7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cs typeface="B Nazanin" panose="00000400000000000000" pitchFamily="2" charset="-78"/>
              </a:rPr>
              <a:t>نیاز به زیرساخت های مراقبت از سالمندان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BB39E7D9-7ABD-421F-83A5-6DA7C91DED0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003" y="191961"/>
            <a:ext cx="1154980" cy="1152128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0BE30278-154B-EDBE-1EB6-2F157FF6A4B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4241" y="128433"/>
            <a:ext cx="2268756" cy="7695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32474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295293" y="1028138"/>
            <a:ext cx="5316583" cy="2227187"/>
          </a:xfrm>
          <a:prstGeom prst="rect">
            <a:avLst/>
          </a:prstGeom>
          <a:noFill/>
          <a:ln>
            <a:gradFill>
              <a:gsLst>
                <a:gs pos="0">
                  <a:schemeClr val="accent6">
                    <a:lumMod val="50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rgbClr val="00B0F0"/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fa-IR" sz="2800" b="1" dirty="0">
                <a:solidFill>
                  <a:srgbClr val="002060"/>
                </a:solidFill>
                <a:cs typeface="B Nazanin" panose="00000400000000000000" pitchFamily="2" charset="-78"/>
              </a:rPr>
              <a:t>عوامل چالشی سالمندی جمعیت: </a:t>
            </a:r>
          </a:p>
          <a:p>
            <a:pPr marL="342900" indent="-342900" algn="r" rtl="1">
              <a:buFont typeface="Arial" panose="020B0604020202020204" pitchFamily="34" charset="0"/>
              <a:buChar char="•"/>
            </a:pPr>
            <a:r>
              <a:rPr lang="fa-IR" sz="2000" b="1" dirty="0">
                <a:solidFill>
                  <a:srgbClr val="0070C0"/>
                </a:solidFill>
                <a:cs typeface="B Nazanin" panose="00000400000000000000" pitchFamily="2" charset="-78"/>
              </a:rPr>
              <a:t>افزایش هزینه های مراقبت های بهداشتی درمانی </a:t>
            </a:r>
          </a:p>
          <a:p>
            <a:pPr marL="342900" indent="-342900" algn="r" rtl="1">
              <a:buFont typeface="Arial" panose="020B0604020202020204" pitchFamily="34" charset="0"/>
              <a:buChar char="•"/>
            </a:pPr>
            <a:r>
              <a:rPr lang="fa-IR" sz="2000" b="1" dirty="0">
                <a:solidFill>
                  <a:srgbClr val="0070C0"/>
                </a:solidFill>
                <a:cs typeface="B Nazanin" panose="00000400000000000000" pitchFamily="2" charset="-78"/>
              </a:rPr>
              <a:t>نیاز به زیرساخت های مراقبت از سالمندان</a:t>
            </a:r>
          </a:p>
          <a:p>
            <a:pPr marL="342900" indent="-342900" algn="r" rtl="1">
              <a:buFont typeface="Arial" panose="020B0604020202020204" pitchFamily="34" charset="0"/>
              <a:buChar char="•"/>
            </a:pPr>
            <a:r>
              <a:rPr lang="fa-IR" sz="2000" b="1" dirty="0">
                <a:solidFill>
                  <a:srgbClr val="0070C0"/>
                </a:solidFill>
                <a:cs typeface="B Nazanin" panose="00000400000000000000" pitchFamily="2" charset="-78"/>
              </a:rPr>
              <a:t>ناپایداری نظام رفاهی</a:t>
            </a:r>
          </a:p>
          <a:p>
            <a:pPr marL="342900" indent="-342900" algn="r" rtl="1">
              <a:buFont typeface="Arial" panose="020B0604020202020204" pitchFamily="34" charset="0"/>
              <a:buChar char="•"/>
            </a:pPr>
            <a:r>
              <a:rPr lang="fa-IR" sz="2000" b="1" dirty="0">
                <a:solidFill>
                  <a:srgbClr val="0070C0"/>
                </a:solidFill>
                <a:cs typeface="B Nazanin" panose="00000400000000000000" pitchFamily="2" charset="-78"/>
              </a:rPr>
              <a:t>افزایش وابستگی سالمندان </a:t>
            </a:r>
            <a:endParaRPr lang="en-US" sz="2000" b="1" dirty="0">
              <a:solidFill>
                <a:srgbClr val="0070C0"/>
              </a:solidFill>
              <a:cs typeface="B Nazanin" panose="00000400000000000000" pitchFamily="2" charset="-78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66206" y="1677498"/>
            <a:ext cx="5133703" cy="4988549"/>
          </a:xfrm>
          <a:prstGeom prst="rect">
            <a:avLst/>
          </a:prstGeom>
          <a:noFill/>
          <a:ln w="19050">
            <a:gradFill flip="none" rotWithShape="1">
              <a:gsLst>
                <a:gs pos="76980">
                  <a:srgbClr val="C00000"/>
                </a:gs>
                <a:gs pos="0">
                  <a:schemeClr val="accent5">
                    <a:lumMod val="89000"/>
                  </a:schemeClr>
                </a:gs>
                <a:gs pos="23000">
                  <a:schemeClr val="accent5">
                    <a:lumMod val="89000"/>
                  </a:schemeClr>
                </a:gs>
                <a:gs pos="69000">
                  <a:schemeClr val="accent5">
                    <a:lumMod val="75000"/>
                  </a:schemeClr>
                </a:gs>
                <a:gs pos="97000">
                  <a:schemeClr val="accent5">
                    <a:lumMod val="7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</a:ln>
          <a:effectLst>
            <a:innerShdw blurRad="63500" dist="50800" dir="135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fa-IR" b="1" dirty="0">
                <a:gradFill>
                  <a:gsLst>
                    <a:gs pos="76980">
                      <a:srgbClr val="C00000"/>
                    </a:gs>
                    <a:gs pos="0">
                      <a:schemeClr val="accent5">
                        <a:lumMod val="89000"/>
                      </a:schemeClr>
                    </a:gs>
                    <a:gs pos="23000">
                      <a:schemeClr val="accent5">
                        <a:lumMod val="89000"/>
                      </a:schemeClr>
                    </a:gs>
                    <a:gs pos="69000">
                      <a:schemeClr val="accent5">
                        <a:lumMod val="75000"/>
                      </a:schemeClr>
                    </a:gs>
                    <a:gs pos="97000">
                      <a:schemeClr val="accent5">
                        <a:lumMod val="7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cs typeface="B Nazanin" panose="00000400000000000000" pitchFamily="2" charset="-78"/>
              </a:rPr>
              <a:t>با افزایش امید زندگی، دریافت مستمری دوران سالمندی افزایش یافته است. در سال 1358 (امید زندگی 57.5 سال)، شاغلان با متوسط حدود 27 سال خدمت بازنشسته می شدند و به طور متوسط حدود 11 سال حقوق بازنشستگی دریافت می کردند. </a:t>
            </a:r>
          </a:p>
          <a:p>
            <a:pPr algn="just" rtl="1"/>
            <a:endParaRPr lang="fa-IR" b="1" dirty="0">
              <a:gradFill>
                <a:gsLst>
                  <a:gs pos="76980">
                    <a:srgbClr val="C00000"/>
                  </a:gs>
                  <a:gs pos="0">
                    <a:schemeClr val="accent5">
                      <a:lumMod val="89000"/>
                    </a:schemeClr>
                  </a:gs>
                  <a:gs pos="23000">
                    <a:schemeClr val="accent5">
                      <a:lumMod val="89000"/>
                    </a:schemeClr>
                  </a:gs>
                  <a:gs pos="69000">
                    <a:schemeClr val="accent5">
                      <a:lumMod val="75000"/>
                    </a:schemeClr>
                  </a:gs>
                  <a:gs pos="97000">
                    <a:schemeClr val="accent5">
                      <a:lumMod val="7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cs typeface="B Nazanin" panose="00000400000000000000" pitchFamily="2" charset="-78"/>
            </a:endParaRPr>
          </a:p>
          <a:p>
            <a:pPr algn="just" rtl="1"/>
            <a:r>
              <a:rPr lang="fa-IR" b="1" dirty="0">
                <a:gradFill>
                  <a:gsLst>
                    <a:gs pos="76980">
                      <a:srgbClr val="C00000"/>
                    </a:gs>
                    <a:gs pos="0">
                      <a:schemeClr val="accent5">
                        <a:lumMod val="89000"/>
                      </a:schemeClr>
                    </a:gs>
                    <a:gs pos="23000">
                      <a:schemeClr val="accent5">
                        <a:lumMod val="89000"/>
                      </a:schemeClr>
                    </a:gs>
                    <a:gs pos="69000">
                      <a:schemeClr val="accent5">
                        <a:lumMod val="75000"/>
                      </a:schemeClr>
                    </a:gs>
                    <a:gs pos="97000">
                      <a:schemeClr val="accent5">
                        <a:lumMod val="7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cs typeface="B Nazanin" panose="00000400000000000000" pitchFamily="2" charset="-78"/>
              </a:rPr>
              <a:t>در حال حاضر، امید زندگی برای مردان 72 سال و برای زنان 76 سال است. به طور متوسط مردان حدود 20 سال و زنان حدود 26 سال مستمری دریافت می کنند. </a:t>
            </a:r>
          </a:p>
          <a:p>
            <a:pPr algn="just" rtl="1"/>
            <a:endParaRPr lang="fa-IR" b="1" dirty="0">
              <a:gradFill>
                <a:gsLst>
                  <a:gs pos="76980">
                    <a:srgbClr val="C00000"/>
                  </a:gs>
                  <a:gs pos="0">
                    <a:schemeClr val="accent5">
                      <a:lumMod val="89000"/>
                    </a:schemeClr>
                  </a:gs>
                  <a:gs pos="23000">
                    <a:schemeClr val="accent5">
                      <a:lumMod val="89000"/>
                    </a:schemeClr>
                  </a:gs>
                  <a:gs pos="69000">
                    <a:schemeClr val="accent5">
                      <a:lumMod val="75000"/>
                    </a:schemeClr>
                  </a:gs>
                  <a:gs pos="97000">
                    <a:schemeClr val="accent5">
                      <a:lumMod val="7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cs typeface="B Nazanin" panose="00000400000000000000" pitchFamily="2" charset="-78"/>
            </a:endParaRPr>
          </a:p>
          <a:p>
            <a:pPr algn="just" rtl="1"/>
            <a:r>
              <a:rPr lang="fa-IR" b="1" dirty="0">
                <a:gradFill>
                  <a:gsLst>
                    <a:gs pos="76980">
                      <a:srgbClr val="C00000"/>
                    </a:gs>
                    <a:gs pos="0">
                      <a:schemeClr val="accent5">
                        <a:lumMod val="89000"/>
                      </a:schemeClr>
                    </a:gs>
                    <a:gs pos="23000">
                      <a:schemeClr val="accent5">
                        <a:lumMod val="89000"/>
                      </a:schemeClr>
                    </a:gs>
                    <a:gs pos="69000">
                      <a:schemeClr val="accent5">
                        <a:lumMod val="75000"/>
                      </a:schemeClr>
                    </a:gs>
                    <a:gs pos="97000">
                      <a:schemeClr val="accent5">
                        <a:lumMod val="7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cs typeface="B Nazanin" panose="00000400000000000000" pitchFamily="2" charset="-78"/>
              </a:rPr>
              <a:t>این امر منجر به افزایش بار مالی صندوق های بازنشستگی شده و علاوه برآن، میزان جمعیت در سن کار، رشد کمتر از نرخ رشد بازنشستگان دارد که عدم توازن جمعیت، بر ناپایداری نظام مبتنی بر مزایای معین تأثیرگذار است. </a:t>
            </a:r>
          </a:p>
          <a:p>
            <a:pPr algn="just" rtl="1"/>
            <a:endParaRPr lang="fa-IR" b="1" dirty="0">
              <a:gradFill>
                <a:gsLst>
                  <a:gs pos="76980">
                    <a:srgbClr val="C00000"/>
                  </a:gs>
                  <a:gs pos="0">
                    <a:schemeClr val="accent5">
                      <a:lumMod val="89000"/>
                    </a:schemeClr>
                  </a:gs>
                  <a:gs pos="23000">
                    <a:schemeClr val="accent5">
                      <a:lumMod val="89000"/>
                    </a:schemeClr>
                  </a:gs>
                  <a:gs pos="69000">
                    <a:schemeClr val="accent5">
                      <a:lumMod val="75000"/>
                    </a:schemeClr>
                  </a:gs>
                  <a:gs pos="97000">
                    <a:schemeClr val="accent5">
                      <a:lumMod val="7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cs typeface="B Nazanin" panose="00000400000000000000" pitchFamily="2" charset="-78"/>
            </a:endParaRPr>
          </a:p>
          <a:p>
            <a:pPr algn="just" rtl="1"/>
            <a:r>
              <a:rPr lang="fa-IR" b="1" dirty="0">
                <a:gradFill>
                  <a:gsLst>
                    <a:gs pos="76980">
                      <a:srgbClr val="C00000"/>
                    </a:gs>
                    <a:gs pos="0">
                      <a:schemeClr val="accent5">
                        <a:lumMod val="89000"/>
                      </a:schemeClr>
                    </a:gs>
                    <a:gs pos="23000">
                      <a:schemeClr val="accent5">
                        <a:lumMod val="89000"/>
                      </a:schemeClr>
                    </a:gs>
                    <a:gs pos="69000">
                      <a:schemeClr val="accent5">
                        <a:lumMod val="75000"/>
                      </a:schemeClr>
                    </a:gs>
                    <a:gs pos="97000">
                      <a:schemeClr val="accent5">
                        <a:lumMod val="7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cs typeface="B Nazanin" panose="00000400000000000000" pitchFamily="2" charset="-78"/>
              </a:rPr>
              <a:t>با توجه به ابعاد اجتماعی و حفظ استانداردها در اصول اساسی بیمه های اجتماعی مانند جامعیت، کفایت، پایداری و فراگیری در اجرای اصلاحات نیز انکارناپذیر است. </a:t>
            </a:r>
            <a:endParaRPr lang="en-US" b="1" dirty="0">
              <a:gradFill>
                <a:gsLst>
                  <a:gs pos="76980">
                    <a:srgbClr val="C00000"/>
                  </a:gs>
                  <a:gs pos="0">
                    <a:schemeClr val="accent5">
                      <a:lumMod val="89000"/>
                    </a:schemeClr>
                  </a:gs>
                  <a:gs pos="23000">
                    <a:schemeClr val="accent5">
                      <a:lumMod val="89000"/>
                    </a:schemeClr>
                  </a:gs>
                  <a:gs pos="69000">
                    <a:schemeClr val="accent5">
                      <a:lumMod val="75000"/>
                    </a:schemeClr>
                  </a:gs>
                  <a:gs pos="97000">
                    <a:schemeClr val="accent5">
                      <a:lumMod val="7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cs typeface="B Nazanin" panose="00000400000000000000" pitchFamily="2" charset="-78"/>
            </a:endParaRPr>
          </a:p>
        </p:txBody>
      </p:sp>
      <p:sp>
        <p:nvSpPr>
          <p:cNvPr id="7" name="Bent-Up Arrow 6"/>
          <p:cNvSpPr/>
          <p:nvPr/>
        </p:nvSpPr>
        <p:spPr>
          <a:xfrm rot="5400000" flipV="1">
            <a:off x="6675527" y="4334289"/>
            <a:ext cx="1914820" cy="2453397"/>
          </a:xfrm>
          <a:prstGeom prst="bentUpArrow">
            <a:avLst/>
          </a:prstGeom>
          <a:gradFill>
            <a:gsLst>
              <a:gs pos="0">
                <a:srgbClr val="002060"/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rgbClr val="C00000"/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gradFill>
              <a:gsLst>
                <a:gs pos="0">
                  <a:srgbClr val="002060"/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rgbClr val="C00000"/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endParaRPr lang="en-US" sz="2400" b="1">
              <a:solidFill>
                <a:srgbClr val="002060"/>
              </a:solidFill>
              <a:cs typeface="B Nazanin" panose="00000400000000000000" pitchFamily="2" charset="-78"/>
            </a:endParaRPr>
          </a:p>
        </p:txBody>
      </p:sp>
      <p:sp>
        <p:nvSpPr>
          <p:cNvPr id="3" name="Explosion 2 2"/>
          <p:cNvSpPr/>
          <p:nvPr/>
        </p:nvSpPr>
        <p:spPr>
          <a:xfrm>
            <a:off x="6406238" y="3388732"/>
            <a:ext cx="4984573" cy="1214845"/>
          </a:xfrm>
          <a:prstGeom prst="irregularSeal2">
            <a:avLst/>
          </a:prstGeom>
          <a:noFill/>
          <a:ln w="19050">
            <a:gradFill flip="none" rotWithShape="1">
              <a:gsLst>
                <a:gs pos="76980">
                  <a:srgbClr val="C00000"/>
                </a:gs>
                <a:gs pos="0">
                  <a:schemeClr val="accent5">
                    <a:lumMod val="89000"/>
                  </a:schemeClr>
                </a:gs>
                <a:gs pos="23000">
                  <a:schemeClr val="accent5">
                    <a:lumMod val="89000"/>
                  </a:schemeClr>
                </a:gs>
                <a:gs pos="69000">
                  <a:schemeClr val="accent5">
                    <a:lumMod val="75000"/>
                  </a:schemeClr>
                </a:gs>
                <a:gs pos="97000">
                  <a:schemeClr val="accent5">
                    <a:lumMod val="7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</a:ln>
          <a:effectLst>
            <a:innerShdw blurRad="63500" dist="50800" dir="135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a-IR" sz="2000" b="1" dirty="0">
                <a:gradFill>
                  <a:gsLst>
                    <a:gs pos="76980">
                      <a:srgbClr val="C00000"/>
                    </a:gs>
                    <a:gs pos="0">
                      <a:schemeClr val="accent5">
                        <a:lumMod val="89000"/>
                      </a:schemeClr>
                    </a:gs>
                    <a:gs pos="23000">
                      <a:schemeClr val="accent5">
                        <a:lumMod val="89000"/>
                      </a:schemeClr>
                    </a:gs>
                    <a:gs pos="69000">
                      <a:schemeClr val="accent5">
                        <a:lumMod val="75000"/>
                      </a:schemeClr>
                    </a:gs>
                    <a:gs pos="97000">
                      <a:schemeClr val="accent5">
                        <a:lumMod val="7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cs typeface="B Nazanin" panose="00000400000000000000" pitchFamily="2" charset="-78"/>
              </a:rPr>
              <a:t>ناپایداری نظام رفاهی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BB39E7D9-7ABD-421F-83A5-6DA7C91DED0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853" y="79056"/>
            <a:ext cx="1154980" cy="1152128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0BE30278-154B-EDBE-1EB6-2F157FF6A4B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54750" y="79056"/>
            <a:ext cx="2268756" cy="7695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82311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6203853" y="1082961"/>
            <a:ext cx="5086797" cy="1603717"/>
          </a:xfrm>
          <a:prstGeom prst="roundRect">
            <a:avLst/>
          </a:prstGeom>
          <a:noFill/>
          <a:ln>
            <a:gradFill>
              <a:gsLst>
                <a:gs pos="0">
                  <a:srgbClr val="002060"/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rgbClr val="C00000"/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fa-IR" sz="2400" b="1" dirty="0">
                <a:solidFill>
                  <a:srgbClr val="C00000"/>
                </a:solidFill>
                <a:cs typeface="B Nazanin" panose="00000400000000000000" pitchFamily="2" charset="-78"/>
              </a:rPr>
              <a:t>سهم جمعیت سالمند ایران از سال 1398 تا سال 1421 طی</a:t>
            </a:r>
            <a:r>
              <a:rPr lang="fa-IR" sz="2400" b="1" dirty="0">
                <a:solidFill>
                  <a:srgbClr val="00B050"/>
                </a:solidFill>
                <a:cs typeface="B Nazanin" panose="00000400000000000000" pitchFamily="2" charset="-78"/>
              </a:rPr>
              <a:t> 23 سال</a:t>
            </a:r>
            <a:r>
              <a:rPr lang="fa-IR" sz="2400" b="1" dirty="0">
                <a:solidFill>
                  <a:srgbClr val="C00000"/>
                </a:solidFill>
                <a:cs typeface="B Nazanin" panose="00000400000000000000" pitchFamily="2" charset="-78"/>
              </a:rPr>
              <a:t>، از  10 به 20 درصد خواهد رسید.</a:t>
            </a:r>
            <a:endParaRPr lang="en-US" sz="2400" b="1" dirty="0">
              <a:solidFill>
                <a:srgbClr val="C00000"/>
              </a:solidFill>
              <a:cs typeface="B Nazanin" panose="00000400000000000000" pitchFamily="2" charset="-78"/>
            </a:endParaRPr>
          </a:p>
        </p:txBody>
      </p:sp>
      <p:sp>
        <p:nvSpPr>
          <p:cNvPr id="8" name="Curved Left Arrow 7"/>
          <p:cNvSpPr/>
          <p:nvPr/>
        </p:nvSpPr>
        <p:spPr>
          <a:xfrm rot="2898869">
            <a:off x="6804205" y="3243049"/>
            <a:ext cx="2845084" cy="3998772"/>
          </a:xfrm>
          <a:prstGeom prst="curvedLeftArrow">
            <a:avLst/>
          </a:prstGeom>
          <a:gradFill>
            <a:gsLst>
              <a:gs pos="0">
                <a:srgbClr val="002060"/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rgbClr val="C00000"/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gradFill>
              <a:gsLst>
                <a:gs pos="0">
                  <a:srgbClr val="002060"/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rgbClr val="C00000"/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endParaRPr lang="en-US" sz="2400" b="1">
              <a:solidFill>
                <a:srgbClr val="002060"/>
              </a:solidFill>
              <a:cs typeface="B Nazanin" panose="00000400000000000000" pitchFamily="2" charset="-78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700746" y="3544808"/>
            <a:ext cx="5086797" cy="1964913"/>
          </a:xfrm>
          <a:prstGeom prst="roundRect">
            <a:avLst/>
          </a:prstGeom>
          <a:noFill/>
          <a:ln>
            <a:gradFill>
              <a:gsLst>
                <a:gs pos="0">
                  <a:srgbClr val="002060"/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rgbClr val="C00000"/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fa-IR" sz="2400" b="1" dirty="0">
                <a:solidFill>
                  <a:srgbClr val="C00000"/>
                </a:solidFill>
                <a:cs typeface="B Nazanin" panose="00000400000000000000" pitchFamily="2" charset="-78"/>
              </a:rPr>
              <a:t>در حالی که روند تغییرات این شاخص در کشورهای توسعه یافته، طی </a:t>
            </a:r>
            <a:r>
              <a:rPr lang="fa-IR" sz="2400" b="1" dirty="0">
                <a:solidFill>
                  <a:srgbClr val="00B050"/>
                </a:solidFill>
                <a:cs typeface="B Nazanin" panose="00000400000000000000" pitchFamily="2" charset="-78"/>
              </a:rPr>
              <a:t>70 تا 120 سال</a:t>
            </a:r>
          </a:p>
          <a:p>
            <a:pPr algn="r" rtl="1"/>
            <a:r>
              <a:rPr lang="fa-IR" sz="2400" b="1" dirty="0">
                <a:solidFill>
                  <a:srgbClr val="C00000"/>
                </a:solidFill>
                <a:cs typeface="B Nazanin" panose="00000400000000000000" pitchFamily="2" charset="-78"/>
              </a:rPr>
              <a:t> رخ می دهد.</a:t>
            </a:r>
            <a:endParaRPr lang="en-US" sz="2400" b="1" dirty="0">
              <a:solidFill>
                <a:srgbClr val="C00000"/>
              </a:solidFill>
              <a:cs typeface="B Nazanin" panose="00000400000000000000" pitchFamily="2" charset="-78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BB39E7D9-7ABD-421F-83A5-6DA7C91DED0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460" y="196151"/>
            <a:ext cx="1154980" cy="1152128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0BE30278-154B-EDBE-1EB6-2F157FF6A4B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23244" y="88750"/>
            <a:ext cx="2268756" cy="7695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00540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3496153611"/>
              </p:ext>
            </p:extLst>
          </p:nvPr>
        </p:nvGraphicFramePr>
        <p:xfrm>
          <a:off x="1211830" y="1175656"/>
          <a:ext cx="9358199" cy="51407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Picture 3">
            <a:extLst>
              <a:ext uri="{FF2B5EF4-FFF2-40B4-BE49-F238E27FC236}">
                <a16:creationId xmlns:a16="http://schemas.microsoft.com/office/drawing/2014/main" id="{BB39E7D9-7ABD-421F-83A5-6DA7C91DED0E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50" y="108228"/>
            <a:ext cx="1154980" cy="1152128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0BE30278-154B-EDBE-1EB6-2F157FF6A4B4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66394" y="156828"/>
            <a:ext cx="2268756" cy="7695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87498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1025</TotalTime>
  <Words>1170</Words>
  <Application>Microsoft Office PowerPoint</Application>
  <PresentationFormat>Widescreen</PresentationFormat>
  <Paragraphs>138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B Nazanin</vt:lpstr>
      <vt:lpstr>Calibri</vt:lpstr>
      <vt:lpstr>Calibri Light</vt:lpstr>
      <vt:lpstr>Office Theme</vt:lpstr>
      <vt:lpstr> گزارش بررسی وضعیت سالمندی در ایران آینده و چالشهای آن  بر اساس گزارش  "مرکز پژوهشهای مجلس شورای اسلامی"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health.gov.ir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والافرخانم شهرزاد</dc:creator>
  <cp:lastModifiedBy>User</cp:lastModifiedBy>
  <cp:revision>102</cp:revision>
  <dcterms:created xsi:type="dcterms:W3CDTF">2023-07-23T03:02:56Z</dcterms:created>
  <dcterms:modified xsi:type="dcterms:W3CDTF">2023-09-05T04:32:38Z</dcterms:modified>
</cp:coreProperties>
</file>