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2" r:id="rId7"/>
    <p:sldId id="264" r:id="rId8"/>
    <p:sldId id="263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4ECA"/>
    <a:srgbClr val="A162D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3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0;&#1605;&#1593;&#1740;&#1578;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0;&#1605;&#1593;&#1740;&#1578;\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0;&#1605;&#1593;&#1740;&#1578;\Book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0;&#1605;&#1593;&#1740;&#1578;\Book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0;&#1605;&#1593;&#1740;&#1578;\Book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0;&#1605;&#1593;&#1740;&#1578;\Book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B Titr" panose="00000700000000000000" pitchFamily="2" charset="-78"/>
              </a:defRPr>
            </a:pPr>
            <a:r>
              <a:rPr lang="fa-IR" b="1" dirty="0">
                <a:solidFill>
                  <a:srgbClr val="FF0000"/>
                </a:solidFill>
                <a:cs typeface="B Titr" panose="00000700000000000000" pitchFamily="2" charset="-78"/>
              </a:rPr>
              <a:t>10کشور پرجمعیت دنیا در سال </a:t>
            </a:r>
            <a:r>
              <a:rPr lang="fa-IR" b="1" dirty="0">
                <a:solidFill>
                  <a:srgbClr val="002060"/>
                </a:solidFill>
                <a:cs typeface="B Titr" panose="00000700000000000000" pitchFamily="2" charset="-78"/>
              </a:rPr>
              <a:t>1990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B Titr" panose="00000700000000000000" pitchFamily="2" charset="-78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29D-4D9E-A90F-C8F74D221A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Sheet1!$B$2:$B$11</c:f>
              <c:strCache>
                <c:ptCount val="10"/>
                <c:pt idx="0">
                  <c:v>چین</c:v>
                </c:pt>
                <c:pt idx="1">
                  <c:v>هند </c:v>
                </c:pt>
                <c:pt idx="2">
                  <c:v>آمریکا</c:v>
                </c:pt>
                <c:pt idx="3">
                  <c:v>اندونزی</c:v>
                </c:pt>
                <c:pt idx="4">
                  <c:v>برزیل</c:v>
                </c:pt>
                <c:pt idx="5">
                  <c:v>روسیه</c:v>
                </c:pt>
                <c:pt idx="6">
                  <c:v>ژاپن</c:v>
                </c:pt>
                <c:pt idx="7">
                  <c:v>پاکستان</c:v>
                </c:pt>
                <c:pt idx="8">
                  <c:v>بنگلادش</c:v>
                </c:pt>
                <c:pt idx="9">
                  <c:v>نیجریه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1144</c:v>
                </c:pt>
                <c:pt idx="1">
                  <c:v>861</c:v>
                </c:pt>
                <c:pt idx="2">
                  <c:v>246</c:v>
                </c:pt>
                <c:pt idx="3">
                  <c:v>181</c:v>
                </c:pt>
                <c:pt idx="4">
                  <c:v>149</c:v>
                </c:pt>
                <c:pt idx="5">
                  <c:v>146</c:v>
                </c:pt>
                <c:pt idx="6">
                  <c:v>123</c:v>
                </c:pt>
                <c:pt idx="7">
                  <c:v>114</c:v>
                </c:pt>
                <c:pt idx="8">
                  <c:v>106</c:v>
                </c:pt>
                <c:pt idx="9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9D-4D9E-A90F-C8F74D221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7747936"/>
        <c:axId val="877750016"/>
        <c:axId val="0"/>
      </c:bar3DChart>
      <c:catAx>
        <c:axId val="8777479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7750016"/>
        <c:crosses val="autoZero"/>
        <c:auto val="1"/>
        <c:lblAlgn val="ctr"/>
        <c:lblOffset val="100"/>
        <c:noMultiLvlLbl val="0"/>
      </c:catAx>
      <c:valAx>
        <c:axId val="877750016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7774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B Titr" panose="00000700000000000000" pitchFamily="2" charset="-78"/>
              </a:defRPr>
            </a:pPr>
            <a:r>
              <a:rPr lang="fa-IR" b="1" dirty="0">
                <a:solidFill>
                  <a:srgbClr val="FF0000"/>
                </a:solidFill>
                <a:cs typeface="B Titr" panose="00000700000000000000" pitchFamily="2" charset="-78"/>
              </a:rPr>
              <a:t>10کشور پرجمعیت دنیا در سال </a:t>
            </a:r>
            <a:r>
              <a:rPr lang="fa-IR" b="1" dirty="0">
                <a:solidFill>
                  <a:srgbClr val="002060"/>
                </a:solidFill>
                <a:cs typeface="B Titr" panose="00000700000000000000" pitchFamily="2" charset="-78"/>
              </a:rPr>
              <a:t>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B Titr" panose="00000700000000000000" pitchFamily="2" charset="-78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Pt>
            <c:idx val="9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6D8-4318-B8F2-77DB02DB60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Sheet1!$D$2:$D$11</c:f>
              <c:strCache>
                <c:ptCount val="10"/>
                <c:pt idx="0">
                  <c:v>چین</c:v>
                </c:pt>
                <c:pt idx="1">
                  <c:v>هند </c:v>
                </c:pt>
                <c:pt idx="2">
                  <c:v>آمریکا</c:v>
                </c:pt>
                <c:pt idx="3">
                  <c:v>اندونزی</c:v>
                </c:pt>
                <c:pt idx="4">
                  <c:v>برزیل</c:v>
                </c:pt>
                <c:pt idx="5">
                  <c:v>روسیه</c:v>
                </c:pt>
                <c:pt idx="6">
                  <c:v>پاکستان</c:v>
                </c:pt>
                <c:pt idx="7">
                  <c:v>بنگلادش</c:v>
                </c:pt>
                <c:pt idx="8">
                  <c:v>نیجریه</c:v>
                </c:pt>
                <c:pt idx="9">
                  <c:v>مکزیک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1426</c:v>
                </c:pt>
                <c:pt idx="1">
                  <c:v>1412</c:v>
                </c:pt>
                <c:pt idx="2">
                  <c:v>337</c:v>
                </c:pt>
                <c:pt idx="3">
                  <c:v>275</c:v>
                </c:pt>
                <c:pt idx="4">
                  <c:v>215</c:v>
                </c:pt>
                <c:pt idx="5">
                  <c:v>145</c:v>
                </c:pt>
                <c:pt idx="6">
                  <c:v>234</c:v>
                </c:pt>
                <c:pt idx="7">
                  <c:v>170</c:v>
                </c:pt>
                <c:pt idx="8">
                  <c:v>216</c:v>
                </c:pt>
                <c:pt idx="9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D8-4318-B8F2-77DB02DB60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0609280"/>
        <c:axId val="880602624"/>
        <c:axId val="0"/>
      </c:bar3DChart>
      <c:catAx>
        <c:axId val="88060928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602624"/>
        <c:crosses val="autoZero"/>
        <c:auto val="1"/>
        <c:lblAlgn val="ctr"/>
        <c:lblOffset val="100"/>
        <c:noMultiLvlLbl val="0"/>
      </c:catAx>
      <c:valAx>
        <c:axId val="880602624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8060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B Titr" panose="00000700000000000000" pitchFamily="2" charset="-78"/>
              </a:defRPr>
            </a:pPr>
            <a:r>
              <a:rPr lang="fa-IR" b="1" dirty="0">
                <a:solidFill>
                  <a:srgbClr val="FF0000"/>
                </a:solidFill>
                <a:cs typeface="B Titr" panose="00000700000000000000" pitchFamily="2" charset="-78"/>
              </a:rPr>
              <a:t>10کشور پرجمعیت دنیا در سال </a:t>
            </a:r>
            <a:r>
              <a:rPr lang="fa-IR" b="1" dirty="0">
                <a:solidFill>
                  <a:srgbClr val="002060"/>
                </a:solidFill>
                <a:cs typeface="B Titr" panose="00000700000000000000" pitchFamily="2" charset="-78"/>
              </a:rPr>
              <a:t>2050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B Titr" panose="00000700000000000000" pitchFamily="2" charset="-78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B4D-4847-89BD-9B9AC391694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0B4D-4847-89BD-9B9AC39169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Sheet1!$F$2:$F$11</c:f>
              <c:strCache>
                <c:ptCount val="10"/>
                <c:pt idx="0">
                  <c:v>چین</c:v>
                </c:pt>
                <c:pt idx="1">
                  <c:v>هند </c:v>
                </c:pt>
                <c:pt idx="2">
                  <c:v>آمریکا</c:v>
                </c:pt>
                <c:pt idx="3">
                  <c:v>اندونزی</c:v>
                </c:pt>
                <c:pt idx="4">
                  <c:v>برزیل</c:v>
                </c:pt>
                <c:pt idx="5">
                  <c:v>پاکستان</c:v>
                </c:pt>
                <c:pt idx="6">
                  <c:v>بنگلادش</c:v>
                </c:pt>
                <c:pt idx="7">
                  <c:v>نیجریه</c:v>
                </c:pt>
                <c:pt idx="8">
                  <c:v>کنگو</c:v>
                </c:pt>
                <c:pt idx="9">
                  <c:v>اتیوپی</c:v>
                </c:pt>
              </c:strCache>
            </c:strRef>
          </c:cat>
          <c:val>
            <c:numRef>
              <c:f>Sheet1!$G$2:$G$11</c:f>
              <c:numCache>
                <c:formatCode>General</c:formatCode>
                <c:ptCount val="10"/>
                <c:pt idx="0">
                  <c:v>1317</c:v>
                </c:pt>
                <c:pt idx="1">
                  <c:v>1668</c:v>
                </c:pt>
                <c:pt idx="2">
                  <c:v>375</c:v>
                </c:pt>
                <c:pt idx="3">
                  <c:v>317</c:v>
                </c:pt>
                <c:pt idx="4">
                  <c:v>231</c:v>
                </c:pt>
                <c:pt idx="5">
                  <c:v>366</c:v>
                </c:pt>
                <c:pt idx="6">
                  <c:v>204</c:v>
                </c:pt>
                <c:pt idx="7">
                  <c:v>375</c:v>
                </c:pt>
                <c:pt idx="8">
                  <c:v>215</c:v>
                </c:pt>
                <c:pt idx="9">
                  <c:v>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4D-4847-89BD-9B9AC39169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0604704"/>
        <c:axId val="880601792"/>
        <c:axId val="0"/>
      </c:bar3DChart>
      <c:catAx>
        <c:axId val="88060470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601792"/>
        <c:crosses val="autoZero"/>
        <c:auto val="1"/>
        <c:lblAlgn val="ctr"/>
        <c:lblOffset val="100"/>
        <c:noMultiLvlLbl val="0"/>
      </c:catAx>
      <c:valAx>
        <c:axId val="880601792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80604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نرخ سالمندی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F58D-4E44-9755-27A8D21B661A}"/>
              </c:ext>
            </c:extLst>
          </c:dPt>
          <c:dLbls>
            <c:dLbl>
              <c:idx val="4"/>
              <c:layout>
                <c:manualLayout>
                  <c:x val="-6.7911714770797962E-3"/>
                  <c:y val="5.0574712643678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8D-4E44-9755-27A8D21B661A}"/>
                </c:ext>
              </c:extLst>
            </c:dLbl>
            <c:dLbl>
              <c:idx val="8"/>
              <c:layout>
                <c:manualLayout>
                  <c:x val="1.1318619128466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8D-4E44-9755-27A8D21B66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Sheet2!$A$2:$A$11</c:f>
              <c:strCache>
                <c:ptCount val="10"/>
                <c:pt idx="0">
                  <c:v>ایران</c:v>
                </c:pt>
                <c:pt idx="1">
                  <c:v>ترکیه</c:v>
                </c:pt>
                <c:pt idx="2">
                  <c:v>آذربایجان</c:v>
                </c:pt>
                <c:pt idx="3">
                  <c:v>عربستان</c:v>
                </c:pt>
                <c:pt idx="4">
                  <c:v>روسیه</c:v>
                </c:pt>
                <c:pt idx="5">
                  <c:v>عراق</c:v>
                </c:pt>
                <c:pt idx="6">
                  <c:v>پاکستان</c:v>
                </c:pt>
                <c:pt idx="7">
                  <c:v>افغانستان</c:v>
                </c:pt>
                <c:pt idx="8">
                  <c:v>امارات</c:v>
                </c:pt>
                <c:pt idx="9">
                  <c:v>جهان</c:v>
                </c:pt>
              </c:strCache>
            </c:strRef>
          </c:cat>
          <c:val>
            <c:numRef>
              <c:f>Sheet2!$B$2:$B$11</c:f>
              <c:numCache>
                <c:formatCode>0.00%</c:formatCode>
                <c:ptCount val="10"/>
                <c:pt idx="0">
                  <c:v>7.6200000000000004E-2</c:v>
                </c:pt>
                <c:pt idx="1">
                  <c:v>8.6400000000000005E-2</c:v>
                </c:pt>
                <c:pt idx="2">
                  <c:v>7.1099999999999997E-2</c:v>
                </c:pt>
                <c:pt idx="3">
                  <c:v>2.81E-2</c:v>
                </c:pt>
                <c:pt idx="4">
                  <c:v>0.158</c:v>
                </c:pt>
                <c:pt idx="5">
                  <c:v>3.4099999999999998E-2</c:v>
                </c:pt>
                <c:pt idx="6">
                  <c:v>4.2700000000000002E-2</c:v>
                </c:pt>
                <c:pt idx="7">
                  <c:v>2.3900000000000001E-2</c:v>
                </c:pt>
                <c:pt idx="8">
                  <c:v>1.83E-2</c:v>
                </c:pt>
                <c:pt idx="9">
                  <c:v>9.8199999999999996E-2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8D-4E44-9755-27A8D21B661A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نرخ سالمندی 2100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F58D-4E44-9755-27A8D21B661A}"/>
              </c:ext>
            </c:extLst>
          </c:dPt>
          <c:dLbls>
            <c:dLbl>
              <c:idx val="0"/>
              <c:layout>
                <c:manualLayout>
                  <c:x val="-6.7911714770797962E-3"/>
                  <c:y val="0.119540229885057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8D-4E44-9755-27A8D21B661A}"/>
                </c:ext>
              </c:extLst>
            </c:dLbl>
            <c:dLbl>
              <c:idx val="2"/>
              <c:layout>
                <c:manualLayout>
                  <c:x val="-4.5274476513865311E-3"/>
                  <c:y val="8.7356321839080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8D-4E44-9755-27A8D21B661A}"/>
                </c:ext>
              </c:extLst>
            </c:dLbl>
            <c:dLbl>
              <c:idx val="4"/>
              <c:layout>
                <c:manualLayout>
                  <c:x val="-6.7911714770797962E-3"/>
                  <c:y val="8.2758620689655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8D-4E44-9755-27A8D21B661A}"/>
                </c:ext>
              </c:extLst>
            </c:dLbl>
            <c:dLbl>
              <c:idx val="5"/>
              <c:layout>
                <c:manualLayout>
                  <c:x val="0"/>
                  <c:y val="6.8965517241379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8D-4E44-9755-27A8D21B661A}"/>
                </c:ext>
              </c:extLst>
            </c:dLbl>
            <c:dLbl>
              <c:idx val="7"/>
              <c:layout>
                <c:manualLayout>
                  <c:x val="4.1501124046516782E-17"/>
                  <c:y val="6.8965517241379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8D-4E44-9755-27A8D21B66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Sheet2!$A$2:$A$11</c:f>
              <c:strCache>
                <c:ptCount val="10"/>
                <c:pt idx="0">
                  <c:v>ایران</c:v>
                </c:pt>
                <c:pt idx="1">
                  <c:v>ترکیه</c:v>
                </c:pt>
                <c:pt idx="2">
                  <c:v>آذربایجان</c:v>
                </c:pt>
                <c:pt idx="3">
                  <c:v>عربستان</c:v>
                </c:pt>
                <c:pt idx="4">
                  <c:v>روسیه</c:v>
                </c:pt>
                <c:pt idx="5">
                  <c:v>عراق</c:v>
                </c:pt>
                <c:pt idx="6">
                  <c:v>پاکستان</c:v>
                </c:pt>
                <c:pt idx="7">
                  <c:v>افغانستان</c:v>
                </c:pt>
                <c:pt idx="8">
                  <c:v>امارات</c:v>
                </c:pt>
                <c:pt idx="9">
                  <c:v>جهان</c:v>
                </c:pt>
              </c:strCache>
            </c:strRef>
          </c:cat>
          <c:val>
            <c:numRef>
              <c:f>Sheet2!$C$2:$C$11</c:f>
              <c:numCache>
                <c:formatCode>0.00%</c:formatCode>
                <c:ptCount val="10"/>
                <c:pt idx="0">
                  <c:v>0.3372</c:v>
                </c:pt>
                <c:pt idx="1">
                  <c:v>0.33090000000000003</c:v>
                </c:pt>
                <c:pt idx="2">
                  <c:v>0.30499999999999999</c:v>
                </c:pt>
                <c:pt idx="3">
                  <c:v>0.30280000000000001</c:v>
                </c:pt>
                <c:pt idx="4">
                  <c:v>0.27860000000000001</c:v>
                </c:pt>
                <c:pt idx="5">
                  <c:v>0.18440000000000001</c:v>
                </c:pt>
                <c:pt idx="6">
                  <c:v>0.17230000000000001</c:v>
                </c:pt>
                <c:pt idx="7">
                  <c:v>0.16300000000000001</c:v>
                </c:pt>
                <c:pt idx="8">
                  <c:v>0.15770000000000001</c:v>
                </c:pt>
                <c:pt idx="9">
                  <c:v>0.24030000000000001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8D-4E44-9755-27A8D21B6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3152575"/>
        <c:axId val="383152991"/>
        <c:axId val="0"/>
      </c:bar3DChart>
      <c:catAx>
        <c:axId val="3831525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B Titr" panose="00000700000000000000" pitchFamily="2" charset="-78"/>
              </a:defRPr>
            </a:pPr>
            <a:endParaRPr lang="en-US"/>
          </a:p>
        </c:txPr>
        <c:crossAx val="383152991"/>
        <c:crosses val="autoZero"/>
        <c:auto val="1"/>
        <c:lblAlgn val="ctr"/>
        <c:lblOffset val="100"/>
        <c:noMultiLvlLbl val="0"/>
      </c:catAx>
      <c:valAx>
        <c:axId val="383152991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3831525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</c:legendEntry>
      <c:layout>
        <c:manualLayout>
          <c:xMode val="edge"/>
          <c:yMode val="edge"/>
          <c:x val="0.16254534107190005"/>
          <c:y val="0.89115270524158552"/>
          <c:w val="0.6526669652231184"/>
          <c:h val="9.07917362409891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rgbClr val="C00000"/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48725293540483"/>
          <c:y val="0.11319640118850041"/>
          <c:w val="0.8062232033451131"/>
          <c:h val="0.6548629865312395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Sheet2!$B$13</c:f>
              <c:strCache>
                <c:ptCount val="1"/>
                <c:pt idx="0">
                  <c:v>نرخ رشد 2100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985A-4F19-99F2-4151ECF712CC}"/>
              </c:ext>
            </c:extLst>
          </c:dPt>
          <c:dLbls>
            <c:dLbl>
              <c:idx val="0"/>
              <c:layout>
                <c:manualLayout>
                  <c:x val="-2.4146697441280739E-2"/>
                  <c:y val="7.987094001135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5A-4F19-99F2-4151ECF712CC}"/>
                </c:ext>
              </c:extLst>
            </c:dLbl>
            <c:dLbl>
              <c:idx val="2"/>
              <c:layout>
                <c:manualLayout>
                  <c:x val="-7.6252728761937952E-3"/>
                  <c:y val="0.13220017657051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5A-4F19-99F2-4151ECF712CC}"/>
                </c:ext>
              </c:extLst>
            </c:dLbl>
            <c:dLbl>
              <c:idx val="4"/>
              <c:layout>
                <c:manualLayout>
                  <c:x val="0"/>
                  <c:y val="0.12944600622529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5A-4F19-99F2-4151ECF712CC}"/>
                </c:ext>
              </c:extLst>
            </c:dLbl>
            <c:dLbl>
              <c:idx val="6"/>
              <c:layout>
                <c:manualLayout>
                  <c:x val="-7.6252728761938412E-3"/>
                  <c:y val="0.115675154499197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5A-4F19-99F2-4151ECF712CC}"/>
                </c:ext>
              </c:extLst>
            </c:dLbl>
            <c:dLbl>
              <c:idx val="8"/>
              <c:layout>
                <c:manualLayout>
                  <c:x val="2.3299175745414916E-17"/>
                  <c:y val="8.5379280701788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5A-4F19-99F2-4151ECF712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Sheet2!$A$14:$A$23</c:f>
              <c:strCache>
                <c:ptCount val="10"/>
                <c:pt idx="0">
                  <c:v>افغانستان</c:v>
                </c:pt>
                <c:pt idx="1">
                  <c:v>ایران</c:v>
                </c:pt>
                <c:pt idx="2">
                  <c:v>جهان</c:v>
                </c:pt>
                <c:pt idx="3">
                  <c:v>عراق</c:v>
                </c:pt>
                <c:pt idx="4">
                  <c:v>آذربایجان</c:v>
                </c:pt>
                <c:pt idx="5">
                  <c:v>روسیه</c:v>
                </c:pt>
                <c:pt idx="6">
                  <c:v>عربستان</c:v>
                </c:pt>
                <c:pt idx="7">
                  <c:v>ترکیه</c:v>
                </c:pt>
                <c:pt idx="8">
                  <c:v>پاکستان</c:v>
                </c:pt>
                <c:pt idx="9">
                  <c:v>امارات</c:v>
                </c:pt>
              </c:strCache>
            </c:strRef>
          </c:cat>
          <c:val>
            <c:numRef>
              <c:f>Sheet2!$B$14:$B$23</c:f>
              <c:numCache>
                <c:formatCode>0.00%</c:formatCode>
                <c:ptCount val="10"/>
                <c:pt idx="0">
                  <c:v>1.6500000000000001E-2</c:v>
                </c:pt>
                <c:pt idx="1">
                  <c:v>1.55E-2</c:v>
                </c:pt>
                <c:pt idx="2">
                  <c:v>1.5299999999999999E-2</c:v>
                </c:pt>
                <c:pt idx="3">
                  <c:v>1.5299999999999999E-2</c:v>
                </c:pt>
                <c:pt idx="4">
                  <c:v>1.4999999999999999E-2</c:v>
                </c:pt>
                <c:pt idx="5">
                  <c:v>1.43E-2</c:v>
                </c:pt>
                <c:pt idx="6">
                  <c:v>1.4E-2</c:v>
                </c:pt>
                <c:pt idx="7">
                  <c:v>1.34E-2</c:v>
                </c:pt>
                <c:pt idx="8">
                  <c:v>1.3100000000000001E-2</c:v>
                </c:pt>
                <c:pt idx="9">
                  <c:v>1.2699999999999999E-2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A-4F19-99F2-4151ECF71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9939615"/>
        <c:axId val="379935455"/>
        <c:axId val="0"/>
      </c:bar3DChart>
      <c:catAx>
        <c:axId val="37993961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79935455"/>
        <c:crosses val="autoZero"/>
        <c:auto val="1"/>
        <c:lblAlgn val="ctr"/>
        <c:lblOffset val="100"/>
        <c:noMultiLvlLbl val="0"/>
      </c:catAx>
      <c:valAx>
        <c:axId val="379935455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379939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1124955534404353E-2"/>
          <c:w val="1"/>
          <c:h val="0.89338159653120275"/>
        </c:manualLayout>
      </c:layout>
      <c:pie3DChart>
        <c:varyColors val="1"/>
        <c:ser>
          <c:idx val="0"/>
          <c:order val="0"/>
          <c:tx>
            <c:strRef>
              <c:f>Sheet2!$B$25</c:f>
              <c:strCache>
                <c:ptCount val="1"/>
                <c:pt idx="0">
                  <c:v>جمعیت 2100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5AD-4E9A-A8D7-4B6DF8E8B96D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5AD-4E9A-A8D7-4B6DF8E8B96D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5AD-4E9A-A8D7-4B6DF8E8B96D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5AD-4E9A-A8D7-4B6DF8E8B96D}"/>
              </c:ext>
            </c:extLst>
          </c:dPt>
          <c:dPt>
            <c:idx val="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5AD-4E9A-A8D7-4B6DF8E8B96D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5AD-4E9A-A8D7-4B6DF8E8B96D}"/>
              </c:ext>
            </c:extLst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>
                <a:contourClr>
                  <a:srgbClr val="FFFF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5AD-4E9A-A8D7-4B6DF8E8B96D}"/>
              </c:ext>
            </c:extLst>
          </c:dPt>
          <c:dPt>
            <c:idx val="7"/>
            <c:bubble3D val="0"/>
            <c:spPr>
              <a:solidFill>
                <a:srgbClr val="954ECA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5AD-4E9A-A8D7-4B6DF8E8B96D}"/>
              </c:ext>
            </c:extLst>
          </c:dPt>
          <c:dPt>
            <c:idx val="8"/>
            <c:bubble3D val="0"/>
            <c:spPr>
              <a:solidFill>
                <a:schemeClr val="accent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5AD-4E9A-A8D7-4B6DF8E8B96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80.145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5AD-4E9A-A8D7-4B6DF8E8B9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82.775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5AD-4E9A-A8D7-4B6DF8E8B9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9.192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5AD-4E9A-A8D7-4B6DF8E8B9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42.23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5AD-4E9A-A8D7-4B6DF8E8B96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112.204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5AD-4E9A-A8D7-4B6DF8E8B96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111.325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5AD-4E9A-A8D7-4B6DF8E8B96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486.772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5AD-4E9A-A8D7-4B6DF8E8B96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110.746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5AD-4E9A-A8D7-4B6DF8E8B96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14.8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5AD-4E9A-A8D7-4B6DF8E8B9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Sheet2!$A$26:$A$34</c:f>
              <c:strCache>
                <c:ptCount val="9"/>
                <c:pt idx="0">
                  <c:v>ایران</c:v>
                </c:pt>
                <c:pt idx="1">
                  <c:v>ترکیه</c:v>
                </c:pt>
                <c:pt idx="2">
                  <c:v>آذربایجان</c:v>
                </c:pt>
                <c:pt idx="3">
                  <c:v>عربستان</c:v>
                </c:pt>
                <c:pt idx="4">
                  <c:v>روسیه</c:v>
                </c:pt>
                <c:pt idx="5">
                  <c:v>عراق</c:v>
                </c:pt>
                <c:pt idx="6">
                  <c:v>پاکستان</c:v>
                </c:pt>
                <c:pt idx="7">
                  <c:v>افغانستان</c:v>
                </c:pt>
                <c:pt idx="8">
                  <c:v>امارات</c:v>
                </c:pt>
              </c:strCache>
            </c:strRef>
          </c:cat>
          <c:val>
            <c:numRef>
              <c:f>Sheet2!$B$26:$B$34</c:f>
              <c:numCache>
                <c:formatCode>#,##0</c:formatCode>
                <c:ptCount val="9"/>
                <c:pt idx="0">
                  <c:v>80</c:v>
                </c:pt>
                <c:pt idx="1">
                  <c:v>83</c:v>
                </c:pt>
                <c:pt idx="2">
                  <c:v>9</c:v>
                </c:pt>
                <c:pt idx="3">
                  <c:v>42</c:v>
                </c:pt>
                <c:pt idx="4">
                  <c:v>112</c:v>
                </c:pt>
                <c:pt idx="5">
                  <c:v>111</c:v>
                </c:pt>
                <c:pt idx="6">
                  <c:v>486</c:v>
                </c:pt>
                <c:pt idx="7">
                  <c:v>110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5AD-4E9A-A8D7-4B6DF8E8B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970016592959876"/>
          <c:y val="2.6837029986636281E-2"/>
          <c:w val="0.12907337271272198"/>
          <c:h val="0.92737542422581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1.6022256865406145E-2"/>
                  <c:y val="2.5436045702988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D0-4A5E-A877-FA2065C503E1}"/>
                </c:ext>
              </c:extLst>
            </c:dLbl>
            <c:dLbl>
              <c:idx val="2"/>
              <c:layout>
                <c:manualLayout>
                  <c:x val="-1.3557294270728201E-2"/>
                  <c:y val="1.130490920132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D0-4A5E-A877-FA2065C503E1}"/>
                </c:ext>
              </c:extLst>
            </c:dLbl>
            <c:dLbl>
              <c:idx val="3"/>
              <c:layout>
                <c:manualLayout>
                  <c:x val="-7.3948877840334737E-3"/>
                  <c:y val="1.6957363801992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D0-4A5E-A877-FA2065C503E1}"/>
                </c:ext>
              </c:extLst>
            </c:dLbl>
            <c:dLbl>
              <c:idx val="4"/>
              <c:layout>
                <c:manualLayout>
                  <c:x val="-7.3948877840335639E-3"/>
                  <c:y val="8.4786819009961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D0-4A5E-A877-FA2065C503E1}"/>
                </c:ext>
              </c:extLst>
            </c:dLbl>
            <c:dLbl>
              <c:idx val="5"/>
              <c:layout>
                <c:manualLayout>
                  <c:x val="-9.8598503787113729E-3"/>
                  <c:y val="3.3914727603984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0D0-4A5E-A877-FA2065C503E1}"/>
                </c:ext>
              </c:extLst>
            </c:dLbl>
            <c:dLbl>
              <c:idx val="6"/>
              <c:layout>
                <c:manualLayout>
                  <c:x val="-1.4789775568067083E-2"/>
                  <c:y val="1.1304909201328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0D0-4A5E-A877-FA2065C503E1}"/>
                </c:ext>
              </c:extLst>
            </c:dLbl>
            <c:dLbl>
              <c:idx val="7"/>
              <c:layout>
                <c:manualLayout>
                  <c:x val="-1.3557294270728154E-2"/>
                  <c:y val="2.8262273003320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0D0-4A5E-A877-FA2065C50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Sheet3!$A$2:$A$9</c:f>
              <c:strCache>
                <c:ptCount val="8"/>
                <c:pt idx="0">
                  <c:v>چین</c:v>
                </c:pt>
                <c:pt idx="1">
                  <c:v>ژاپن</c:v>
                </c:pt>
                <c:pt idx="2">
                  <c:v>روسیه</c:v>
                </c:pt>
                <c:pt idx="3">
                  <c:v>ایتالیا</c:v>
                </c:pt>
                <c:pt idx="4">
                  <c:v>کره جنوبی</c:v>
                </c:pt>
                <c:pt idx="5">
                  <c:v>آلمان</c:v>
                </c:pt>
                <c:pt idx="6">
                  <c:v>تایلند</c:v>
                </c:pt>
                <c:pt idx="7">
                  <c:v>اسپانیا</c:v>
                </c:pt>
              </c:strCache>
            </c:strRef>
          </c:cat>
          <c:val>
            <c:numRef>
              <c:f>Sheet3!$B$2:$B$9</c:f>
              <c:numCache>
                <c:formatCode>General</c:formatCode>
                <c:ptCount val="8"/>
                <c:pt idx="0">
                  <c:v>1425</c:v>
                </c:pt>
                <c:pt idx="1">
                  <c:v>124</c:v>
                </c:pt>
                <c:pt idx="2">
                  <c:v>145</c:v>
                </c:pt>
                <c:pt idx="3">
                  <c:v>59</c:v>
                </c:pt>
                <c:pt idx="4">
                  <c:v>52</c:v>
                </c:pt>
                <c:pt idx="5">
                  <c:v>83</c:v>
                </c:pt>
                <c:pt idx="6">
                  <c:v>72</c:v>
                </c:pt>
                <c:pt idx="7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0-4A5E-A877-FA2065C503E1}"/>
            </c:ext>
          </c:extLst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8.6273690813724914E-3"/>
                  <c:y val="9.3265500910957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D0-4A5E-A877-FA2065C50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Sheet3!$A$2:$A$9</c:f>
              <c:strCache>
                <c:ptCount val="8"/>
                <c:pt idx="0">
                  <c:v>چین</c:v>
                </c:pt>
                <c:pt idx="1">
                  <c:v>ژاپن</c:v>
                </c:pt>
                <c:pt idx="2">
                  <c:v>روسیه</c:v>
                </c:pt>
                <c:pt idx="3">
                  <c:v>ایتالیا</c:v>
                </c:pt>
                <c:pt idx="4">
                  <c:v>کره جنوبی</c:v>
                </c:pt>
                <c:pt idx="5">
                  <c:v>آلمان</c:v>
                </c:pt>
                <c:pt idx="6">
                  <c:v>تایلند</c:v>
                </c:pt>
                <c:pt idx="7">
                  <c:v>اسپانیا</c:v>
                </c:pt>
              </c:strCache>
            </c:strRef>
          </c:cat>
          <c:val>
            <c:numRef>
              <c:f>Sheet3!$C$2:$C$9</c:f>
              <c:numCache>
                <c:formatCode>General</c:formatCode>
                <c:ptCount val="8"/>
                <c:pt idx="0">
                  <c:v>1316</c:v>
                </c:pt>
                <c:pt idx="1">
                  <c:v>104</c:v>
                </c:pt>
                <c:pt idx="2">
                  <c:v>133</c:v>
                </c:pt>
                <c:pt idx="3">
                  <c:v>52</c:v>
                </c:pt>
                <c:pt idx="4">
                  <c:v>46</c:v>
                </c:pt>
                <c:pt idx="5">
                  <c:v>79</c:v>
                </c:pt>
                <c:pt idx="6">
                  <c:v>68</c:v>
                </c:pt>
                <c:pt idx="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D0-4A5E-A877-FA2065C503E1}"/>
            </c:ext>
          </c:extLst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2100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7.3948877840335639E-3"/>
                  <c:y val="6.2177000607305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D0-4A5E-A877-FA2065C503E1}"/>
                </c:ext>
              </c:extLst>
            </c:dLbl>
            <c:dLbl>
              <c:idx val="2"/>
              <c:layout>
                <c:manualLayout>
                  <c:x val="6.1624064866946365E-3"/>
                  <c:y val="5.935077330697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D0-4A5E-A877-FA2065C503E1}"/>
                </c:ext>
              </c:extLst>
            </c:dLbl>
            <c:dLbl>
              <c:idx val="3"/>
              <c:layout>
                <c:manualLayout>
                  <c:x val="1.6022256865406145E-2"/>
                  <c:y val="3.3914727603984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D0-4A5E-A877-FA2065C503E1}"/>
                </c:ext>
              </c:extLst>
            </c:dLbl>
            <c:dLbl>
              <c:idx val="4"/>
              <c:layout>
                <c:manualLayout>
                  <c:x val="7.3948877840335639E-3"/>
                  <c:y val="1.1304909201328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0D0-4A5E-A877-FA2065C503E1}"/>
                </c:ext>
              </c:extLst>
            </c:dLbl>
            <c:dLbl>
              <c:idx val="5"/>
              <c:layout>
                <c:manualLayout>
                  <c:x val="9.8598503787114631E-3"/>
                  <c:y val="1.978359110232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0D0-4A5E-A877-FA2065C503E1}"/>
                </c:ext>
              </c:extLst>
            </c:dLbl>
            <c:dLbl>
              <c:idx val="6"/>
              <c:layout>
                <c:manualLayout>
                  <c:x val="1.1092331676050346E-2"/>
                  <c:y val="3.6740954904316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0D0-4A5E-A877-FA2065C503E1}"/>
                </c:ext>
              </c:extLst>
            </c:dLbl>
            <c:dLbl>
              <c:idx val="7"/>
              <c:layout>
                <c:manualLayout>
                  <c:x val="1.6022256865406079E-2"/>
                  <c:y val="5.6524546006640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0D0-4A5E-A877-FA2065C50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Sheet3!$A$2:$A$9</c:f>
              <c:strCache>
                <c:ptCount val="8"/>
                <c:pt idx="0">
                  <c:v>چین</c:v>
                </c:pt>
                <c:pt idx="1">
                  <c:v>ژاپن</c:v>
                </c:pt>
                <c:pt idx="2">
                  <c:v>روسیه</c:v>
                </c:pt>
                <c:pt idx="3">
                  <c:v>ایتالیا</c:v>
                </c:pt>
                <c:pt idx="4">
                  <c:v>کره جنوبی</c:v>
                </c:pt>
                <c:pt idx="5">
                  <c:v>آلمان</c:v>
                </c:pt>
                <c:pt idx="6">
                  <c:v>تایلند</c:v>
                </c:pt>
                <c:pt idx="7">
                  <c:v>اسپانیا</c:v>
                </c:pt>
              </c:strCache>
            </c:strRef>
          </c:cat>
          <c:val>
            <c:numRef>
              <c:f>Sheet3!$D$2:$D$9</c:f>
              <c:numCache>
                <c:formatCode>General</c:formatCode>
                <c:ptCount val="8"/>
                <c:pt idx="0">
                  <c:v>771</c:v>
                </c:pt>
                <c:pt idx="1">
                  <c:v>74</c:v>
                </c:pt>
                <c:pt idx="2">
                  <c:v>112</c:v>
                </c:pt>
                <c:pt idx="3">
                  <c:v>37</c:v>
                </c:pt>
                <c:pt idx="4">
                  <c:v>24</c:v>
                </c:pt>
                <c:pt idx="5">
                  <c:v>69</c:v>
                </c:pt>
                <c:pt idx="6">
                  <c:v>45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D0-4A5E-A877-FA2065C50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204591"/>
        <c:axId val="511213327"/>
        <c:axId val="0"/>
      </c:bar3DChart>
      <c:catAx>
        <c:axId val="51120459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511213327"/>
        <c:crosses val="autoZero"/>
        <c:auto val="1"/>
        <c:lblAlgn val="ctr"/>
        <c:lblOffset val="100"/>
        <c:noMultiLvlLbl val="0"/>
      </c:catAx>
      <c:valAx>
        <c:axId val="511213327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1204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92279090113738"/>
          <c:y val="0.89409667541557303"/>
          <c:w val="0.281265310586176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C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19784269371021E-2"/>
                  <c:y val="-4.5859534052690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8F-411F-9309-785E307805A8}"/>
                </c:ext>
              </c:extLst>
            </c:dLbl>
            <c:dLbl>
              <c:idx val="1"/>
              <c:layout>
                <c:manualLayout>
                  <c:x val="-1.0342789146871482E-2"/>
                  <c:y val="-4.8916836322869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8F-411F-9309-785E307805A8}"/>
                </c:ext>
              </c:extLst>
            </c:dLbl>
            <c:dLbl>
              <c:idx val="2"/>
              <c:layout>
                <c:manualLayout>
                  <c:x val="-5.1713945734356932E-3"/>
                  <c:y val="-4.8916836322869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8F-411F-9309-785E307805A8}"/>
                </c:ext>
              </c:extLst>
            </c:dLbl>
            <c:dLbl>
              <c:idx val="3"/>
              <c:layout>
                <c:manualLayout>
                  <c:x val="-1.4221335076948416E-2"/>
                  <c:y val="-2.4458418161434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8F-411F-9309-785E307805A8}"/>
                </c:ext>
              </c:extLst>
            </c:dLbl>
            <c:dLbl>
              <c:idx val="4"/>
              <c:layout>
                <c:manualLayout>
                  <c:x val="-3.8785459300768412E-3"/>
                  <c:y val="-4.8916836322869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8F-411F-9309-785E307805A8}"/>
                </c:ext>
              </c:extLst>
            </c:dLbl>
            <c:dLbl>
              <c:idx val="5"/>
              <c:layout>
                <c:manualLayout>
                  <c:x val="0"/>
                  <c:y val="-4.5859534052690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8F-411F-9309-785E307805A8}"/>
                </c:ext>
              </c:extLst>
            </c:dLbl>
            <c:dLbl>
              <c:idx val="6"/>
              <c:layout>
                <c:manualLayout>
                  <c:x val="3.6199762014050514E-2"/>
                  <c:y val="1.2229209080717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8F-411F-9309-785E307805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Sheet4!$B$3:$B$9</c:f>
              <c:strCache>
                <c:ptCount val="7"/>
                <c:pt idx="0">
                  <c:v>آلمان و ایران</c:v>
                </c:pt>
                <c:pt idx="1">
                  <c:v>ایتالیا</c:v>
                </c:pt>
                <c:pt idx="2">
                  <c:v>ژاپن</c:v>
                </c:pt>
                <c:pt idx="3">
                  <c:v>اسپانیا</c:v>
                </c:pt>
                <c:pt idx="4">
                  <c:v>تایلند</c:v>
                </c:pt>
                <c:pt idx="5">
                  <c:v>چین</c:v>
                </c:pt>
                <c:pt idx="6">
                  <c:v>کره جنوبی</c:v>
                </c:pt>
              </c:strCache>
            </c:strRef>
          </c:cat>
          <c:val>
            <c:numRef>
              <c:f>Sheet4!$C$3:$C$9</c:f>
              <c:numCache>
                <c:formatCode>General</c:formatCode>
                <c:ptCount val="7"/>
                <c:pt idx="0">
                  <c:v>33.72</c:v>
                </c:pt>
                <c:pt idx="1">
                  <c:v>38.19</c:v>
                </c:pt>
                <c:pt idx="2" formatCode="0.00">
                  <c:v>38.700000000000003</c:v>
                </c:pt>
                <c:pt idx="3">
                  <c:v>38.72</c:v>
                </c:pt>
                <c:pt idx="4">
                  <c:v>39.17</c:v>
                </c:pt>
                <c:pt idx="5">
                  <c:v>40.93</c:v>
                </c:pt>
                <c:pt idx="6">
                  <c:v>44.44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F-411F-9309-785E30780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1216207"/>
        <c:axId val="1711218703"/>
        <c:axId val="0"/>
      </c:bar3DChart>
      <c:catAx>
        <c:axId val="1711216207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1711218703"/>
        <c:crosses val="autoZero"/>
        <c:auto val="1"/>
        <c:lblAlgn val="ctr"/>
        <c:lblOffset val="100"/>
        <c:noMultiLvlLbl val="0"/>
      </c:catAx>
      <c:valAx>
        <c:axId val="1711218703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11216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9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4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6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1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8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6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6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4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5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tiff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545" y="875211"/>
            <a:ext cx="9144000" cy="3827417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fa-IR" dirty="0">
                <a:cs typeface="B Titr" panose="00000700000000000000" pitchFamily="2" charset="-78"/>
              </a:rPr>
              <a:t>گزارش منتشر شده بخش جمعیت و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fa-IR" dirty="0">
                <a:cs typeface="B Titr" panose="00000700000000000000" pitchFamily="2" charset="-78"/>
              </a:rPr>
              <a:t>توسعه  سازمان ملل متحد </a:t>
            </a:r>
            <a:br>
              <a:rPr lang="fa-IR" dirty="0">
                <a:cs typeface="B Titr" panose="00000700000000000000" pitchFamily="2" charset="-78"/>
              </a:rPr>
            </a:br>
            <a:br>
              <a:rPr lang="fa-IR" dirty="0">
                <a:cs typeface="B Titr" panose="00000700000000000000" pitchFamily="2" charset="-78"/>
              </a:rPr>
            </a:br>
            <a:r>
              <a:rPr lang="fa-IR" sz="4900" dirty="0">
                <a:solidFill>
                  <a:srgbClr val="0070C0"/>
                </a:solidFill>
                <a:cs typeface="B Titr" panose="00000700000000000000" pitchFamily="2" charset="-78"/>
              </a:rPr>
              <a:t>"چشم انداز جمعیت جهان"</a:t>
            </a:r>
            <a:br>
              <a:rPr lang="fa-IR" sz="4900" b="1" dirty="0">
                <a:solidFill>
                  <a:srgbClr val="0070C0"/>
                </a:solidFill>
                <a:cs typeface="B Nazanin" panose="00000400000000000000" pitchFamily="2" charset="-78"/>
              </a:rPr>
            </a:br>
            <a:endParaRPr lang="en-US" sz="49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98545" y="5100208"/>
            <a:ext cx="9144000" cy="59318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مرکز جوانی جمعیت، سلامت خانواده و مدارس</a:t>
            </a: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D9C500-4B3E-A405-CF54-FC480C276C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55" y="185935"/>
            <a:ext cx="1154980" cy="1152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136" y="4219878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845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253" y="796833"/>
            <a:ext cx="10515600" cy="5449221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پیش بینی ها نشان می دهد:</a:t>
            </a:r>
          </a:p>
          <a:p>
            <a:pPr marL="0" indent="0" algn="just" rtl="1">
              <a:buNone/>
            </a:pPr>
            <a:endParaRPr lang="fa-IR" dirty="0">
              <a:solidFill>
                <a:srgbClr val="00B0F0"/>
              </a:solidFill>
            </a:endParaRPr>
          </a:p>
          <a:p>
            <a:pPr marL="0" indent="0" algn="just" rtl="1">
              <a:buNone/>
            </a:pP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1.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چین و ژاپن </a:t>
            </a:r>
            <a:r>
              <a:rPr lang="fa-IR" sz="3200" b="1" u="sng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بیشترین کاهش جمعیت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را تا سال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2100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تجربه خواهد کرد.</a:t>
            </a:r>
          </a:p>
          <a:p>
            <a:pPr marL="0" indent="0" algn="just" rtl="1">
              <a:buNone/>
            </a:pPr>
            <a:endParaRPr lang="fa-IR" sz="32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2. جمعیت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چین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در سال </a:t>
            </a:r>
            <a:r>
              <a:rPr lang="fa-IR" sz="3200" b="1" u="sng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2100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در مقایسه با سال </a:t>
            </a:r>
            <a:r>
              <a:rPr lang="fa-IR" sz="3200" b="1" u="sng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2022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با کاهش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50%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به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771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میلیون نفر تقلیل می یابد و نرخ رشد جمعیت در این کشور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1.47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درصد خواهد بود.</a:t>
            </a:r>
          </a:p>
          <a:p>
            <a:pPr marL="0" indent="0" algn="just" rtl="1">
              <a:buNone/>
            </a:pPr>
            <a:endParaRPr lang="fa-IR" sz="32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3. جمعیت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ایران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در سال </a:t>
            </a:r>
            <a:r>
              <a:rPr lang="fa-IR" sz="3200" b="1" u="sng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2100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در مقایسه با سال </a:t>
            </a:r>
            <a:r>
              <a:rPr lang="fa-IR" sz="3200" b="1" u="sng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2022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با کاهش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20%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به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80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میلیون نفر تقلیل می یابد و نرخ رشد جمعیت در کشور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1.55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درصد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برآورد می شود.</a:t>
            </a:r>
          </a:p>
          <a:p>
            <a:pPr marL="0" indent="0" algn="just" rtl="1">
              <a:buNone/>
            </a:pPr>
            <a:endParaRPr lang="fa-IR" sz="32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32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57" y="220769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765" y="124023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05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30827" y="1550581"/>
            <a:ext cx="9503229" cy="802493"/>
          </a:xfr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نمودار کشورهای دارای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بیشترین نرخ سالمندی </a:t>
            </a:r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در سال 2100</a:t>
            </a:r>
            <a:endParaRPr lang="en-US" sz="3600" b="1" dirty="0">
              <a:solidFill>
                <a:srgbClr val="A162D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203285"/>
              </p:ext>
            </p:extLst>
          </p:nvPr>
        </p:nvGraphicFramePr>
        <p:xfrm>
          <a:off x="1354183" y="2704011"/>
          <a:ext cx="9823269" cy="4153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10" y="237100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34" y="237100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48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253" y="796833"/>
            <a:ext cx="10515600" cy="544922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36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براساس داده های ارایه شده:</a:t>
            </a:r>
          </a:p>
          <a:p>
            <a:pPr marL="0" indent="0" algn="just" rtl="1">
              <a:buNone/>
            </a:pPr>
            <a:endParaRPr lang="fa-IR" dirty="0">
              <a:solidFill>
                <a:srgbClr val="00B0F0"/>
              </a:solidFill>
            </a:endParaRPr>
          </a:p>
          <a:p>
            <a:pPr marL="0" indent="0" algn="just" rtl="1">
              <a:buNone/>
            </a:pPr>
            <a:endParaRPr lang="fa-IR" dirty="0">
              <a:solidFill>
                <a:srgbClr val="00B0F0"/>
              </a:solidFill>
            </a:endParaRPr>
          </a:p>
          <a:p>
            <a:pPr marL="0" indent="0" algn="just" rtl="1">
              <a:buNone/>
            </a:pP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1. ایران در سال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2100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بیشترین </a:t>
            </a:r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نرخ سالمندی (33%)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را در میان کشورهای همجوار (پاکستان، افغانستان، عراق، ترکیه،روسیه و ...)خواهد داشت.</a:t>
            </a:r>
          </a:p>
          <a:p>
            <a:pPr marL="0" indent="0" algn="just" rtl="1">
              <a:buNone/>
            </a:pPr>
            <a:endParaRPr lang="fa-IR" sz="32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32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32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38" y="430865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765" y="229071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28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336" y="561704"/>
            <a:ext cx="10515600" cy="5614014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b="1" dirty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براساس گزارش منتشر شده بخش جمعیت و توسعه</a:t>
            </a:r>
            <a:endParaRPr lang="en-US" sz="2400" b="1" dirty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 سازمان ملل متحد تحت عنوان "چشم انداز جمعیت جهان"</a:t>
            </a:r>
          </a:p>
          <a:p>
            <a:pPr marL="0" indent="0" algn="ct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1.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نرخ متوسط سالمندی در جهان در سال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2100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برابر با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24.03 درصد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خواهد بود</a:t>
            </a:r>
          </a:p>
          <a:p>
            <a:pPr marL="0" indent="0" algn="ct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2. </a:t>
            </a:r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کشورهای آلبانی با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49 درصد</a:t>
            </a:r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، چین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41 درصد</a:t>
            </a:r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، فرانسه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34 درصد </a:t>
            </a:r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بالاترین نرخ سالمندی را در سال 2100 تجربه خواهند کرد و کشور چاد با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10 درصد </a:t>
            </a:r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کمترین نرخ سالمندی را تجربه می کنند</a:t>
            </a:r>
          </a:p>
          <a:p>
            <a:pPr marL="0" indent="0" algn="ctr" rtl="1">
              <a:buNone/>
            </a:pPr>
            <a:endParaRPr lang="fa-IR" sz="2400" dirty="0"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3. براساس این گزارش در سال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2050</a:t>
            </a: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، جمعیت جهان برابر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9/687 میلیارد نفر </a:t>
            </a: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خواهد بود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209" y="724778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180" y="724778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7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057803"/>
              </p:ext>
            </p:extLst>
          </p:nvPr>
        </p:nvGraphicFramePr>
        <p:xfrm>
          <a:off x="7172209" y="954144"/>
          <a:ext cx="4522062" cy="2727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676700"/>
              </p:ext>
            </p:extLst>
          </p:nvPr>
        </p:nvGraphicFramePr>
        <p:xfrm>
          <a:off x="440087" y="1056606"/>
          <a:ext cx="4588737" cy="2625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331033"/>
              </p:ext>
            </p:extLst>
          </p:nvPr>
        </p:nvGraphicFramePr>
        <p:xfrm>
          <a:off x="3631030" y="3991322"/>
          <a:ext cx="4654842" cy="2761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386451" y="295423"/>
            <a:ext cx="9144000" cy="4516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3200" dirty="0">
                <a:solidFill>
                  <a:srgbClr val="C00000"/>
                </a:solidFill>
                <a:cs typeface="B Titr" panose="00000700000000000000" pitchFamily="2" charset="-78"/>
              </a:rPr>
              <a:t>مقایسه پر جمعیت ترین کشورهای جهان</a:t>
            </a:r>
            <a:endParaRPr lang="en-US" sz="32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24" y="171054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358" y="136491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1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577" y="979714"/>
            <a:ext cx="10515600" cy="5159828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3300" b="1" dirty="0">
                <a:solidFill>
                  <a:srgbClr val="C00000"/>
                </a:solidFill>
                <a:cs typeface="B Nazanin" panose="00000400000000000000" pitchFamily="2" charset="-78"/>
              </a:rPr>
              <a:t>براساس گزارش مقایسه پرجمعیت ترین کشورهای جهان تا سال 2050: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</a:p>
          <a:p>
            <a:pPr marL="0" indent="0" algn="just" rtl="1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1.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روسیه و ژاپن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با توجه به نرخ سالمندی بالا و کاهش نرخ باروری در سال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2022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از جمله 10 کشور با جمعیت بالا محسوب </a:t>
            </a:r>
            <a:r>
              <a:rPr lang="fa-IR" b="1" u="sng" dirty="0">
                <a:solidFill>
                  <a:srgbClr val="0070C0"/>
                </a:solidFill>
                <a:cs typeface="B Nazanin" panose="00000400000000000000" pitchFamily="2" charset="-78"/>
              </a:rPr>
              <a:t>نمی شود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.</a:t>
            </a:r>
          </a:p>
          <a:p>
            <a:pPr marL="0" indent="0" algn="just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2.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ایران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که در سال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2022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با جمعیت 89 میلیون نفر در رتبه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هفدهمین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کشور پر جمعیت جهان قرار دارد و در سال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2050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با جمعیت 99 میلیون نفر در رتبه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هجدهمین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کشور      پر جمعیت جهان خواهد بود.</a:t>
            </a:r>
          </a:p>
          <a:p>
            <a:pPr marL="0" indent="0" algn="just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3. پیش بینی می شود جمعیت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ایران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در سال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2100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برابر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80/145 میلیون نفر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باشد.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1" y="87964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27214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3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38" y="832120"/>
            <a:ext cx="9182100" cy="802493"/>
          </a:xfrm>
          <a:noFill/>
          <a:ln>
            <a:solidFill>
              <a:srgbClr val="954ECA"/>
            </a:solidFill>
          </a:ln>
        </p:spPr>
        <p:txBody>
          <a:bodyPr>
            <a:normAutofit/>
          </a:bodyPr>
          <a:lstStyle/>
          <a:p>
            <a:pPr algn="ctr"/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جدول مقایسه ای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نرخ سالمندی </a:t>
            </a:r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کشورهای همجوار ایران</a:t>
            </a:r>
            <a:endParaRPr lang="en-US" sz="3600" b="1" dirty="0">
              <a:solidFill>
                <a:srgbClr val="A162D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660024"/>
              </p:ext>
            </p:extLst>
          </p:nvPr>
        </p:nvGraphicFramePr>
        <p:xfrm>
          <a:off x="600891" y="1970229"/>
          <a:ext cx="10593978" cy="4884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2" y="256056"/>
            <a:ext cx="1154980" cy="1152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206" y="62563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6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928" y="1077051"/>
            <a:ext cx="8942614" cy="802493"/>
          </a:xfrm>
          <a:noFill/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جدول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نرخ رشدجمعیت </a:t>
            </a:r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کشورهای همجوار ایران در سال 2100</a:t>
            </a:r>
            <a:endParaRPr lang="en-US" sz="3600" b="1" dirty="0">
              <a:solidFill>
                <a:srgbClr val="A162D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167838"/>
              </p:ext>
            </p:extLst>
          </p:nvPr>
        </p:nvGraphicFramePr>
        <p:xfrm>
          <a:off x="966651" y="2344783"/>
          <a:ext cx="10387149" cy="4611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4" y="71637"/>
            <a:ext cx="1154980" cy="1152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193" y="74874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09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045" y="1147808"/>
            <a:ext cx="9546770" cy="802493"/>
          </a:xfrm>
          <a:noFill/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جدول تعداد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جمعیت (میلیون نفر) </a:t>
            </a:r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کشورهای همجوار ایران </a:t>
            </a:r>
            <a:b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</a:br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در سال 2100</a:t>
            </a:r>
            <a:endParaRPr lang="en-US" sz="3600" b="1" dirty="0">
              <a:solidFill>
                <a:srgbClr val="A162D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439715"/>
              </p:ext>
            </p:extLst>
          </p:nvPr>
        </p:nvGraphicFramePr>
        <p:xfrm>
          <a:off x="1061356" y="2594903"/>
          <a:ext cx="9731830" cy="416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0" y="177687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102577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5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253" y="796833"/>
            <a:ext cx="10515600" cy="5449221"/>
          </a:xfrm>
        </p:spPr>
        <p:txBody>
          <a:bodyPr>
            <a:normAutofit fontScale="92500"/>
          </a:bodyPr>
          <a:lstStyle/>
          <a:p>
            <a:pPr marL="0" indent="0" algn="ctr" rtl="1">
              <a:buNone/>
            </a:pP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براساس بررسی شاخص های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نرخ سالمندی و رشد جمعیت </a:t>
            </a: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در کشورهای همجوار</a:t>
            </a:r>
          </a:p>
          <a:p>
            <a:pPr marL="0" indent="0" algn="ctr" rtl="1">
              <a:buNone/>
            </a:pPr>
            <a:endParaRPr lang="fa-IR" dirty="0">
              <a:solidFill>
                <a:srgbClr val="00B0F0"/>
              </a:solidFill>
            </a:endParaRPr>
          </a:p>
          <a:p>
            <a:pPr marL="0" indent="0" algn="just" rtl="1">
              <a:buNone/>
            </a:pP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1. ایران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رتبه نخست </a:t>
            </a: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سالمندی جمعیت را در سال 2100 تجربه خواهد کرد.</a:t>
            </a:r>
          </a:p>
          <a:p>
            <a:pPr marL="0" indent="0" algn="just" rtl="1">
              <a:buNone/>
            </a:pPr>
            <a:endParaRPr lang="fa-IR" sz="36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2. ایران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رتبه ششم </a:t>
            </a: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جمعیت (80 میلیون نفر) را در کشورهای همجوار در سال 2100 خواهد داشت.</a:t>
            </a:r>
          </a:p>
          <a:p>
            <a:pPr marL="0" indent="0" algn="just" rtl="1">
              <a:buNone/>
            </a:pPr>
            <a:endParaRPr lang="fa-IR" sz="36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3. در سال 2100، پنج کشور همسایه به ترتیب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پاکستان، روسیه، عراق، افغانستان و ترکیه</a:t>
            </a:r>
            <a:r>
              <a:rPr lang="fa-IR" sz="3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بیشترین جمعیت منطقه را خواهند داشت.</a:t>
            </a:r>
          </a:p>
          <a:p>
            <a:pPr marL="0" indent="0" algn="just" rtl="1">
              <a:buNone/>
            </a:pPr>
            <a:endParaRPr lang="fa-IR" sz="36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9" y="220769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422" y="124023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70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214" y="1164139"/>
            <a:ext cx="9258300" cy="802493"/>
          </a:xfr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نمودار 7 کشور جهان با </a:t>
            </a:r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بیشترین کاهش جمعیت </a:t>
            </a:r>
            <a:r>
              <a:rPr lang="fa-IR" sz="3600" b="1" dirty="0">
                <a:solidFill>
                  <a:srgbClr val="A162D0"/>
                </a:solidFill>
                <a:cs typeface="B Nazanin" panose="00000400000000000000" pitchFamily="2" charset="-78"/>
              </a:rPr>
              <a:t>تا سال 2100</a:t>
            </a:r>
            <a:endParaRPr lang="en-US" sz="3600" b="1" dirty="0">
              <a:solidFill>
                <a:srgbClr val="A162D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94132"/>
              </p:ext>
            </p:extLst>
          </p:nvPr>
        </p:nvGraphicFramePr>
        <p:xfrm>
          <a:off x="838201" y="2173879"/>
          <a:ext cx="10304416" cy="4493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3" y="82649"/>
            <a:ext cx="1154980" cy="1152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122" y="187335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1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541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گزارش منتشر شده بخش جمعیت و توسعه  سازمان ملل متحد   "چشم انداز جمعیت جهان" </vt:lpstr>
      <vt:lpstr>PowerPoint Presentation</vt:lpstr>
      <vt:lpstr>PowerPoint Presentation</vt:lpstr>
      <vt:lpstr>PowerPoint Presentation</vt:lpstr>
      <vt:lpstr>جدول مقایسه ای نرخ سالمندی کشورهای همجوار ایران</vt:lpstr>
      <vt:lpstr>جدول نرخ رشدجمعیت کشورهای همجوار ایران در سال 2100</vt:lpstr>
      <vt:lpstr>جدول تعداد جمعیت (میلیون نفر) کشورهای همجوار ایران  در سال 2100</vt:lpstr>
      <vt:lpstr>PowerPoint Presentation</vt:lpstr>
      <vt:lpstr>نمودار 7 کشور جهان با بیشترین کاهش جمعیت تا سال 2100</vt:lpstr>
      <vt:lpstr>PowerPoint Presentation</vt:lpstr>
      <vt:lpstr>نمودار کشورهای دارای بیشترین نرخ سالمندی در سال 2100</vt:lpstr>
      <vt:lpstr>PowerPoint Presentation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والافرخانم شهرزاد</dc:creator>
  <cp:lastModifiedBy>User</cp:lastModifiedBy>
  <cp:revision>40</cp:revision>
  <dcterms:created xsi:type="dcterms:W3CDTF">2023-07-23T03:02:56Z</dcterms:created>
  <dcterms:modified xsi:type="dcterms:W3CDTF">2023-09-05T04:24:54Z</dcterms:modified>
</cp:coreProperties>
</file>