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26" r:id="rId1"/>
  </p:sldMasterIdLst>
  <p:sldIdLst>
    <p:sldId id="257" r:id="rId2"/>
    <p:sldId id="277" r:id="rId3"/>
    <p:sldId id="258" r:id="rId4"/>
    <p:sldId id="256" r:id="rId5"/>
    <p:sldId id="264" r:id="rId6"/>
    <p:sldId id="283" r:id="rId7"/>
    <p:sldId id="265" r:id="rId8"/>
    <p:sldId id="279" r:id="rId9"/>
    <p:sldId id="278" r:id="rId10"/>
    <p:sldId id="259" r:id="rId11"/>
    <p:sldId id="260" r:id="rId12"/>
    <p:sldId id="261" r:id="rId13"/>
    <p:sldId id="262" r:id="rId14"/>
    <p:sldId id="263" r:id="rId15"/>
    <p:sldId id="266" r:id="rId16"/>
    <p:sldId id="267" r:id="rId17"/>
    <p:sldId id="270" r:id="rId18"/>
    <p:sldId id="288" r:id="rId19"/>
    <p:sldId id="292" r:id="rId20"/>
    <p:sldId id="268" r:id="rId21"/>
    <p:sldId id="269" r:id="rId22"/>
    <p:sldId id="293" r:id="rId23"/>
    <p:sldId id="271" r:id="rId24"/>
    <p:sldId id="281" r:id="rId25"/>
    <p:sldId id="282" r:id="rId26"/>
    <p:sldId id="272" r:id="rId27"/>
    <p:sldId id="273" r:id="rId28"/>
    <p:sldId id="274" r:id="rId29"/>
    <p:sldId id="285" r:id="rId30"/>
    <p:sldId id="284" r:id="rId31"/>
    <p:sldId id="276" r:id="rId32"/>
    <p:sldId id="275" r:id="rId33"/>
    <p:sldId id="286" r:id="rId34"/>
    <p:sldId id="289" r:id="rId35"/>
    <p:sldId id="290" r:id="rId36"/>
    <p:sldId id="291" r:id="rId37"/>
    <p:sldId id="294" r:id="rId38"/>
    <p:sldId id="295" r:id="rId39"/>
    <p:sldId id="296" r:id="rId40"/>
    <p:sldId id="297" r:id="rId41"/>
    <p:sldId id="298" r:id="rId42"/>
    <p:sldId id="299" r:id="rId43"/>
    <p:sldId id="287" r:id="rId44"/>
  </p:sldIdLst>
  <p:sldSz cx="12192000" cy="6858000"/>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p:cViewPr varScale="1">
        <p:scale>
          <a:sx n="84" d="100"/>
          <a:sy n="84" d="100"/>
        </p:scale>
        <p:origin x="70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AB67B9-913E-4376-B79D-E16C0D1C3A69}" type="doc">
      <dgm:prSet loTypeId="urn:microsoft.com/office/officeart/2005/8/layout/radial3" loCatId="cycle" qsTypeId="urn:microsoft.com/office/officeart/2005/8/quickstyle/simple5" qsCatId="simple" csTypeId="urn:microsoft.com/office/officeart/2005/8/colors/accent1_2" csCatId="accent1" phldr="1"/>
      <dgm:spPr/>
      <dgm:t>
        <a:bodyPr/>
        <a:lstStyle/>
        <a:p>
          <a:endParaRPr lang="en-US"/>
        </a:p>
      </dgm:t>
    </dgm:pt>
    <dgm:pt modelId="{175109D3-D1E9-4131-AF4C-489A43884892}">
      <dgm:prSet phldrT="[Text]"/>
      <dgm:spPr>
        <a:xfrm>
          <a:off x="1567160" y="695622"/>
          <a:ext cx="1732954" cy="1732954"/>
        </a:xfrm>
        <a:solidFill>
          <a:srgbClr val="66FF33"/>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gm:spPr>
      <dgm:t>
        <a:bodyPr/>
        <a:lstStyle/>
        <a:p>
          <a:pPr algn="ctr"/>
          <a:r>
            <a:rPr lang="fa-IR" b="1" cap="none" spc="0" dirty="0" smtClean="0">
              <a:ln w="11430"/>
              <a:solidFill>
                <a:srgbClr val="FF0000"/>
              </a:solidFill>
              <a:effectLst>
                <a:outerShdw blurRad="50800" dist="39000" dir="5460000" algn="tl">
                  <a:srgbClr val="000000">
                    <a:alpha val="38000"/>
                  </a:srgbClr>
                </a:outerShdw>
              </a:effectLst>
              <a:latin typeface="Calibri"/>
              <a:ea typeface="+mn-ea"/>
              <a:cs typeface="2  Jadid" pitchFamily="2" charset="-78"/>
            </a:rPr>
            <a:t>پدافند غيرعامل</a:t>
          </a:r>
          <a:endParaRPr lang="en-US" b="1" cap="none" spc="0" dirty="0">
            <a:ln w="11430"/>
            <a:solidFill>
              <a:srgbClr val="FF0000"/>
            </a:solidFill>
            <a:effectLst>
              <a:outerShdw blurRad="50800" dist="39000" dir="5460000" algn="tl">
                <a:srgbClr val="000000">
                  <a:alpha val="38000"/>
                </a:srgbClr>
              </a:outerShdw>
            </a:effectLst>
            <a:latin typeface="Calibri"/>
            <a:ea typeface="+mn-ea"/>
            <a:cs typeface="2  Jadid" pitchFamily="2" charset="-78"/>
          </a:endParaRPr>
        </a:p>
      </dgm:t>
    </dgm:pt>
    <dgm:pt modelId="{EF1E222B-750C-4ACC-83E4-E2D83B1C9F8D}" type="parTrans" cxnId="{6865AD93-0C6A-4F73-A52E-79F6B417B958}">
      <dgm:prSet/>
      <dgm:spPr/>
      <dgm:t>
        <a:bodyPr/>
        <a:lstStyle/>
        <a:p>
          <a:pPr algn="ctr"/>
          <a:endParaRPr lang="en-US"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2  Jadid" pitchFamily="2" charset="-78"/>
          </a:endParaRPr>
        </a:p>
      </dgm:t>
    </dgm:pt>
    <dgm:pt modelId="{B9E0CCF8-E2C8-4895-8AB3-D5BDB4865726}" type="sibTrans" cxnId="{6865AD93-0C6A-4F73-A52E-79F6B417B958}">
      <dgm:prSet/>
      <dgm:spPr/>
      <dgm:t>
        <a:bodyPr/>
        <a:lstStyle/>
        <a:p>
          <a:pPr algn="ctr"/>
          <a:endParaRPr lang="en-US"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2  Jadid" pitchFamily="2" charset="-78"/>
          </a:endParaRPr>
        </a:p>
      </dgm:t>
    </dgm:pt>
    <dgm:pt modelId="{3D175C60-4656-4883-A085-FC71F35067E9}">
      <dgm:prSet phldrT="[Text]">
        <dgm:style>
          <a:lnRef idx="0">
            <a:schemeClr val="accent6"/>
          </a:lnRef>
          <a:fillRef idx="3">
            <a:schemeClr val="accent6"/>
          </a:fillRef>
          <a:effectRef idx="3">
            <a:schemeClr val="accent6"/>
          </a:effectRef>
          <a:fontRef idx="minor">
            <a:schemeClr val="lt1"/>
          </a:fontRef>
        </dgm:style>
      </dgm:prSet>
      <dgm:spPr>
        <a:xfrm>
          <a:off x="2000398" y="309"/>
          <a:ext cx="866477" cy="866477"/>
        </a:xfr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gm:spPr>
      <dgm:t>
        <a:bodyPr/>
        <a:lstStyle/>
        <a:p>
          <a:pPr algn="ctr"/>
          <a:r>
            <a:rPr lang="fa-IR" b="1" cap="none" spc="0" dirty="0" smtClean="0">
              <a:ln w="11430"/>
              <a:solidFill>
                <a:sysClr val="window" lastClr="FFFFFF"/>
              </a:solidFill>
              <a:effectLst>
                <a:outerShdw blurRad="50800" dist="39000" dir="5460000" algn="tl">
                  <a:srgbClr val="000000">
                    <a:alpha val="38000"/>
                  </a:srgbClr>
                </a:outerShdw>
              </a:effectLst>
              <a:latin typeface="Calibri"/>
              <a:ea typeface="+mn-ea"/>
              <a:cs typeface="2  Jadid" pitchFamily="2" charset="-78"/>
            </a:rPr>
            <a:t>حفاظت از جان مردم</a:t>
          </a:r>
          <a:endParaRPr lang="en-US" b="1" cap="none" spc="0" dirty="0">
            <a:ln w="11430"/>
            <a:solidFill>
              <a:sysClr val="window" lastClr="FFFFFF"/>
            </a:solidFill>
            <a:effectLst>
              <a:outerShdw blurRad="50800" dist="39000" dir="5460000" algn="tl">
                <a:srgbClr val="000000">
                  <a:alpha val="38000"/>
                </a:srgbClr>
              </a:outerShdw>
            </a:effectLst>
            <a:latin typeface="Calibri"/>
            <a:ea typeface="+mn-ea"/>
            <a:cs typeface="2  Jadid" pitchFamily="2" charset="-78"/>
          </a:endParaRPr>
        </a:p>
      </dgm:t>
    </dgm:pt>
    <dgm:pt modelId="{B194F18B-089C-4B40-AA0E-DF20D5260863}" type="parTrans" cxnId="{308D0566-65F8-41AF-AA8C-9A6B2FE30C4C}">
      <dgm:prSet/>
      <dgm:spPr/>
      <dgm:t>
        <a:bodyPr/>
        <a:lstStyle/>
        <a:p>
          <a:pPr algn="ctr"/>
          <a:endParaRPr lang="en-US"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2  Jadid" pitchFamily="2" charset="-78"/>
          </a:endParaRPr>
        </a:p>
      </dgm:t>
    </dgm:pt>
    <dgm:pt modelId="{ED85B0CA-FEDF-4187-A5CA-6617E3DFEEDD}" type="sibTrans" cxnId="{308D0566-65F8-41AF-AA8C-9A6B2FE30C4C}">
      <dgm:prSet/>
      <dgm:spPr/>
      <dgm:t>
        <a:bodyPr/>
        <a:lstStyle/>
        <a:p>
          <a:pPr algn="ctr"/>
          <a:endParaRPr lang="en-US"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2  Jadid" pitchFamily="2" charset="-78"/>
          </a:endParaRPr>
        </a:p>
      </dgm:t>
    </dgm:pt>
    <dgm:pt modelId="{BB612630-32FC-472E-81CE-88784CE32010}">
      <dgm:prSet phldrT="[Text]"/>
      <dgm:spPr>
        <a:xfrm>
          <a:off x="2663745" y="215843"/>
          <a:ext cx="866477" cy="866477"/>
        </a:xfrm>
        <a:solidFill>
          <a:srgbClr val="FF0000"/>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gm:spPr>
      <dgm:t>
        <a:bodyPr/>
        <a:lstStyle/>
        <a:p>
          <a:pPr algn="ctr"/>
          <a:r>
            <a:rPr lang="fa-IR" b="1" cap="none" spc="0" dirty="0" smtClean="0">
              <a:ln w="11430"/>
              <a:solidFill>
                <a:srgbClr val="00B0F0"/>
              </a:solidFill>
              <a:effectLst>
                <a:outerShdw blurRad="50800" dist="39000" dir="5460000" algn="tl">
                  <a:srgbClr val="000000">
                    <a:alpha val="38000"/>
                  </a:srgbClr>
                </a:outerShdw>
              </a:effectLst>
              <a:latin typeface="Calibri"/>
              <a:ea typeface="+mn-ea"/>
              <a:cs typeface="2  Jadid" pitchFamily="2" charset="-78"/>
            </a:rPr>
            <a:t>حفاظت از زير ساخت هاي حياتي</a:t>
          </a:r>
          <a:endParaRPr lang="en-US" b="1" cap="none" spc="0" dirty="0">
            <a:ln w="11430"/>
            <a:solidFill>
              <a:srgbClr val="00B0F0"/>
            </a:solidFill>
            <a:effectLst>
              <a:outerShdw blurRad="50800" dist="39000" dir="5460000" algn="tl">
                <a:srgbClr val="000000">
                  <a:alpha val="38000"/>
                </a:srgbClr>
              </a:outerShdw>
            </a:effectLst>
            <a:latin typeface="Calibri"/>
            <a:ea typeface="+mn-ea"/>
            <a:cs typeface="2  Jadid" pitchFamily="2" charset="-78"/>
          </a:endParaRPr>
        </a:p>
      </dgm:t>
    </dgm:pt>
    <dgm:pt modelId="{108377D8-7EDC-44D8-9D3A-25D9649EC489}" type="parTrans" cxnId="{D6CDD555-3259-46AD-AD31-9CE97F090F4C}">
      <dgm:prSet/>
      <dgm:spPr/>
      <dgm:t>
        <a:bodyPr/>
        <a:lstStyle/>
        <a:p>
          <a:pPr algn="ctr"/>
          <a:endParaRPr lang="en-US"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2  Jadid" pitchFamily="2" charset="-78"/>
          </a:endParaRPr>
        </a:p>
      </dgm:t>
    </dgm:pt>
    <dgm:pt modelId="{BAA1BA77-8729-48F4-BAA7-33F864086A2C}" type="sibTrans" cxnId="{D6CDD555-3259-46AD-AD31-9CE97F090F4C}">
      <dgm:prSet/>
      <dgm:spPr/>
      <dgm:t>
        <a:bodyPr/>
        <a:lstStyle/>
        <a:p>
          <a:pPr algn="ctr"/>
          <a:endParaRPr lang="en-US"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2  Jadid" pitchFamily="2" charset="-78"/>
          </a:endParaRPr>
        </a:p>
      </dgm:t>
    </dgm:pt>
    <dgm:pt modelId="{C89AF173-5C13-4EC4-AABD-04D634123FDC}">
      <dgm:prSet phldrT="[Text]"/>
      <dgm:spPr>
        <a:xfrm>
          <a:off x="3073715" y="780119"/>
          <a:ext cx="866477" cy="866477"/>
        </a:xfrm>
        <a:solidFill>
          <a:srgbClr val="CC9900"/>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gm:spPr>
      <dgm:t>
        <a:bodyPr/>
        <a:lstStyle/>
        <a:p>
          <a:pPr algn="ctr"/>
          <a:r>
            <a:rPr lang="fa-IR" b="1" cap="none" spc="0" dirty="0" smtClean="0">
              <a:ln w="11430"/>
              <a:solidFill>
                <a:sysClr val="windowText" lastClr="000000"/>
              </a:solidFill>
              <a:effectLst>
                <a:outerShdw blurRad="50800" dist="39000" dir="5460000" algn="tl">
                  <a:srgbClr val="000000">
                    <a:alpha val="38000"/>
                  </a:srgbClr>
                </a:outerShdw>
              </a:effectLst>
              <a:latin typeface="Calibri"/>
              <a:ea typeface="+mn-ea"/>
              <a:cs typeface="2  Jadid" pitchFamily="2" charset="-78"/>
            </a:rPr>
            <a:t>استمرار خدمات ضروري</a:t>
          </a:r>
          <a:endParaRPr lang="en-US" b="1" cap="none" spc="0" dirty="0">
            <a:ln w="11430"/>
            <a:solidFill>
              <a:sysClr val="windowText" lastClr="000000"/>
            </a:solidFill>
            <a:effectLst>
              <a:outerShdw blurRad="50800" dist="39000" dir="5460000" algn="tl">
                <a:srgbClr val="000000">
                  <a:alpha val="38000"/>
                </a:srgbClr>
              </a:outerShdw>
            </a:effectLst>
            <a:latin typeface="Calibri"/>
            <a:ea typeface="+mn-ea"/>
            <a:cs typeface="2  Jadid" pitchFamily="2" charset="-78"/>
          </a:endParaRPr>
        </a:p>
      </dgm:t>
    </dgm:pt>
    <dgm:pt modelId="{5629A52D-1121-4F5A-8CB5-2D4D7D3B82E7}" type="parTrans" cxnId="{11C1E346-C6D6-440F-99C3-E6E80CFBB510}">
      <dgm:prSet/>
      <dgm:spPr/>
      <dgm:t>
        <a:bodyPr/>
        <a:lstStyle/>
        <a:p>
          <a:pPr algn="ctr"/>
          <a:endParaRPr lang="en-US"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2  Jadid" pitchFamily="2" charset="-78"/>
          </a:endParaRPr>
        </a:p>
      </dgm:t>
    </dgm:pt>
    <dgm:pt modelId="{066D391B-085B-483D-9303-292442C0DBA2}" type="sibTrans" cxnId="{11C1E346-C6D6-440F-99C3-E6E80CFBB510}">
      <dgm:prSet/>
      <dgm:spPr/>
      <dgm:t>
        <a:bodyPr/>
        <a:lstStyle/>
        <a:p>
          <a:pPr algn="ctr"/>
          <a:endParaRPr lang="en-US"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2  Jadid" pitchFamily="2" charset="-78"/>
          </a:endParaRPr>
        </a:p>
      </dgm:t>
    </dgm:pt>
    <dgm:pt modelId="{B9D94813-8A63-43B2-9997-7EFE1BF4E123}">
      <dgm:prSet phldrT="[Text]" custT="1"/>
      <dgm:spPr>
        <a:xfrm>
          <a:off x="3073715" y="1477603"/>
          <a:ext cx="866477" cy="866477"/>
        </a:xfrm>
        <a:solidFill>
          <a:srgbClr val="00B0F0"/>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gm:spPr>
      <dgm:t>
        <a:bodyPr/>
        <a:lstStyle/>
        <a:p>
          <a:pPr algn="ctr"/>
          <a:r>
            <a:rPr lang="fa-IR" sz="1800" b="1" cap="none" spc="0" dirty="0" smtClean="0">
              <a:ln w="11430"/>
              <a:solidFill>
                <a:srgbClr val="A50021"/>
              </a:solidFill>
              <a:effectLst/>
              <a:latin typeface="Calibri"/>
              <a:ea typeface="+mn-ea"/>
              <a:cs typeface="B Nazanin" panose="00000400000000000000" pitchFamily="2" charset="-78"/>
            </a:rPr>
            <a:t> حفاظت از تاسيسات وتجهيزات نادر</a:t>
          </a:r>
          <a:endParaRPr lang="en-US" sz="1800" b="1" cap="none" spc="0" dirty="0">
            <a:ln w="11430"/>
            <a:solidFill>
              <a:srgbClr val="A50021"/>
            </a:solidFill>
            <a:effectLst/>
            <a:latin typeface="Calibri"/>
            <a:ea typeface="+mn-ea"/>
            <a:cs typeface="B Nazanin" panose="00000400000000000000" pitchFamily="2" charset="-78"/>
          </a:endParaRPr>
        </a:p>
      </dgm:t>
    </dgm:pt>
    <dgm:pt modelId="{A90D603B-6293-4563-B0C2-BEC8A6A17356}" type="parTrans" cxnId="{3A4733FE-12F9-479A-98D8-C4AF4FA80809}">
      <dgm:prSet/>
      <dgm:spPr/>
      <dgm:t>
        <a:bodyPr/>
        <a:lstStyle/>
        <a:p>
          <a:pPr algn="ctr"/>
          <a:endParaRPr lang="en-US"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2  Jadid" pitchFamily="2" charset="-78"/>
          </a:endParaRPr>
        </a:p>
      </dgm:t>
    </dgm:pt>
    <dgm:pt modelId="{C184C811-32EC-40D1-BE3D-EEAB0D7F8DBB}" type="sibTrans" cxnId="{3A4733FE-12F9-479A-98D8-C4AF4FA80809}">
      <dgm:prSet/>
      <dgm:spPr/>
      <dgm:t>
        <a:bodyPr/>
        <a:lstStyle/>
        <a:p>
          <a:pPr algn="ctr"/>
          <a:endParaRPr lang="en-US"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2  Jadid" pitchFamily="2" charset="-78"/>
          </a:endParaRPr>
        </a:p>
      </dgm:t>
    </dgm:pt>
    <dgm:pt modelId="{E9250F87-765E-422C-A93B-B25D0CB2D4ED}">
      <dgm:prSet phldrT="[Text]">
        <dgm:style>
          <a:lnRef idx="0">
            <a:schemeClr val="accent5"/>
          </a:lnRef>
          <a:fillRef idx="3">
            <a:schemeClr val="accent5"/>
          </a:fillRef>
          <a:effectRef idx="3">
            <a:schemeClr val="accent5"/>
          </a:effectRef>
          <a:fontRef idx="minor">
            <a:schemeClr val="lt1"/>
          </a:fontRef>
        </dgm:style>
      </dgm:prSet>
      <dgm:spPr>
        <a:xfrm>
          <a:off x="927082" y="1477603"/>
          <a:ext cx="866477" cy="866477"/>
        </a:xfrm>
        <a:solidFill>
          <a:srgbClr val="4F81BD">
            <a:lumMod val="75000"/>
          </a:srgbClr>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gm:spPr>
      <dgm:t>
        <a:bodyPr/>
        <a:lstStyle/>
        <a:p>
          <a:pPr algn="ctr"/>
          <a:r>
            <a:rPr lang="fa-IR" b="1" cap="none" spc="0" dirty="0" smtClean="0">
              <a:ln w="11430"/>
              <a:solidFill>
                <a:srgbClr val="002060"/>
              </a:solidFill>
              <a:effectLst>
                <a:outerShdw blurRad="50800" dist="39000" dir="5460000" algn="tl">
                  <a:srgbClr val="000000">
                    <a:alpha val="38000"/>
                  </a:srgbClr>
                </a:outerShdw>
              </a:effectLst>
              <a:latin typeface="Calibri"/>
              <a:ea typeface="+mn-ea"/>
              <a:cs typeface="2  Jadid" pitchFamily="2" charset="-78"/>
            </a:rPr>
            <a:t>تداوم اداره مردم</a:t>
          </a:r>
          <a:endParaRPr lang="en-US" b="1" cap="none" spc="0" dirty="0">
            <a:ln w="11430"/>
            <a:solidFill>
              <a:srgbClr val="002060"/>
            </a:solidFill>
            <a:effectLst>
              <a:outerShdw blurRad="50800" dist="39000" dir="5460000" algn="tl">
                <a:srgbClr val="000000">
                  <a:alpha val="38000"/>
                </a:srgbClr>
              </a:outerShdw>
            </a:effectLst>
            <a:latin typeface="Calibri"/>
            <a:ea typeface="+mn-ea"/>
            <a:cs typeface="2  Jadid" pitchFamily="2" charset="-78"/>
          </a:endParaRPr>
        </a:p>
      </dgm:t>
    </dgm:pt>
    <dgm:pt modelId="{2174F58F-B780-46C9-B2DA-DA21AF669054}" type="parTrans" cxnId="{D4E2735B-54A2-4D47-932F-E510D76976BF}">
      <dgm:prSet/>
      <dgm:spPr/>
      <dgm:t>
        <a:bodyPr/>
        <a:lstStyle/>
        <a:p>
          <a:pPr algn="ctr"/>
          <a:endParaRPr lang="en-US"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2  Jadid" pitchFamily="2" charset="-78"/>
          </a:endParaRPr>
        </a:p>
      </dgm:t>
    </dgm:pt>
    <dgm:pt modelId="{3FA88ED2-214D-4511-8293-373EF9EBE6F3}" type="sibTrans" cxnId="{D4E2735B-54A2-4D47-932F-E510D76976BF}">
      <dgm:prSet/>
      <dgm:spPr/>
      <dgm:t>
        <a:bodyPr/>
        <a:lstStyle/>
        <a:p>
          <a:pPr algn="ctr"/>
          <a:endParaRPr lang="en-US" b="1" cap="none" spc="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cs typeface="2  Jadid" pitchFamily="2" charset="-78"/>
          </a:endParaRPr>
        </a:p>
      </dgm:t>
    </dgm:pt>
    <dgm:pt modelId="{E5EA62D0-F8EC-4FF4-A187-C8814932116B}">
      <dgm:prSet phldrT="[Text]">
        <dgm:style>
          <a:lnRef idx="0">
            <a:schemeClr val="accent5"/>
          </a:lnRef>
          <a:fillRef idx="3">
            <a:schemeClr val="accent5"/>
          </a:fillRef>
          <a:effectRef idx="3">
            <a:schemeClr val="accent5"/>
          </a:effectRef>
          <a:fontRef idx="minor">
            <a:schemeClr val="lt1"/>
          </a:fontRef>
        </dgm:style>
      </dgm:prSet>
      <dgm:spPr>
        <a:xfrm>
          <a:off x="2663745" y="2041879"/>
          <a:ext cx="866477" cy="866477"/>
        </a:xfr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gm:spPr>
      <dgm:t>
        <a:bodyPr/>
        <a:lstStyle/>
        <a:p>
          <a:pPr algn="ctr"/>
          <a:r>
            <a:rPr lang="fa-IR" b="1" cap="none" spc="0" dirty="0" smtClean="0">
              <a:ln w="11430"/>
              <a:solidFill>
                <a:srgbClr val="002060"/>
              </a:solidFill>
              <a:effectLst>
                <a:outerShdw blurRad="50800" dist="39000" dir="5460000" algn="tl">
                  <a:srgbClr val="000000">
                    <a:alpha val="38000"/>
                  </a:srgbClr>
                </a:outerShdw>
              </a:effectLst>
              <a:latin typeface="Calibri"/>
              <a:ea typeface="+mn-ea"/>
              <a:cs typeface="2  Jadid" pitchFamily="2" charset="-78"/>
            </a:rPr>
            <a:t>پايدار سازي مديريت عالي كشور</a:t>
          </a:r>
          <a:endParaRPr lang="en-US" b="1" cap="none" spc="0" dirty="0">
            <a:ln w="11430"/>
            <a:solidFill>
              <a:srgbClr val="002060"/>
            </a:solidFill>
            <a:effectLst>
              <a:outerShdw blurRad="50800" dist="39000" dir="5460000" algn="tl">
                <a:srgbClr val="000000">
                  <a:alpha val="38000"/>
                </a:srgbClr>
              </a:outerShdw>
            </a:effectLst>
            <a:latin typeface="Calibri"/>
            <a:ea typeface="+mn-ea"/>
            <a:cs typeface="2  Jadid" pitchFamily="2" charset="-78"/>
          </a:endParaRPr>
        </a:p>
      </dgm:t>
    </dgm:pt>
    <dgm:pt modelId="{F73A4991-7FC3-4ED6-A955-34CB8C202C87}" type="parTrans" cxnId="{D9E9CB07-60A1-4316-87DC-98CFBB006638}">
      <dgm:prSet/>
      <dgm:spPr/>
      <dgm:t>
        <a:bodyPr/>
        <a:lstStyle/>
        <a:p>
          <a:pPr algn="ctr"/>
          <a:endParaRPr lang="en-US"/>
        </a:p>
      </dgm:t>
    </dgm:pt>
    <dgm:pt modelId="{93089E2D-967D-47A4-B879-4E92DE2B5890}" type="sibTrans" cxnId="{D9E9CB07-60A1-4316-87DC-98CFBB006638}">
      <dgm:prSet/>
      <dgm:spPr/>
      <dgm:t>
        <a:bodyPr/>
        <a:lstStyle/>
        <a:p>
          <a:pPr algn="ctr"/>
          <a:endParaRPr lang="en-US"/>
        </a:p>
      </dgm:t>
    </dgm:pt>
    <dgm:pt modelId="{CFD05217-AAE7-4583-9472-F1637C41A0EF}">
      <dgm:prSet phldrT="[Text]">
        <dgm:style>
          <a:lnRef idx="0">
            <a:schemeClr val="accent5"/>
          </a:lnRef>
          <a:fillRef idx="3">
            <a:schemeClr val="accent5"/>
          </a:fillRef>
          <a:effectRef idx="3">
            <a:schemeClr val="accent5"/>
          </a:effectRef>
          <a:fontRef idx="minor">
            <a:schemeClr val="lt1"/>
          </a:fontRef>
        </dgm:style>
      </dgm:prSet>
      <dgm:spPr>
        <a:xfrm>
          <a:off x="2000398" y="2257413"/>
          <a:ext cx="866477" cy="866477"/>
        </a:xfrm>
        <a:solidFill>
          <a:srgbClr val="FFFF00"/>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gm:spPr>
      <dgm:t>
        <a:bodyPr/>
        <a:lstStyle/>
        <a:p>
          <a:pPr algn="ctr"/>
          <a:r>
            <a:rPr lang="fa-IR" b="1" cap="none" spc="0" dirty="0" smtClean="0">
              <a:ln w="11430"/>
              <a:solidFill>
                <a:srgbClr val="002060"/>
              </a:solidFill>
              <a:effectLst>
                <a:outerShdw blurRad="50800" dist="39000" dir="5460000" algn="tl">
                  <a:srgbClr val="000000">
                    <a:alpha val="38000"/>
                  </a:srgbClr>
                </a:outerShdw>
              </a:effectLst>
              <a:latin typeface="Calibri"/>
              <a:ea typeface="+mn-ea"/>
              <a:cs typeface="2  Jadid" pitchFamily="2" charset="-78"/>
            </a:rPr>
            <a:t>حفاظت سايبري ازكشور</a:t>
          </a:r>
          <a:endParaRPr lang="en-US" b="1" cap="none" spc="0" dirty="0">
            <a:ln w="11430"/>
            <a:solidFill>
              <a:srgbClr val="002060"/>
            </a:solidFill>
            <a:effectLst>
              <a:outerShdw blurRad="50800" dist="39000" dir="5460000" algn="tl">
                <a:srgbClr val="000000">
                  <a:alpha val="38000"/>
                </a:srgbClr>
              </a:outerShdw>
            </a:effectLst>
            <a:latin typeface="Calibri"/>
            <a:ea typeface="+mn-ea"/>
            <a:cs typeface="2  Jadid" pitchFamily="2" charset="-78"/>
          </a:endParaRPr>
        </a:p>
      </dgm:t>
    </dgm:pt>
    <dgm:pt modelId="{B9AF26B3-BB6D-4CC6-8606-7DFA7EE079BE}" type="parTrans" cxnId="{5576E6A4-AE56-495C-BC56-B6F661493927}">
      <dgm:prSet/>
      <dgm:spPr/>
      <dgm:t>
        <a:bodyPr/>
        <a:lstStyle/>
        <a:p>
          <a:pPr algn="ctr"/>
          <a:endParaRPr lang="en-US"/>
        </a:p>
      </dgm:t>
    </dgm:pt>
    <dgm:pt modelId="{B6CBEF54-A6B9-49B6-AD09-7F27A5ACE339}" type="sibTrans" cxnId="{5576E6A4-AE56-495C-BC56-B6F661493927}">
      <dgm:prSet/>
      <dgm:spPr/>
      <dgm:t>
        <a:bodyPr/>
        <a:lstStyle/>
        <a:p>
          <a:pPr algn="ctr"/>
          <a:endParaRPr lang="en-US"/>
        </a:p>
      </dgm:t>
    </dgm:pt>
    <dgm:pt modelId="{DF45143F-7E05-4BDC-8D3A-9B57E132655C}">
      <dgm:prSet phldrT="[Text]">
        <dgm:style>
          <a:lnRef idx="0">
            <a:schemeClr val="accent5"/>
          </a:lnRef>
          <a:fillRef idx="3">
            <a:schemeClr val="accent5"/>
          </a:fillRef>
          <a:effectRef idx="3">
            <a:schemeClr val="accent5"/>
          </a:effectRef>
          <a:fontRef idx="minor">
            <a:schemeClr val="lt1"/>
          </a:fontRef>
        </dgm:style>
      </dgm:prSet>
      <dgm:spPr>
        <a:xfrm>
          <a:off x="1337052" y="2041879"/>
          <a:ext cx="866477" cy="866477"/>
        </a:xfrm>
        <a:solidFill>
          <a:srgbClr val="008000"/>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gm:spPr>
      <dgm:t>
        <a:bodyPr/>
        <a:lstStyle/>
        <a:p>
          <a:pPr algn="ctr"/>
          <a:r>
            <a:rPr lang="fa-IR" b="1" cap="none" spc="0" dirty="0" smtClean="0">
              <a:ln w="11430"/>
              <a:solidFill>
                <a:srgbClr val="002060"/>
              </a:solidFill>
              <a:effectLst>
                <a:outerShdw blurRad="50800" dist="39000" dir="5460000" algn="tl">
                  <a:srgbClr val="000000">
                    <a:alpha val="38000"/>
                  </a:srgbClr>
                </a:outerShdw>
              </a:effectLst>
              <a:latin typeface="Calibri"/>
              <a:ea typeface="+mn-ea"/>
              <a:cs typeface="2  Jadid" pitchFamily="2" charset="-78"/>
            </a:rPr>
            <a:t>تامين نياز هاي مردم</a:t>
          </a:r>
          <a:endParaRPr lang="en-US" b="1" cap="none" spc="0" dirty="0">
            <a:ln w="11430"/>
            <a:solidFill>
              <a:srgbClr val="002060"/>
            </a:solidFill>
            <a:effectLst>
              <a:outerShdw blurRad="50800" dist="39000" dir="5460000" algn="tl">
                <a:srgbClr val="000000">
                  <a:alpha val="38000"/>
                </a:srgbClr>
              </a:outerShdw>
            </a:effectLst>
            <a:latin typeface="Calibri"/>
            <a:ea typeface="+mn-ea"/>
            <a:cs typeface="2  Jadid" pitchFamily="2" charset="-78"/>
          </a:endParaRPr>
        </a:p>
      </dgm:t>
    </dgm:pt>
    <dgm:pt modelId="{8808331B-834C-4803-A313-836ED0C64CC4}" type="parTrans" cxnId="{5235E2C7-BF78-4944-8D44-79B5EB52A073}">
      <dgm:prSet/>
      <dgm:spPr/>
      <dgm:t>
        <a:bodyPr/>
        <a:lstStyle/>
        <a:p>
          <a:pPr algn="ctr"/>
          <a:endParaRPr lang="en-US"/>
        </a:p>
      </dgm:t>
    </dgm:pt>
    <dgm:pt modelId="{A3588C62-8CFB-4150-9DB9-FE5E16764B56}" type="sibTrans" cxnId="{5235E2C7-BF78-4944-8D44-79B5EB52A073}">
      <dgm:prSet/>
      <dgm:spPr/>
      <dgm:t>
        <a:bodyPr/>
        <a:lstStyle/>
        <a:p>
          <a:pPr algn="ctr"/>
          <a:endParaRPr lang="en-US"/>
        </a:p>
      </dgm:t>
    </dgm:pt>
    <dgm:pt modelId="{48C6B01A-7658-4603-A1AE-78FE3464EA5B}">
      <dgm:prSet phldrT="[Text]">
        <dgm:style>
          <a:lnRef idx="0">
            <a:schemeClr val="accent5"/>
          </a:lnRef>
          <a:fillRef idx="3">
            <a:schemeClr val="accent5"/>
          </a:fillRef>
          <a:effectRef idx="3">
            <a:schemeClr val="accent5"/>
          </a:effectRef>
          <a:fontRef idx="minor">
            <a:schemeClr val="lt1"/>
          </a:fontRef>
        </dgm:style>
      </dgm:prSet>
      <dgm:spPr>
        <a:xfrm>
          <a:off x="927082" y="780119"/>
          <a:ext cx="866477" cy="866477"/>
        </a:xfrm>
        <a:solidFill>
          <a:srgbClr val="CC6600"/>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gm:spPr>
      <dgm:t>
        <a:bodyPr/>
        <a:lstStyle/>
        <a:p>
          <a:pPr algn="ctr"/>
          <a:r>
            <a:rPr lang="fa-IR" b="1" cap="none" spc="0" dirty="0" smtClean="0">
              <a:ln w="11430"/>
              <a:solidFill>
                <a:srgbClr val="002060"/>
              </a:solidFill>
              <a:effectLst>
                <a:outerShdw blurRad="50800" dist="39000" dir="5460000" algn="tl">
                  <a:srgbClr val="000000">
                    <a:alpha val="38000"/>
                  </a:srgbClr>
                </a:outerShdw>
              </a:effectLst>
              <a:latin typeface="Calibri"/>
              <a:ea typeface="+mn-ea"/>
              <a:cs typeface="2  Jadid" pitchFamily="2" charset="-78"/>
            </a:rPr>
            <a:t>دفاع بیولوژیک از کشور</a:t>
          </a:r>
          <a:endParaRPr lang="en-US" b="1" cap="none" spc="0" dirty="0">
            <a:ln w="11430"/>
            <a:solidFill>
              <a:srgbClr val="002060"/>
            </a:solidFill>
            <a:effectLst>
              <a:outerShdw blurRad="50800" dist="39000" dir="5460000" algn="tl">
                <a:srgbClr val="000000">
                  <a:alpha val="38000"/>
                </a:srgbClr>
              </a:outerShdw>
            </a:effectLst>
            <a:latin typeface="Calibri"/>
            <a:ea typeface="+mn-ea"/>
            <a:cs typeface="2  Jadid" pitchFamily="2" charset="-78"/>
          </a:endParaRPr>
        </a:p>
      </dgm:t>
    </dgm:pt>
    <dgm:pt modelId="{4D37FB91-A904-4A5B-BEEE-FA7A6A36B994}" type="parTrans" cxnId="{7D14140A-6DA7-43CF-A358-7BD3B442032B}">
      <dgm:prSet/>
      <dgm:spPr/>
      <dgm:t>
        <a:bodyPr/>
        <a:lstStyle/>
        <a:p>
          <a:pPr algn="ctr" rtl="1"/>
          <a:endParaRPr lang="fa-IR"/>
        </a:p>
      </dgm:t>
    </dgm:pt>
    <dgm:pt modelId="{96976367-B15E-44B0-BDCA-796AE6996020}" type="sibTrans" cxnId="{7D14140A-6DA7-43CF-A358-7BD3B442032B}">
      <dgm:prSet/>
      <dgm:spPr/>
      <dgm:t>
        <a:bodyPr/>
        <a:lstStyle/>
        <a:p>
          <a:pPr algn="ctr" rtl="1"/>
          <a:endParaRPr lang="fa-IR"/>
        </a:p>
      </dgm:t>
    </dgm:pt>
    <dgm:pt modelId="{3B9DA95A-CAF0-4F66-8EE1-975A03E6A84E}">
      <dgm:prSet phldrT="[Text]">
        <dgm:style>
          <a:lnRef idx="0">
            <a:schemeClr val="accent5"/>
          </a:lnRef>
          <a:fillRef idx="3">
            <a:schemeClr val="accent5"/>
          </a:fillRef>
          <a:effectRef idx="3">
            <a:schemeClr val="accent5"/>
          </a:effectRef>
          <a:fontRef idx="minor">
            <a:schemeClr val="lt1"/>
          </a:fontRef>
        </dgm:style>
      </dgm:prSet>
      <dgm:spPr>
        <a:xfrm>
          <a:off x="1337052" y="215843"/>
          <a:ext cx="866477" cy="866477"/>
        </a:xfrm>
        <a:solidFill>
          <a:srgbClr val="FFC000"/>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gm:spPr>
      <dgm:t>
        <a:bodyPr/>
        <a:lstStyle/>
        <a:p>
          <a:pPr algn="ctr"/>
          <a:r>
            <a:rPr lang="fa-IR" b="1" cap="none" spc="0" dirty="0" smtClean="0">
              <a:ln w="11430"/>
              <a:solidFill>
                <a:srgbClr val="FF0000"/>
              </a:solidFill>
              <a:effectLst>
                <a:outerShdw blurRad="50800" dist="39000" dir="5460000" algn="tl">
                  <a:srgbClr val="000000">
                    <a:alpha val="38000"/>
                  </a:srgbClr>
                </a:outerShdw>
              </a:effectLst>
              <a:latin typeface="Calibri"/>
              <a:ea typeface="+mn-ea"/>
              <a:cs typeface="2  Jadid" pitchFamily="2" charset="-78"/>
            </a:rPr>
            <a:t>هم افزایی دفاع عامل</a:t>
          </a:r>
          <a:endParaRPr lang="en-US" b="1" cap="none" spc="0" dirty="0">
            <a:ln w="11430"/>
            <a:solidFill>
              <a:srgbClr val="FF0000"/>
            </a:solidFill>
            <a:effectLst>
              <a:outerShdw blurRad="50800" dist="39000" dir="5460000" algn="tl">
                <a:srgbClr val="000000">
                  <a:alpha val="38000"/>
                </a:srgbClr>
              </a:outerShdw>
            </a:effectLst>
            <a:latin typeface="Calibri"/>
            <a:ea typeface="+mn-ea"/>
            <a:cs typeface="2  Jadid" pitchFamily="2" charset="-78"/>
          </a:endParaRPr>
        </a:p>
      </dgm:t>
    </dgm:pt>
    <dgm:pt modelId="{EB69304B-DC33-4341-BCA1-4EDEA6A2B751}" type="parTrans" cxnId="{A24496E2-3383-41DE-8964-F61A1A02AF3D}">
      <dgm:prSet/>
      <dgm:spPr/>
      <dgm:t>
        <a:bodyPr/>
        <a:lstStyle/>
        <a:p>
          <a:pPr algn="ctr" rtl="1"/>
          <a:endParaRPr lang="fa-IR"/>
        </a:p>
      </dgm:t>
    </dgm:pt>
    <dgm:pt modelId="{48BAA95C-07BD-46AF-8231-BC684E43F601}" type="sibTrans" cxnId="{A24496E2-3383-41DE-8964-F61A1A02AF3D}">
      <dgm:prSet/>
      <dgm:spPr/>
      <dgm:t>
        <a:bodyPr/>
        <a:lstStyle/>
        <a:p>
          <a:pPr algn="ctr" rtl="1"/>
          <a:endParaRPr lang="fa-IR"/>
        </a:p>
      </dgm:t>
    </dgm:pt>
    <dgm:pt modelId="{79C1BD33-5E5C-44DF-B1FB-792FCD6B794E}" type="pres">
      <dgm:prSet presAssocID="{29AB67B9-913E-4376-B79D-E16C0D1C3A69}" presName="composite" presStyleCnt="0">
        <dgm:presLayoutVars>
          <dgm:chMax val="1"/>
          <dgm:dir/>
          <dgm:resizeHandles val="exact"/>
        </dgm:presLayoutVars>
      </dgm:prSet>
      <dgm:spPr/>
      <dgm:t>
        <a:bodyPr/>
        <a:lstStyle/>
        <a:p>
          <a:endParaRPr lang="en-US"/>
        </a:p>
      </dgm:t>
    </dgm:pt>
    <dgm:pt modelId="{E2B9735A-B7DC-4121-BCFF-5EE6A2CBBC9E}" type="pres">
      <dgm:prSet presAssocID="{29AB67B9-913E-4376-B79D-E16C0D1C3A69}" presName="radial" presStyleCnt="0">
        <dgm:presLayoutVars>
          <dgm:animLvl val="ctr"/>
        </dgm:presLayoutVars>
      </dgm:prSet>
      <dgm:spPr/>
    </dgm:pt>
    <dgm:pt modelId="{CBF4A575-B65F-4B07-915C-80936ABF7030}" type="pres">
      <dgm:prSet presAssocID="{175109D3-D1E9-4131-AF4C-489A43884892}" presName="centerShape" presStyleLbl="vennNode1" presStyleIdx="0" presStyleCnt="11"/>
      <dgm:spPr>
        <a:prstGeom prst="ellipse">
          <a:avLst/>
        </a:prstGeom>
      </dgm:spPr>
      <dgm:t>
        <a:bodyPr/>
        <a:lstStyle/>
        <a:p>
          <a:endParaRPr lang="en-US"/>
        </a:p>
      </dgm:t>
    </dgm:pt>
    <dgm:pt modelId="{BC8A6CD7-203D-4639-9971-B2B4087B70C0}" type="pres">
      <dgm:prSet presAssocID="{3D175C60-4656-4883-A085-FC71F35067E9}" presName="node" presStyleLbl="vennNode1" presStyleIdx="1" presStyleCnt="11">
        <dgm:presLayoutVars>
          <dgm:bulletEnabled val="1"/>
        </dgm:presLayoutVars>
      </dgm:prSet>
      <dgm:spPr>
        <a:prstGeom prst="ellipse">
          <a:avLst/>
        </a:prstGeom>
      </dgm:spPr>
      <dgm:t>
        <a:bodyPr/>
        <a:lstStyle/>
        <a:p>
          <a:endParaRPr lang="en-US"/>
        </a:p>
      </dgm:t>
    </dgm:pt>
    <dgm:pt modelId="{1C8B5DDE-CA77-4B7E-A376-96D37E2EA775}" type="pres">
      <dgm:prSet presAssocID="{BB612630-32FC-472E-81CE-88784CE32010}" presName="node" presStyleLbl="vennNode1" presStyleIdx="2" presStyleCnt="11">
        <dgm:presLayoutVars>
          <dgm:bulletEnabled val="1"/>
        </dgm:presLayoutVars>
      </dgm:prSet>
      <dgm:spPr>
        <a:prstGeom prst="ellipse">
          <a:avLst/>
        </a:prstGeom>
      </dgm:spPr>
      <dgm:t>
        <a:bodyPr/>
        <a:lstStyle/>
        <a:p>
          <a:endParaRPr lang="en-US"/>
        </a:p>
      </dgm:t>
    </dgm:pt>
    <dgm:pt modelId="{7E7B6250-47A9-4BC4-AE88-890D3AD07AAD}" type="pres">
      <dgm:prSet presAssocID="{C89AF173-5C13-4EC4-AABD-04D634123FDC}" presName="node" presStyleLbl="vennNode1" presStyleIdx="3" presStyleCnt="11">
        <dgm:presLayoutVars>
          <dgm:bulletEnabled val="1"/>
        </dgm:presLayoutVars>
      </dgm:prSet>
      <dgm:spPr>
        <a:prstGeom prst="ellipse">
          <a:avLst/>
        </a:prstGeom>
      </dgm:spPr>
      <dgm:t>
        <a:bodyPr/>
        <a:lstStyle/>
        <a:p>
          <a:endParaRPr lang="en-US"/>
        </a:p>
      </dgm:t>
    </dgm:pt>
    <dgm:pt modelId="{D23A5436-C6DA-46CB-8B81-4B11C8F56D45}" type="pres">
      <dgm:prSet presAssocID="{B9D94813-8A63-43B2-9997-7EFE1BF4E123}" presName="node" presStyleLbl="vennNode1" presStyleIdx="4" presStyleCnt="11">
        <dgm:presLayoutVars>
          <dgm:bulletEnabled val="1"/>
        </dgm:presLayoutVars>
      </dgm:prSet>
      <dgm:spPr>
        <a:prstGeom prst="ellipse">
          <a:avLst/>
        </a:prstGeom>
      </dgm:spPr>
      <dgm:t>
        <a:bodyPr/>
        <a:lstStyle/>
        <a:p>
          <a:endParaRPr lang="en-US"/>
        </a:p>
      </dgm:t>
    </dgm:pt>
    <dgm:pt modelId="{0CBE4E0B-6BE7-4FD2-BBD1-793BCAA8BB0C}" type="pres">
      <dgm:prSet presAssocID="{E5EA62D0-F8EC-4FF4-A187-C8814932116B}" presName="node" presStyleLbl="vennNode1" presStyleIdx="5" presStyleCnt="11">
        <dgm:presLayoutVars>
          <dgm:bulletEnabled val="1"/>
        </dgm:presLayoutVars>
      </dgm:prSet>
      <dgm:spPr>
        <a:prstGeom prst="ellipse">
          <a:avLst/>
        </a:prstGeom>
      </dgm:spPr>
      <dgm:t>
        <a:bodyPr/>
        <a:lstStyle/>
        <a:p>
          <a:endParaRPr lang="en-US"/>
        </a:p>
      </dgm:t>
    </dgm:pt>
    <dgm:pt modelId="{7F79EB50-8980-41A0-9FA1-46FA917AC10C}" type="pres">
      <dgm:prSet presAssocID="{CFD05217-AAE7-4583-9472-F1637C41A0EF}" presName="node" presStyleLbl="vennNode1" presStyleIdx="6" presStyleCnt="11">
        <dgm:presLayoutVars>
          <dgm:bulletEnabled val="1"/>
        </dgm:presLayoutVars>
      </dgm:prSet>
      <dgm:spPr>
        <a:prstGeom prst="ellipse">
          <a:avLst/>
        </a:prstGeom>
      </dgm:spPr>
      <dgm:t>
        <a:bodyPr/>
        <a:lstStyle/>
        <a:p>
          <a:endParaRPr lang="en-US"/>
        </a:p>
      </dgm:t>
    </dgm:pt>
    <dgm:pt modelId="{3ACA796D-07B4-4302-B87B-B89F6662D688}" type="pres">
      <dgm:prSet presAssocID="{DF45143F-7E05-4BDC-8D3A-9B57E132655C}" presName="node" presStyleLbl="vennNode1" presStyleIdx="7" presStyleCnt="11">
        <dgm:presLayoutVars>
          <dgm:bulletEnabled val="1"/>
        </dgm:presLayoutVars>
      </dgm:prSet>
      <dgm:spPr>
        <a:prstGeom prst="ellipse">
          <a:avLst/>
        </a:prstGeom>
      </dgm:spPr>
      <dgm:t>
        <a:bodyPr/>
        <a:lstStyle/>
        <a:p>
          <a:endParaRPr lang="en-US"/>
        </a:p>
      </dgm:t>
    </dgm:pt>
    <dgm:pt modelId="{16095DE7-1C62-4056-9D8A-076944BA8446}" type="pres">
      <dgm:prSet presAssocID="{E9250F87-765E-422C-A93B-B25D0CB2D4ED}" presName="node" presStyleLbl="vennNode1" presStyleIdx="8" presStyleCnt="11">
        <dgm:presLayoutVars>
          <dgm:bulletEnabled val="1"/>
        </dgm:presLayoutVars>
      </dgm:prSet>
      <dgm:spPr>
        <a:prstGeom prst="ellipse">
          <a:avLst/>
        </a:prstGeom>
      </dgm:spPr>
      <dgm:t>
        <a:bodyPr/>
        <a:lstStyle/>
        <a:p>
          <a:endParaRPr lang="en-US"/>
        </a:p>
      </dgm:t>
    </dgm:pt>
    <dgm:pt modelId="{5E8E9F2D-083F-44C0-BD3E-F0AE8948477B}" type="pres">
      <dgm:prSet presAssocID="{48C6B01A-7658-4603-A1AE-78FE3464EA5B}" presName="node" presStyleLbl="vennNode1" presStyleIdx="9" presStyleCnt="11">
        <dgm:presLayoutVars>
          <dgm:bulletEnabled val="1"/>
        </dgm:presLayoutVars>
      </dgm:prSet>
      <dgm:spPr>
        <a:prstGeom prst="ellipse">
          <a:avLst/>
        </a:prstGeom>
      </dgm:spPr>
      <dgm:t>
        <a:bodyPr/>
        <a:lstStyle/>
        <a:p>
          <a:pPr rtl="1"/>
          <a:endParaRPr lang="fa-IR"/>
        </a:p>
      </dgm:t>
    </dgm:pt>
    <dgm:pt modelId="{8A74BB6B-7CEF-4F2E-8EF4-FE802AB0CEFD}" type="pres">
      <dgm:prSet presAssocID="{3B9DA95A-CAF0-4F66-8EE1-975A03E6A84E}" presName="node" presStyleLbl="vennNode1" presStyleIdx="10" presStyleCnt="11">
        <dgm:presLayoutVars>
          <dgm:bulletEnabled val="1"/>
        </dgm:presLayoutVars>
      </dgm:prSet>
      <dgm:spPr>
        <a:prstGeom prst="ellipse">
          <a:avLst/>
        </a:prstGeom>
      </dgm:spPr>
      <dgm:t>
        <a:bodyPr/>
        <a:lstStyle/>
        <a:p>
          <a:pPr rtl="1"/>
          <a:endParaRPr lang="fa-IR"/>
        </a:p>
      </dgm:t>
    </dgm:pt>
  </dgm:ptLst>
  <dgm:cxnLst>
    <dgm:cxn modelId="{D9E9CB07-60A1-4316-87DC-98CFBB006638}" srcId="{175109D3-D1E9-4131-AF4C-489A43884892}" destId="{E5EA62D0-F8EC-4FF4-A187-C8814932116B}" srcOrd="4" destOrd="0" parTransId="{F73A4991-7FC3-4ED6-A955-34CB8C202C87}" sibTransId="{93089E2D-967D-47A4-B879-4E92DE2B5890}"/>
    <dgm:cxn modelId="{3B36504A-D65A-42C0-9EBE-263A63B644C8}" type="presOf" srcId="{48C6B01A-7658-4603-A1AE-78FE3464EA5B}" destId="{5E8E9F2D-083F-44C0-BD3E-F0AE8948477B}" srcOrd="0" destOrd="0" presId="urn:microsoft.com/office/officeart/2005/8/layout/radial3"/>
    <dgm:cxn modelId="{8574C28B-C5B2-43A7-AF42-BB1B81421E81}" type="presOf" srcId="{E5EA62D0-F8EC-4FF4-A187-C8814932116B}" destId="{0CBE4E0B-6BE7-4FD2-BBD1-793BCAA8BB0C}" srcOrd="0" destOrd="0" presId="urn:microsoft.com/office/officeart/2005/8/layout/radial3"/>
    <dgm:cxn modelId="{26198589-F93F-455E-8D2A-EAD24B81785D}" type="presOf" srcId="{DF45143F-7E05-4BDC-8D3A-9B57E132655C}" destId="{3ACA796D-07B4-4302-B87B-B89F6662D688}" srcOrd="0" destOrd="0" presId="urn:microsoft.com/office/officeart/2005/8/layout/radial3"/>
    <dgm:cxn modelId="{5576E6A4-AE56-495C-BC56-B6F661493927}" srcId="{175109D3-D1E9-4131-AF4C-489A43884892}" destId="{CFD05217-AAE7-4583-9472-F1637C41A0EF}" srcOrd="5" destOrd="0" parTransId="{B9AF26B3-BB6D-4CC6-8606-7DFA7EE079BE}" sibTransId="{B6CBEF54-A6B9-49B6-AD09-7F27A5ACE339}"/>
    <dgm:cxn modelId="{3A5DA55B-582A-4D6E-B703-ED1204C1A3EE}" type="presOf" srcId="{3D175C60-4656-4883-A085-FC71F35067E9}" destId="{BC8A6CD7-203D-4639-9971-B2B4087B70C0}" srcOrd="0" destOrd="0" presId="urn:microsoft.com/office/officeart/2005/8/layout/radial3"/>
    <dgm:cxn modelId="{308D0566-65F8-41AF-AA8C-9A6B2FE30C4C}" srcId="{175109D3-D1E9-4131-AF4C-489A43884892}" destId="{3D175C60-4656-4883-A085-FC71F35067E9}" srcOrd="0" destOrd="0" parTransId="{B194F18B-089C-4B40-AA0E-DF20D5260863}" sibTransId="{ED85B0CA-FEDF-4187-A5CA-6617E3DFEEDD}"/>
    <dgm:cxn modelId="{D6CDD555-3259-46AD-AD31-9CE97F090F4C}" srcId="{175109D3-D1E9-4131-AF4C-489A43884892}" destId="{BB612630-32FC-472E-81CE-88784CE32010}" srcOrd="1" destOrd="0" parTransId="{108377D8-7EDC-44D8-9D3A-25D9649EC489}" sibTransId="{BAA1BA77-8729-48F4-BAA7-33F864086A2C}"/>
    <dgm:cxn modelId="{3A4733FE-12F9-479A-98D8-C4AF4FA80809}" srcId="{175109D3-D1E9-4131-AF4C-489A43884892}" destId="{B9D94813-8A63-43B2-9997-7EFE1BF4E123}" srcOrd="3" destOrd="0" parTransId="{A90D603B-6293-4563-B0C2-BEC8A6A17356}" sibTransId="{C184C811-32EC-40D1-BE3D-EEAB0D7F8DBB}"/>
    <dgm:cxn modelId="{D4E2735B-54A2-4D47-932F-E510D76976BF}" srcId="{175109D3-D1E9-4131-AF4C-489A43884892}" destId="{E9250F87-765E-422C-A93B-B25D0CB2D4ED}" srcOrd="7" destOrd="0" parTransId="{2174F58F-B780-46C9-B2DA-DA21AF669054}" sibTransId="{3FA88ED2-214D-4511-8293-373EF9EBE6F3}"/>
    <dgm:cxn modelId="{6865AD93-0C6A-4F73-A52E-79F6B417B958}" srcId="{29AB67B9-913E-4376-B79D-E16C0D1C3A69}" destId="{175109D3-D1E9-4131-AF4C-489A43884892}" srcOrd="0" destOrd="0" parTransId="{EF1E222B-750C-4ACC-83E4-E2D83B1C9F8D}" sibTransId="{B9E0CCF8-E2C8-4895-8AB3-D5BDB4865726}"/>
    <dgm:cxn modelId="{094112A8-0CFD-4565-A238-AC7F874FB8CF}" type="presOf" srcId="{CFD05217-AAE7-4583-9472-F1637C41A0EF}" destId="{7F79EB50-8980-41A0-9FA1-46FA917AC10C}" srcOrd="0" destOrd="0" presId="urn:microsoft.com/office/officeart/2005/8/layout/radial3"/>
    <dgm:cxn modelId="{A24496E2-3383-41DE-8964-F61A1A02AF3D}" srcId="{175109D3-D1E9-4131-AF4C-489A43884892}" destId="{3B9DA95A-CAF0-4F66-8EE1-975A03E6A84E}" srcOrd="9" destOrd="0" parTransId="{EB69304B-DC33-4341-BCA1-4EDEA6A2B751}" sibTransId="{48BAA95C-07BD-46AF-8231-BC684E43F601}"/>
    <dgm:cxn modelId="{9B4678EE-13A4-4217-9C53-F69BDA2EF825}" type="presOf" srcId="{175109D3-D1E9-4131-AF4C-489A43884892}" destId="{CBF4A575-B65F-4B07-915C-80936ABF7030}" srcOrd="0" destOrd="0" presId="urn:microsoft.com/office/officeart/2005/8/layout/radial3"/>
    <dgm:cxn modelId="{23915096-A09E-4316-AC5D-08AD24974FFB}" type="presOf" srcId="{B9D94813-8A63-43B2-9997-7EFE1BF4E123}" destId="{D23A5436-C6DA-46CB-8B81-4B11C8F56D45}" srcOrd="0" destOrd="0" presId="urn:microsoft.com/office/officeart/2005/8/layout/radial3"/>
    <dgm:cxn modelId="{5235E2C7-BF78-4944-8D44-79B5EB52A073}" srcId="{175109D3-D1E9-4131-AF4C-489A43884892}" destId="{DF45143F-7E05-4BDC-8D3A-9B57E132655C}" srcOrd="6" destOrd="0" parTransId="{8808331B-834C-4803-A313-836ED0C64CC4}" sibTransId="{A3588C62-8CFB-4150-9DB9-FE5E16764B56}"/>
    <dgm:cxn modelId="{11C1E346-C6D6-440F-99C3-E6E80CFBB510}" srcId="{175109D3-D1E9-4131-AF4C-489A43884892}" destId="{C89AF173-5C13-4EC4-AABD-04D634123FDC}" srcOrd="2" destOrd="0" parTransId="{5629A52D-1121-4F5A-8CB5-2D4D7D3B82E7}" sibTransId="{066D391B-085B-483D-9303-292442C0DBA2}"/>
    <dgm:cxn modelId="{5829D107-5D1E-4481-ACCC-B22834BAEC33}" type="presOf" srcId="{C89AF173-5C13-4EC4-AABD-04D634123FDC}" destId="{7E7B6250-47A9-4BC4-AE88-890D3AD07AAD}" srcOrd="0" destOrd="0" presId="urn:microsoft.com/office/officeart/2005/8/layout/radial3"/>
    <dgm:cxn modelId="{7D14140A-6DA7-43CF-A358-7BD3B442032B}" srcId="{175109D3-D1E9-4131-AF4C-489A43884892}" destId="{48C6B01A-7658-4603-A1AE-78FE3464EA5B}" srcOrd="8" destOrd="0" parTransId="{4D37FB91-A904-4A5B-BEEE-FA7A6A36B994}" sibTransId="{96976367-B15E-44B0-BDCA-796AE6996020}"/>
    <dgm:cxn modelId="{700367E2-3EB0-4492-B6ED-82E867D3281E}" type="presOf" srcId="{E9250F87-765E-422C-A93B-B25D0CB2D4ED}" destId="{16095DE7-1C62-4056-9D8A-076944BA8446}" srcOrd="0" destOrd="0" presId="urn:microsoft.com/office/officeart/2005/8/layout/radial3"/>
    <dgm:cxn modelId="{1464FFB5-28B5-42DA-BC50-8914E97A30E0}" type="presOf" srcId="{3B9DA95A-CAF0-4F66-8EE1-975A03E6A84E}" destId="{8A74BB6B-7CEF-4F2E-8EF4-FE802AB0CEFD}" srcOrd="0" destOrd="0" presId="urn:microsoft.com/office/officeart/2005/8/layout/radial3"/>
    <dgm:cxn modelId="{CB62AC9B-0AF8-4CBC-80F1-719A331561CC}" type="presOf" srcId="{BB612630-32FC-472E-81CE-88784CE32010}" destId="{1C8B5DDE-CA77-4B7E-A376-96D37E2EA775}" srcOrd="0" destOrd="0" presId="urn:microsoft.com/office/officeart/2005/8/layout/radial3"/>
    <dgm:cxn modelId="{4BC8F2C5-9F56-43EB-9075-86107B987F14}" type="presOf" srcId="{29AB67B9-913E-4376-B79D-E16C0D1C3A69}" destId="{79C1BD33-5E5C-44DF-B1FB-792FCD6B794E}" srcOrd="0" destOrd="0" presId="urn:microsoft.com/office/officeart/2005/8/layout/radial3"/>
    <dgm:cxn modelId="{57E8BF0C-85A2-442C-91DA-6ABD1359C26F}" type="presParOf" srcId="{79C1BD33-5E5C-44DF-B1FB-792FCD6B794E}" destId="{E2B9735A-B7DC-4121-BCFF-5EE6A2CBBC9E}" srcOrd="0" destOrd="0" presId="urn:microsoft.com/office/officeart/2005/8/layout/radial3"/>
    <dgm:cxn modelId="{9857C3B5-5986-4FCD-8F87-C0AF2C4A09B6}" type="presParOf" srcId="{E2B9735A-B7DC-4121-BCFF-5EE6A2CBBC9E}" destId="{CBF4A575-B65F-4B07-915C-80936ABF7030}" srcOrd="0" destOrd="0" presId="urn:microsoft.com/office/officeart/2005/8/layout/radial3"/>
    <dgm:cxn modelId="{A742F832-BA88-4277-870C-A5FB3E73A701}" type="presParOf" srcId="{E2B9735A-B7DC-4121-BCFF-5EE6A2CBBC9E}" destId="{BC8A6CD7-203D-4639-9971-B2B4087B70C0}" srcOrd="1" destOrd="0" presId="urn:microsoft.com/office/officeart/2005/8/layout/radial3"/>
    <dgm:cxn modelId="{2E5334E9-9CD3-4E67-839A-5619A1929F6D}" type="presParOf" srcId="{E2B9735A-B7DC-4121-BCFF-5EE6A2CBBC9E}" destId="{1C8B5DDE-CA77-4B7E-A376-96D37E2EA775}" srcOrd="2" destOrd="0" presId="urn:microsoft.com/office/officeart/2005/8/layout/radial3"/>
    <dgm:cxn modelId="{8AE30627-EE9C-4891-9AA0-C738E82FF189}" type="presParOf" srcId="{E2B9735A-B7DC-4121-BCFF-5EE6A2CBBC9E}" destId="{7E7B6250-47A9-4BC4-AE88-890D3AD07AAD}" srcOrd="3" destOrd="0" presId="urn:microsoft.com/office/officeart/2005/8/layout/radial3"/>
    <dgm:cxn modelId="{2B48D32F-94CB-4130-AED9-21209FF30C4B}" type="presParOf" srcId="{E2B9735A-B7DC-4121-BCFF-5EE6A2CBBC9E}" destId="{D23A5436-C6DA-46CB-8B81-4B11C8F56D45}" srcOrd="4" destOrd="0" presId="urn:microsoft.com/office/officeart/2005/8/layout/radial3"/>
    <dgm:cxn modelId="{8D9A071D-9F45-4799-A507-07193A8AF93E}" type="presParOf" srcId="{E2B9735A-B7DC-4121-BCFF-5EE6A2CBBC9E}" destId="{0CBE4E0B-6BE7-4FD2-BBD1-793BCAA8BB0C}" srcOrd="5" destOrd="0" presId="urn:microsoft.com/office/officeart/2005/8/layout/radial3"/>
    <dgm:cxn modelId="{75B6822E-9327-44B1-9996-A7D00172879D}" type="presParOf" srcId="{E2B9735A-B7DC-4121-BCFF-5EE6A2CBBC9E}" destId="{7F79EB50-8980-41A0-9FA1-46FA917AC10C}" srcOrd="6" destOrd="0" presId="urn:microsoft.com/office/officeart/2005/8/layout/radial3"/>
    <dgm:cxn modelId="{22263877-76A6-4FEF-A529-439A429228E5}" type="presParOf" srcId="{E2B9735A-B7DC-4121-BCFF-5EE6A2CBBC9E}" destId="{3ACA796D-07B4-4302-B87B-B89F6662D688}" srcOrd="7" destOrd="0" presId="urn:microsoft.com/office/officeart/2005/8/layout/radial3"/>
    <dgm:cxn modelId="{18FF0527-194D-4669-83FF-769EDAAC54B4}" type="presParOf" srcId="{E2B9735A-B7DC-4121-BCFF-5EE6A2CBBC9E}" destId="{16095DE7-1C62-4056-9D8A-076944BA8446}" srcOrd="8" destOrd="0" presId="urn:microsoft.com/office/officeart/2005/8/layout/radial3"/>
    <dgm:cxn modelId="{2465F729-E048-403E-9E6B-A9EF38DE9567}" type="presParOf" srcId="{E2B9735A-B7DC-4121-BCFF-5EE6A2CBBC9E}" destId="{5E8E9F2D-083F-44C0-BD3E-F0AE8948477B}" srcOrd="9" destOrd="0" presId="urn:microsoft.com/office/officeart/2005/8/layout/radial3"/>
    <dgm:cxn modelId="{8952CA5D-A889-4D5F-A52F-D5BD89D9482D}" type="presParOf" srcId="{E2B9735A-B7DC-4121-BCFF-5EE6A2CBBC9E}" destId="{8A74BB6B-7CEF-4F2E-8EF4-FE802AB0CEFD}" srcOrd="10"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F4A575-B65F-4B07-915C-80936ABF7030}">
      <dsp:nvSpPr>
        <dsp:cNvPr id="0" name=""/>
        <dsp:cNvSpPr/>
      </dsp:nvSpPr>
      <dsp:spPr>
        <a:xfrm>
          <a:off x="1489226" y="1573998"/>
          <a:ext cx="3710002" cy="3710002"/>
        </a:xfrm>
        <a:prstGeom prst="ellipse">
          <a:avLst/>
        </a:prstGeom>
        <a:solidFill>
          <a:srgbClr val="66FF33"/>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fa-IR" sz="6500" b="1" kern="1200" cap="none" spc="0" dirty="0" smtClean="0">
              <a:ln w="11430"/>
              <a:solidFill>
                <a:srgbClr val="FF0000"/>
              </a:solidFill>
              <a:effectLst>
                <a:outerShdw blurRad="50800" dist="39000" dir="5460000" algn="tl">
                  <a:srgbClr val="000000">
                    <a:alpha val="38000"/>
                  </a:srgbClr>
                </a:outerShdw>
              </a:effectLst>
              <a:latin typeface="Calibri"/>
              <a:ea typeface="+mn-ea"/>
              <a:cs typeface="2  Jadid" pitchFamily="2" charset="-78"/>
            </a:rPr>
            <a:t>پدافند غيرعامل</a:t>
          </a:r>
          <a:endParaRPr lang="en-US" sz="6500" b="1" kern="1200" cap="none" spc="0" dirty="0">
            <a:ln w="11430"/>
            <a:solidFill>
              <a:srgbClr val="FF0000"/>
            </a:solidFill>
            <a:effectLst>
              <a:outerShdw blurRad="50800" dist="39000" dir="5460000" algn="tl">
                <a:srgbClr val="000000">
                  <a:alpha val="38000"/>
                </a:srgbClr>
              </a:outerShdw>
            </a:effectLst>
            <a:latin typeface="Calibri"/>
            <a:ea typeface="+mn-ea"/>
            <a:cs typeface="2  Jadid" pitchFamily="2" charset="-78"/>
          </a:endParaRPr>
        </a:p>
      </dsp:txBody>
      <dsp:txXfrm>
        <a:off x="2032543" y="2117315"/>
        <a:ext cx="2623368" cy="2623368"/>
      </dsp:txXfrm>
    </dsp:sp>
    <dsp:sp modelId="{BC8A6CD7-203D-4639-9971-B2B4087B70C0}">
      <dsp:nvSpPr>
        <dsp:cNvPr id="0" name=""/>
        <dsp:cNvSpPr/>
      </dsp:nvSpPr>
      <dsp:spPr>
        <a:xfrm>
          <a:off x="2416726" y="85434"/>
          <a:ext cx="1855001" cy="1855001"/>
        </a:xfrm>
        <a:prstGeom prst="ellipse">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sp:spPr>
      <dsp:style>
        <a:lnRef idx="0">
          <a:schemeClr val="accent6"/>
        </a:lnRef>
        <a:fillRef idx="3">
          <a:schemeClr val="accent6"/>
        </a:fillRef>
        <a:effectRef idx="3">
          <a:schemeClr val="accent6"/>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fa-IR" sz="2500" b="1" kern="1200" cap="none" spc="0" dirty="0" smtClean="0">
              <a:ln w="11430"/>
              <a:solidFill>
                <a:sysClr val="window" lastClr="FFFFFF"/>
              </a:solidFill>
              <a:effectLst>
                <a:outerShdw blurRad="50800" dist="39000" dir="5460000" algn="tl">
                  <a:srgbClr val="000000">
                    <a:alpha val="38000"/>
                  </a:srgbClr>
                </a:outerShdw>
              </a:effectLst>
              <a:latin typeface="Calibri"/>
              <a:ea typeface="+mn-ea"/>
              <a:cs typeface="2  Jadid" pitchFamily="2" charset="-78"/>
            </a:rPr>
            <a:t>حفاظت از جان مردم</a:t>
          </a:r>
          <a:endParaRPr lang="en-US" sz="2500" b="1" kern="1200" cap="none" spc="0" dirty="0">
            <a:ln w="11430"/>
            <a:solidFill>
              <a:sysClr val="window" lastClr="FFFFFF"/>
            </a:solidFill>
            <a:effectLst>
              <a:outerShdw blurRad="50800" dist="39000" dir="5460000" algn="tl">
                <a:srgbClr val="000000">
                  <a:alpha val="38000"/>
                </a:srgbClr>
              </a:outerShdw>
            </a:effectLst>
            <a:latin typeface="Calibri"/>
            <a:ea typeface="+mn-ea"/>
            <a:cs typeface="2  Jadid" pitchFamily="2" charset="-78"/>
          </a:endParaRPr>
        </a:p>
      </dsp:txBody>
      <dsp:txXfrm>
        <a:off x="2688385" y="357093"/>
        <a:ext cx="1311683" cy="1311683"/>
      </dsp:txXfrm>
    </dsp:sp>
    <dsp:sp modelId="{1C8B5DDE-CA77-4B7E-A376-96D37E2EA775}">
      <dsp:nvSpPr>
        <dsp:cNvPr id="0" name=""/>
        <dsp:cNvSpPr/>
      </dsp:nvSpPr>
      <dsp:spPr>
        <a:xfrm>
          <a:off x="3836854" y="546862"/>
          <a:ext cx="1855001" cy="1855001"/>
        </a:xfrm>
        <a:prstGeom prst="ellipse">
          <a:avLst/>
        </a:prstGeom>
        <a:solidFill>
          <a:srgbClr val="FF0000"/>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fa-IR" sz="2500" b="1" kern="1200" cap="none" spc="0" dirty="0" smtClean="0">
              <a:ln w="11430"/>
              <a:solidFill>
                <a:srgbClr val="00B0F0"/>
              </a:solidFill>
              <a:effectLst>
                <a:outerShdw blurRad="50800" dist="39000" dir="5460000" algn="tl">
                  <a:srgbClr val="000000">
                    <a:alpha val="38000"/>
                  </a:srgbClr>
                </a:outerShdw>
              </a:effectLst>
              <a:latin typeface="Calibri"/>
              <a:ea typeface="+mn-ea"/>
              <a:cs typeface="2  Jadid" pitchFamily="2" charset="-78"/>
            </a:rPr>
            <a:t>حفاظت از زير ساخت هاي حياتي</a:t>
          </a:r>
          <a:endParaRPr lang="en-US" sz="2500" b="1" kern="1200" cap="none" spc="0" dirty="0">
            <a:ln w="11430"/>
            <a:solidFill>
              <a:srgbClr val="00B0F0"/>
            </a:solidFill>
            <a:effectLst>
              <a:outerShdw blurRad="50800" dist="39000" dir="5460000" algn="tl">
                <a:srgbClr val="000000">
                  <a:alpha val="38000"/>
                </a:srgbClr>
              </a:outerShdw>
            </a:effectLst>
            <a:latin typeface="Calibri"/>
            <a:ea typeface="+mn-ea"/>
            <a:cs typeface="2  Jadid" pitchFamily="2" charset="-78"/>
          </a:endParaRPr>
        </a:p>
      </dsp:txBody>
      <dsp:txXfrm>
        <a:off x="4108513" y="818521"/>
        <a:ext cx="1311683" cy="1311683"/>
      </dsp:txXfrm>
    </dsp:sp>
    <dsp:sp modelId="{7E7B6250-47A9-4BC4-AE88-890D3AD07AAD}">
      <dsp:nvSpPr>
        <dsp:cNvPr id="0" name=""/>
        <dsp:cNvSpPr/>
      </dsp:nvSpPr>
      <dsp:spPr>
        <a:xfrm>
          <a:off x="4714540" y="1754894"/>
          <a:ext cx="1855001" cy="1855001"/>
        </a:xfrm>
        <a:prstGeom prst="ellipse">
          <a:avLst/>
        </a:prstGeom>
        <a:solidFill>
          <a:srgbClr val="CC9900"/>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fa-IR" sz="2500" b="1" kern="1200" cap="none" spc="0" dirty="0" smtClean="0">
              <a:ln w="11430"/>
              <a:solidFill>
                <a:sysClr val="windowText" lastClr="000000"/>
              </a:solidFill>
              <a:effectLst>
                <a:outerShdw blurRad="50800" dist="39000" dir="5460000" algn="tl">
                  <a:srgbClr val="000000">
                    <a:alpha val="38000"/>
                  </a:srgbClr>
                </a:outerShdw>
              </a:effectLst>
              <a:latin typeface="Calibri"/>
              <a:ea typeface="+mn-ea"/>
              <a:cs typeface="2  Jadid" pitchFamily="2" charset="-78"/>
            </a:rPr>
            <a:t>استمرار خدمات ضروري</a:t>
          </a:r>
          <a:endParaRPr lang="en-US" sz="2500" b="1" kern="1200" cap="none" spc="0" dirty="0">
            <a:ln w="11430"/>
            <a:solidFill>
              <a:sysClr val="windowText" lastClr="000000"/>
            </a:solidFill>
            <a:effectLst>
              <a:outerShdw blurRad="50800" dist="39000" dir="5460000" algn="tl">
                <a:srgbClr val="000000">
                  <a:alpha val="38000"/>
                </a:srgbClr>
              </a:outerShdw>
            </a:effectLst>
            <a:latin typeface="Calibri"/>
            <a:ea typeface="+mn-ea"/>
            <a:cs typeface="2  Jadid" pitchFamily="2" charset="-78"/>
          </a:endParaRPr>
        </a:p>
      </dsp:txBody>
      <dsp:txXfrm>
        <a:off x="4986199" y="2026553"/>
        <a:ext cx="1311683" cy="1311683"/>
      </dsp:txXfrm>
    </dsp:sp>
    <dsp:sp modelId="{D23A5436-C6DA-46CB-8B81-4B11C8F56D45}">
      <dsp:nvSpPr>
        <dsp:cNvPr id="0" name=""/>
        <dsp:cNvSpPr/>
      </dsp:nvSpPr>
      <dsp:spPr>
        <a:xfrm>
          <a:off x="4714540" y="3248104"/>
          <a:ext cx="1855001" cy="1855001"/>
        </a:xfrm>
        <a:prstGeom prst="ellipse">
          <a:avLst/>
        </a:prstGeom>
        <a:solidFill>
          <a:srgbClr val="00B0F0"/>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fa-IR" sz="1800" b="1" kern="1200" cap="none" spc="0" dirty="0" smtClean="0">
              <a:ln w="11430"/>
              <a:solidFill>
                <a:srgbClr val="A50021"/>
              </a:solidFill>
              <a:effectLst/>
              <a:latin typeface="Calibri"/>
              <a:ea typeface="+mn-ea"/>
              <a:cs typeface="B Nazanin" panose="00000400000000000000" pitchFamily="2" charset="-78"/>
            </a:rPr>
            <a:t> حفاظت از تاسيسات وتجهيزات نادر</a:t>
          </a:r>
          <a:endParaRPr lang="en-US" sz="1800" b="1" kern="1200" cap="none" spc="0" dirty="0">
            <a:ln w="11430"/>
            <a:solidFill>
              <a:srgbClr val="A50021"/>
            </a:solidFill>
            <a:effectLst/>
            <a:latin typeface="Calibri"/>
            <a:ea typeface="+mn-ea"/>
            <a:cs typeface="B Nazanin" panose="00000400000000000000" pitchFamily="2" charset="-78"/>
          </a:endParaRPr>
        </a:p>
      </dsp:txBody>
      <dsp:txXfrm>
        <a:off x="4986199" y="3519763"/>
        <a:ext cx="1311683" cy="1311683"/>
      </dsp:txXfrm>
    </dsp:sp>
    <dsp:sp modelId="{0CBE4E0B-6BE7-4FD2-BBD1-793BCAA8BB0C}">
      <dsp:nvSpPr>
        <dsp:cNvPr id="0" name=""/>
        <dsp:cNvSpPr/>
      </dsp:nvSpPr>
      <dsp:spPr>
        <a:xfrm>
          <a:off x="3836854" y="4456136"/>
          <a:ext cx="1855001" cy="1855001"/>
        </a:xfrm>
        <a:prstGeom prst="ellipse">
          <a:avLst/>
        </a:prstGeom>
        <a:gradFill rotWithShape="1">
          <a:gsLst>
            <a:gs pos="0">
              <a:srgbClr val="4BACC6">
                <a:shade val="51000"/>
                <a:satMod val="130000"/>
              </a:srgbClr>
            </a:gs>
            <a:gs pos="80000">
              <a:srgbClr val="4BACC6">
                <a:shade val="93000"/>
                <a:satMod val="130000"/>
              </a:srgbClr>
            </a:gs>
            <a:gs pos="100000">
              <a:srgbClr val="4BACC6">
                <a:shade val="94000"/>
                <a:satMod val="135000"/>
              </a:srgbClr>
            </a:gs>
          </a:gsLst>
          <a:lin ang="16200000" scaled="0"/>
        </a:gra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fa-IR" sz="2500" b="1" kern="1200" cap="none" spc="0" dirty="0" smtClean="0">
              <a:ln w="11430"/>
              <a:solidFill>
                <a:srgbClr val="002060"/>
              </a:solidFill>
              <a:effectLst>
                <a:outerShdw blurRad="50800" dist="39000" dir="5460000" algn="tl">
                  <a:srgbClr val="000000">
                    <a:alpha val="38000"/>
                  </a:srgbClr>
                </a:outerShdw>
              </a:effectLst>
              <a:latin typeface="Calibri"/>
              <a:ea typeface="+mn-ea"/>
              <a:cs typeface="2  Jadid" pitchFamily="2" charset="-78"/>
            </a:rPr>
            <a:t>پايدار سازي مديريت عالي كشور</a:t>
          </a:r>
          <a:endParaRPr lang="en-US" sz="2500" b="1" kern="1200" cap="none" spc="0" dirty="0">
            <a:ln w="11430"/>
            <a:solidFill>
              <a:srgbClr val="002060"/>
            </a:solidFill>
            <a:effectLst>
              <a:outerShdw blurRad="50800" dist="39000" dir="5460000" algn="tl">
                <a:srgbClr val="000000">
                  <a:alpha val="38000"/>
                </a:srgbClr>
              </a:outerShdw>
            </a:effectLst>
            <a:latin typeface="Calibri"/>
            <a:ea typeface="+mn-ea"/>
            <a:cs typeface="2  Jadid" pitchFamily="2" charset="-78"/>
          </a:endParaRPr>
        </a:p>
      </dsp:txBody>
      <dsp:txXfrm>
        <a:off x="4108513" y="4727795"/>
        <a:ext cx="1311683" cy="1311683"/>
      </dsp:txXfrm>
    </dsp:sp>
    <dsp:sp modelId="{7F79EB50-8980-41A0-9FA1-46FA917AC10C}">
      <dsp:nvSpPr>
        <dsp:cNvPr id="0" name=""/>
        <dsp:cNvSpPr/>
      </dsp:nvSpPr>
      <dsp:spPr>
        <a:xfrm>
          <a:off x="2416726" y="4917564"/>
          <a:ext cx="1855001" cy="1855001"/>
        </a:xfrm>
        <a:prstGeom prst="ellipse">
          <a:avLst/>
        </a:prstGeom>
        <a:solidFill>
          <a:srgbClr val="FFFF00"/>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fa-IR" sz="2500" b="1" kern="1200" cap="none" spc="0" dirty="0" smtClean="0">
              <a:ln w="11430"/>
              <a:solidFill>
                <a:srgbClr val="002060"/>
              </a:solidFill>
              <a:effectLst>
                <a:outerShdw blurRad="50800" dist="39000" dir="5460000" algn="tl">
                  <a:srgbClr val="000000">
                    <a:alpha val="38000"/>
                  </a:srgbClr>
                </a:outerShdw>
              </a:effectLst>
              <a:latin typeface="Calibri"/>
              <a:ea typeface="+mn-ea"/>
              <a:cs typeface="2  Jadid" pitchFamily="2" charset="-78"/>
            </a:rPr>
            <a:t>حفاظت سايبري ازكشور</a:t>
          </a:r>
          <a:endParaRPr lang="en-US" sz="2500" b="1" kern="1200" cap="none" spc="0" dirty="0">
            <a:ln w="11430"/>
            <a:solidFill>
              <a:srgbClr val="002060"/>
            </a:solidFill>
            <a:effectLst>
              <a:outerShdw blurRad="50800" dist="39000" dir="5460000" algn="tl">
                <a:srgbClr val="000000">
                  <a:alpha val="38000"/>
                </a:srgbClr>
              </a:outerShdw>
            </a:effectLst>
            <a:latin typeface="Calibri"/>
            <a:ea typeface="+mn-ea"/>
            <a:cs typeface="2  Jadid" pitchFamily="2" charset="-78"/>
          </a:endParaRPr>
        </a:p>
      </dsp:txBody>
      <dsp:txXfrm>
        <a:off x="2688385" y="5189223"/>
        <a:ext cx="1311683" cy="1311683"/>
      </dsp:txXfrm>
    </dsp:sp>
    <dsp:sp modelId="{3ACA796D-07B4-4302-B87B-B89F6662D688}">
      <dsp:nvSpPr>
        <dsp:cNvPr id="0" name=""/>
        <dsp:cNvSpPr/>
      </dsp:nvSpPr>
      <dsp:spPr>
        <a:xfrm>
          <a:off x="996599" y="4456136"/>
          <a:ext cx="1855001" cy="1855001"/>
        </a:xfrm>
        <a:prstGeom prst="ellipse">
          <a:avLst/>
        </a:prstGeom>
        <a:solidFill>
          <a:srgbClr val="008000"/>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fa-IR" sz="2500" b="1" kern="1200" cap="none" spc="0" dirty="0" smtClean="0">
              <a:ln w="11430"/>
              <a:solidFill>
                <a:srgbClr val="002060"/>
              </a:solidFill>
              <a:effectLst>
                <a:outerShdw blurRad="50800" dist="39000" dir="5460000" algn="tl">
                  <a:srgbClr val="000000">
                    <a:alpha val="38000"/>
                  </a:srgbClr>
                </a:outerShdw>
              </a:effectLst>
              <a:latin typeface="Calibri"/>
              <a:ea typeface="+mn-ea"/>
              <a:cs typeface="2  Jadid" pitchFamily="2" charset="-78"/>
            </a:rPr>
            <a:t>تامين نياز هاي مردم</a:t>
          </a:r>
          <a:endParaRPr lang="en-US" sz="2500" b="1" kern="1200" cap="none" spc="0" dirty="0">
            <a:ln w="11430"/>
            <a:solidFill>
              <a:srgbClr val="002060"/>
            </a:solidFill>
            <a:effectLst>
              <a:outerShdw blurRad="50800" dist="39000" dir="5460000" algn="tl">
                <a:srgbClr val="000000">
                  <a:alpha val="38000"/>
                </a:srgbClr>
              </a:outerShdw>
            </a:effectLst>
            <a:latin typeface="Calibri"/>
            <a:ea typeface="+mn-ea"/>
            <a:cs typeface="2  Jadid" pitchFamily="2" charset="-78"/>
          </a:endParaRPr>
        </a:p>
      </dsp:txBody>
      <dsp:txXfrm>
        <a:off x="1268258" y="4727795"/>
        <a:ext cx="1311683" cy="1311683"/>
      </dsp:txXfrm>
    </dsp:sp>
    <dsp:sp modelId="{16095DE7-1C62-4056-9D8A-076944BA8446}">
      <dsp:nvSpPr>
        <dsp:cNvPr id="0" name=""/>
        <dsp:cNvSpPr/>
      </dsp:nvSpPr>
      <dsp:spPr>
        <a:xfrm>
          <a:off x="118912" y="3248104"/>
          <a:ext cx="1855001" cy="1855001"/>
        </a:xfrm>
        <a:prstGeom prst="ellipse">
          <a:avLst/>
        </a:prstGeom>
        <a:solidFill>
          <a:srgbClr val="4F81BD">
            <a:lumMod val="75000"/>
          </a:srgbClr>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fa-IR" sz="2500" b="1" kern="1200" cap="none" spc="0" dirty="0" smtClean="0">
              <a:ln w="11430"/>
              <a:solidFill>
                <a:srgbClr val="002060"/>
              </a:solidFill>
              <a:effectLst>
                <a:outerShdw blurRad="50800" dist="39000" dir="5460000" algn="tl">
                  <a:srgbClr val="000000">
                    <a:alpha val="38000"/>
                  </a:srgbClr>
                </a:outerShdw>
              </a:effectLst>
              <a:latin typeface="Calibri"/>
              <a:ea typeface="+mn-ea"/>
              <a:cs typeface="2  Jadid" pitchFamily="2" charset="-78"/>
            </a:rPr>
            <a:t>تداوم اداره مردم</a:t>
          </a:r>
          <a:endParaRPr lang="en-US" sz="2500" b="1" kern="1200" cap="none" spc="0" dirty="0">
            <a:ln w="11430"/>
            <a:solidFill>
              <a:srgbClr val="002060"/>
            </a:solidFill>
            <a:effectLst>
              <a:outerShdw blurRad="50800" dist="39000" dir="5460000" algn="tl">
                <a:srgbClr val="000000">
                  <a:alpha val="38000"/>
                </a:srgbClr>
              </a:outerShdw>
            </a:effectLst>
            <a:latin typeface="Calibri"/>
            <a:ea typeface="+mn-ea"/>
            <a:cs typeface="2  Jadid" pitchFamily="2" charset="-78"/>
          </a:endParaRPr>
        </a:p>
      </dsp:txBody>
      <dsp:txXfrm>
        <a:off x="390571" y="3519763"/>
        <a:ext cx="1311683" cy="1311683"/>
      </dsp:txXfrm>
    </dsp:sp>
    <dsp:sp modelId="{5E8E9F2D-083F-44C0-BD3E-F0AE8948477B}">
      <dsp:nvSpPr>
        <dsp:cNvPr id="0" name=""/>
        <dsp:cNvSpPr/>
      </dsp:nvSpPr>
      <dsp:spPr>
        <a:xfrm>
          <a:off x="118912" y="1754894"/>
          <a:ext cx="1855001" cy="1855001"/>
        </a:xfrm>
        <a:prstGeom prst="ellipse">
          <a:avLst/>
        </a:prstGeom>
        <a:solidFill>
          <a:srgbClr val="CC6600"/>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fa-IR" sz="2500" b="1" kern="1200" cap="none" spc="0" dirty="0" smtClean="0">
              <a:ln w="11430"/>
              <a:solidFill>
                <a:srgbClr val="002060"/>
              </a:solidFill>
              <a:effectLst>
                <a:outerShdw blurRad="50800" dist="39000" dir="5460000" algn="tl">
                  <a:srgbClr val="000000">
                    <a:alpha val="38000"/>
                  </a:srgbClr>
                </a:outerShdw>
              </a:effectLst>
              <a:latin typeface="Calibri"/>
              <a:ea typeface="+mn-ea"/>
              <a:cs typeface="2  Jadid" pitchFamily="2" charset="-78"/>
            </a:rPr>
            <a:t>دفاع بیولوژیک از کشور</a:t>
          </a:r>
          <a:endParaRPr lang="en-US" sz="2500" b="1" kern="1200" cap="none" spc="0" dirty="0">
            <a:ln w="11430"/>
            <a:solidFill>
              <a:srgbClr val="002060"/>
            </a:solidFill>
            <a:effectLst>
              <a:outerShdw blurRad="50800" dist="39000" dir="5460000" algn="tl">
                <a:srgbClr val="000000">
                  <a:alpha val="38000"/>
                </a:srgbClr>
              </a:outerShdw>
            </a:effectLst>
            <a:latin typeface="Calibri"/>
            <a:ea typeface="+mn-ea"/>
            <a:cs typeface="2  Jadid" pitchFamily="2" charset="-78"/>
          </a:endParaRPr>
        </a:p>
      </dsp:txBody>
      <dsp:txXfrm>
        <a:off x="390571" y="2026553"/>
        <a:ext cx="1311683" cy="1311683"/>
      </dsp:txXfrm>
    </dsp:sp>
    <dsp:sp modelId="{8A74BB6B-7CEF-4F2E-8EF4-FE802AB0CEFD}">
      <dsp:nvSpPr>
        <dsp:cNvPr id="0" name=""/>
        <dsp:cNvSpPr/>
      </dsp:nvSpPr>
      <dsp:spPr>
        <a:xfrm>
          <a:off x="996599" y="546862"/>
          <a:ext cx="1855001" cy="1855001"/>
        </a:xfrm>
        <a:prstGeom prst="ellipse">
          <a:avLst/>
        </a:prstGeom>
        <a:solidFill>
          <a:srgbClr val="FFC000"/>
        </a:solidFill>
        <a:ln>
          <a:noFill/>
        </a:ln>
        <a:effectLst>
          <a:outerShdw blurRad="76200" dir="13500000" sy="23000" kx="1200000" algn="br" rotWithShape="0">
            <a:prstClr val="black">
              <a:alpha val="20000"/>
            </a:prstClr>
          </a:outerShdw>
        </a:effectLst>
        <a:scene3d>
          <a:camera prst="orthographicFront">
            <a:rot lat="0" lon="0" rev="0"/>
          </a:camera>
          <a:lightRig rig="threePt" dir="t">
            <a:rot lat="0" lon="0" rev="1200000"/>
          </a:lightRig>
        </a:scene3d>
        <a:sp3d>
          <a:bevelT w="63500" h="25400"/>
        </a:sp3d>
      </dsp:spPr>
      <dsp:style>
        <a:lnRef idx="0">
          <a:schemeClr val="accent5"/>
        </a:lnRef>
        <a:fillRef idx="3">
          <a:schemeClr val="accent5"/>
        </a:fillRef>
        <a:effectRef idx="3">
          <a:schemeClr val="accent5"/>
        </a:effectRef>
        <a:fontRef idx="minor">
          <a:schemeClr val="lt1"/>
        </a:fontRef>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fa-IR" sz="2500" b="1" kern="1200" cap="none" spc="0" dirty="0" smtClean="0">
              <a:ln w="11430"/>
              <a:solidFill>
                <a:srgbClr val="FF0000"/>
              </a:solidFill>
              <a:effectLst>
                <a:outerShdw blurRad="50800" dist="39000" dir="5460000" algn="tl">
                  <a:srgbClr val="000000">
                    <a:alpha val="38000"/>
                  </a:srgbClr>
                </a:outerShdw>
              </a:effectLst>
              <a:latin typeface="Calibri"/>
              <a:ea typeface="+mn-ea"/>
              <a:cs typeface="2  Jadid" pitchFamily="2" charset="-78"/>
            </a:rPr>
            <a:t>هم افزایی دفاع عامل</a:t>
          </a:r>
          <a:endParaRPr lang="en-US" sz="2500" b="1" kern="1200" cap="none" spc="0" dirty="0">
            <a:ln w="11430"/>
            <a:solidFill>
              <a:srgbClr val="FF0000"/>
            </a:solidFill>
            <a:effectLst>
              <a:outerShdw blurRad="50800" dist="39000" dir="5460000" algn="tl">
                <a:srgbClr val="000000">
                  <a:alpha val="38000"/>
                </a:srgbClr>
              </a:outerShdw>
            </a:effectLst>
            <a:latin typeface="Calibri"/>
            <a:ea typeface="+mn-ea"/>
            <a:cs typeface="2  Jadid" pitchFamily="2" charset="-78"/>
          </a:endParaRPr>
        </a:p>
      </dsp:txBody>
      <dsp:txXfrm>
        <a:off x="1268258" y="818521"/>
        <a:ext cx="1311683" cy="1311683"/>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37CDF61B-227B-4D64-8755-60E9FE5C3F47}" type="datetimeFigureOut">
              <a:rPr lang="fa-IR" smtClean="0"/>
              <a:t>1446/02/13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078421F-9DB8-4ACB-954F-51AD01583346}" type="slidenum">
              <a:rPr lang="fa-IR" smtClean="0"/>
              <a:t>‹#›</a:t>
            </a:fld>
            <a:endParaRPr lang="fa-I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926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CDF61B-227B-4D64-8755-60E9FE5C3F47}" type="datetimeFigureOut">
              <a:rPr lang="fa-IR" smtClean="0"/>
              <a:t>1446/02/13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078421F-9DB8-4ACB-954F-51AD01583346}" type="slidenum">
              <a:rPr lang="fa-IR" smtClean="0"/>
              <a:t>‹#›</a:t>
            </a:fld>
            <a:endParaRPr lang="fa-IR"/>
          </a:p>
        </p:txBody>
      </p:sp>
    </p:spTree>
    <p:extLst>
      <p:ext uri="{BB962C8B-B14F-4D97-AF65-F5344CB8AC3E}">
        <p14:creationId xmlns:p14="http://schemas.microsoft.com/office/powerpoint/2010/main" val="10059888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CDF61B-227B-4D64-8755-60E9FE5C3F47}" type="datetimeFigureOut">
              <a:rPr lang="fa-IR" smtClean="0"/>
              <a:t>1446/02/13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078421F-9DB8-4ACB-954F-51AD01583346}" type="slidenum">
              <a:rPr lang="fa-IR" smtClean="0"/>
              <a:t>‹#›</a:t>
            </a:fld>
            <a:endParaRPr lang="fa-IR"/>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608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7CDF61B-227B-4D64-8755-60E9FE5C3F47}" type="datetimeFigureOut">
              <a:rPr lang="fa-IR" smtClean="0"/>
              <a:t>1446/02/13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078421F-9DB8-4ACB-954F-51AD01583346}" type="slidenum">
              <a:rPr lang="fa-IR" smtClean="0"/>
              <a:t>‹#›</a:t>
            </a:fld>
            <a:endParaRPr lang="fa-IR"/>
          </a:p>
        </p:txBody>
      </p:sp>
    </p:spTree>
    <p:extLst>
      <p:ext uri="{BB962C8B-B14F-4D97-AF65-F5344CB8AC3E}">
        <p14:creationId xmlns:p14="http://schemas.microsoft.com/office/powerpoint/2010/main" val="223444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CDF61B-227B-4D64-8755-60E9FE5C3F47}" type="datetimeFigureOut">
              <a:rPr lang="fa-IR" smtClean="0"/>
              <a:t>1446/02/13</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6078421F-9DB8-4ACB-954F-51AD01583346}" type="slidenum">
              <a:rPr lang="fa-IR" smtClean="0"/>
              <a:t>‹#›</a:t>
            </a:fld>
            <a:endParaRPr lang="fa-IR"/>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6811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7CDF61B-227B-4D64-8755-60E9FE5C3F47}" type="datetimeFigureOut">
              <a:rPr lang="fa-IR" smtClean="0"/>
              <a:t>1446/02/13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078421F-9DB8-4ACB-954F-51AD01583346}" type="slidenum">
              <a:rPr lang="fa-IR" smtClean="0"/>
              <a:t>‹#›</a:t>
            </a:fld>
            <a:endParaRPr lang="fa-IR"/>
          </a:p>
        </p:txBody>
      </p:sp>
    </p:spTree>
    <p:extLst>
      <p:ext uri="{BB962C8B-B14F-4D97-AF65-F5344CB8AC3E}">
        <p14:creationId xmlns:p14="http://schemas.microsoft.com/office/powerpoint/2010/main" val="2818006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7CDF61B-227B-4D64-8755-60E9FE5C3F47}" type="datetimeFigureOut">
              <a:rPr lang="fa-IR" smtClean="0"/>
              <a:t>1446/02/13</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6078421F-9DB8-4ACB-954F-51AD01583346}" type="slidenum">
              <a:rPr lang="fa-IR" smtClean="0"/>
              <a:t>‹#›</a:t>
            </a:fld>
            <a:endParaRPr lang="fa-IR"/>
          </a:p>
        </p:txBody>
      </p:sp>
    </p:spTree>
    <p:extLst>
      <p:ext uri="{BB962C8B-B14F-4D97-AF65-F5344CB8AC3E}">
        <p14:creationId xmlns:p14="http://schemas.microsoft.com/office/powerpoint/2010/main" val="3907487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7CDF61B-227B-4D64-8755-60E9FE5C3F47}" type="datetimeFigureOut">
              <a:rPr lang="fa-IR" smtClean="0"/>
              <a:t>1446/02/13</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6078421F-9DB8-4ACB-954F-51AD01583346}" type="slidenum">
              <a:rPr lang="fa-IR" smtClean="0"/>
              <a:t>‹#›</a:t>
            </a:fld>
            <a:endParaRPr lang="fa-IR"/>
          </a:p>
        </p:txBody>
      </p:sp>
    </p:spTree>
    <p:extLst>
      <p:ext uri="{BB962C8B-B14F-4D97-AF65-F5344CB8AC3E}">
        <p14:creationId xmlns:p14="http://schemas.microsoft.com/office/powerpoint/2010/main" val="2069267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CDF61B-227B-4D64-8755-60E9FE5C3F47}" type="datetimeFigureOut">
              <a:rPr lang="fa-IR" smtClean="0"/>
              <a:t>1446/02/13</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6078421F-9DB8-4ACB-954F-51AD01583346}" type="slidenum">
              <a:rPr lang="fa-IR" smtClean="0"/>
              <a:t>‹#›</a:t>
            </a:fld>
            <a:endParaRPr lang="fa-IR"/>
          </a:p>
        </p:txBody>
      </p:sp>
    </p:spTree>
    <p:extLst>
      <p:ext uri="{BB962C8B-B14F-4D97-AF65-F5344CB8AC3E}">
        <p14:creationId xmlns:p14="http://schemas.microsoft.com/office/powerpoint/2010/main" val="3162692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CDF61B-227B-4D64-8755-60E9FE5C3F47}" type="datetimeFigureOut">
              <a:rPr lang="fa-IR" smtClean="0"/>
              <a:t>1446/02/13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078421F-9DB8-4ACB-954F-51AD01583346}" type="slidenum">
              <a:rPr lang="fa-IR" smtClean="0"/>
              <a:t>‹#›</a:t>
            </a:fld>
            <a:endParaRPr lang="fa-IR"/>
          </a:p>
        </p:txBody>
      </p:sp>
    </p:spTree>
    <p:extLst>
      <p:ext uri="{BB962C8B-B14F-4D97-AF65-F5344CB8AC3E}">
        <p14:creationId xmlns:p14="http://schemas.microsoft.com/office/powerpoint/2010/main" val="1382508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CDF61B-227B-4D64-8755-60E9FE5C3F47}" type="datetimeFigureOut">
              <a:rPr lang="fa-IR" smtClean="0"/>
              <a:t>1446/02/13</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6078421F-9DB8-4ACB-954F-51AD01583346}" type="slidenum">
              <a:rPr lang="fa-IR" smtClean="0"/>
              <a:t>‹#›</a:t>
            </a:fld>
            <a:endParaRPr lang="fa-IR"/>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0287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7CDF61B-227B-4D64-8755-60E9FE5C3F47}" type="datetimeFigureOut">
              <a:rPr lang="fa-IR" smtClean="0"/>
              <a:t>1446/02/13</a:t>
            </a:fld>
            <a:endParaRPr lang="fa-IR"/>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fa-I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6078421F-9DB8-4ACB-954F-51AD01583346}" type="slidenum">
              <a:rPr lang="fa-IR" smtClean="0"/>
              <a:t>‹#›</a:t>
            </a:fld>
            <a:endParaRPr lang="fa-IR"/>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28306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l" defTabSz="914400" rtl="1"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r" defTabSz="914400" rtl="1"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r" defTabSz="914400" rtl="1"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t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388358" y="122830"/>
            <a:ext cx="8134066" cy="6509982"/>
          </a:xfrm>
          <a:prstGeom prst="rect">
            <a:avLst/>
          </a:prstGeom>
        </p:spPr>
      </p:pic>
    </p:spTree>
    <p:extLst>
      <p:ext uri="{BB962C8B-B14F-4D97-AF65-F5344CB8AC3E}">
        <p14:creationId xmlns:p14="http://schemas.microsoft.com/office/powerpoint/2010/main" val="2042564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descr="plague_lead.jpg"/>
          <p:cNvPicPr>
            <a:picLocks noChangeAspect="1"/>
          </p:cNvPicPr>
          <p:nvPr/>
        </p:nvPicPr>
        <p:blipFill>
          <a:blip r:embed="rId2" cstate="print"/>
          <a:stretch>
            <a:fillRect/>
          </a:stretch>
        </p:blipFill>
        <p:spPr>
          <a:xfrm>
            <a:off x="4281696" y="2367039"/>
            <a:ext cx="3209508" cy="2136732"/>
          </a:xfrm>
          <a:prstGeom prst="rect">
            <a:avLst/>
          </a:prstGeom>
        </p:spPr>
      </p:pic>
      <p:pic>
        <p:nvPicPr>
          <p:cNvPr id="3" name="Picture 2" descr="changchen1.jpg"/>
          <p:cNvPicPr/>
          <p:nvPr/>
        </p:nvPicPr>
        <p:blipFill>
          <a:blip r:embed="rId3">
            <a:extLst>
              <a:ext uri="{28A0092B-C50C-407E-A947-70E740481C1C}">
                <a14:useLocalDpi xmlns:a14="http://schemas.microsoft.com/office/drawing/2010/main" val="0"/>
              </a:ext>
            </a:extLst>
          </a:blip>
          <a:srcRect/>
          <a:stretch>
            <a:fillRect/>
          </a:stretch>
        </p:blipFill>
        <p:spPr bwMode="auto">
          <a:xfrm>
            <a:off x="7491204" y="0"/>
            <a:ext cx="4700796" cy="2983230"/>
          </a:xfrm>
          <a:prstGeom prst="rect">
            <a:avLst/>
          </a:prstGeom>
          <a:noFill/>
          <a:ln>
            <a:noFill/>
          </a:ln>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91204" y="3691890"/>
            <a:ext cx="4700796" cy="316611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297680" cy="2983230"/>
          </a:xfrm>
          <a:prstGeom prst="rect">
            <a:avLst/>
          </a:prstGeom>
        </p:spPr>
      </p:pic>
      <p:pic>
        <p:nvPicPr>
          <p:cNvPr id="4" name="Picture 3"/>
          <p:cNvPicPr/>
          <p:nvPr/>
        </p:nvPicPr>
        <p:blipFill>
          <a:blip r:embed="rId6" cstate="print">
            <a:extLst>
              <a:ext uri="{28A0092B-C50C-407E-A947-70E740481C1C}">
                <a14:useLocalDpi xmlns:a14="http://schemas.microsoft.com/office/drawing/2010/main" val="0"/>
              </a:ext>
            </a:extLst>
          </a:blip>
          <a:stretch>
            <a:fillRect/>
          </a:stretch>
        </p:blipFill>
        <p:spPr>
          <a:xfrm>
            <a:off x="0" y="3691890"/>
            <a:ext cx="4281696" cy="3166110"/>
          </a:xfrm>
          <a:prstGeom prst="rect">
            <a:avLst/>
          </a:prstGeom>
        </p:spPr>
      </p:pic>
    </p:spTree>
    <p:extLst>
      <p:ext uri="{BB962C8B-B14F-4D97-AF65-F5344CB8AC3E}">
        <p14:creationId xmlns:p14="http://schemas.microsoft.com/office/powerpoint/2010/main" val="16972852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316405" y="204716"/>
            <a:ext cx="5650173" cy="6428095"/>
          </a:xfrm>
          <a:prstGeom prst="rect">
            <a:avLst/>
          </a:prstGeom>
        </p:spPr>
      </p:pic>
      <p:sp>
        <p:nvSpPr>
          <p:cNvPr id="2" name="TextBox 1"/>
          <p:cNvSpPr txBox="1"/>
          <p:nvPr/>
        </p:nvSpPr>
        <p:spPr>
          <a:xfrm>
            <a:off x="354840" y="438776"/>
            <a:ext cx="11573301" cy="6740307"/>
          </a:xfrm>
          <a:prstGeom prst="rect">
            <a:avLst/>
          </a:prstGeom>
          <a:noFill/>
        </p:spPr>
        <p:txBody>
          <a:bodyPr wrap="square" rtlCol="1">
            <a:spAutoFit/>
          </a:bodyPr>
          <a:lstStyle/>
          <a:p>
            <a:r>
              <a:rPr lang="fa-IR" sz="2400" b="1" dirty="0" smtClean="0">
                <a:solidFill>
                  <a:srgbClr val="FF0000"/>
                </a:solidFill>
                <a:cs typeface="B Nazanin" panose="00000400000000000000" pitchFamily="2" charset="-78"/>
              </a:rPr>
              <a:t>تاریخچه پدافند غیرعامل:</a:t>
            </a:r>
          </a:p>
          <a:p>
            <a:r>
              <a:rPr lang="fa-IR" sz="2400" dirty="0">
                <a:cs typeface="B Nazanin" panose="00000400000000000000" pitchFamily="2" charset="-78"/>
              </a:rPr>
              <a:t/>
            </a:r>
            <a:br>
              <a:rPr lang="fa-IR" sz="2400" dirty="0">
                <a:cs typeface="B Nazanin" panose="00000400000000000000" pitchFamily="2" charset="-78"/>
              </a:rPr>
            </a:br>
            <a:r>
              <a:rPr lang="ar-SA" sz="2400" dirty="0" smtClean="0">
                <a:cs typeface="B Nazanin" panose="00000400000000000000" pitchFamily="2" charset="-78"/>
              </a:rPr>
              <a:t>انسانهای </a:t>
            </a:r>
            <a:r>
              <a:rPr lang="ar-SA" sz="2400" dirty="0">
                <a:cs typeface="B Nazanin" panose="00000400000000000000" pitchFamily="2" charset="-78"/>
              </a:rPr>
              <a:t>اولیه برای در امان ماندن از خطر تهاجم حیوانات و تهدیدات پیرامونی خود به غارها و بالای درختان و دیگر مامن های طبیعی پناه می </a:t>
            </a:r>
            <a:r>
              <a:rPr lang="ar-SA" sz="2400" dirty="0" smtClean="0">
                <a:cs typeface="B Nazanin" panose="00000400000000000000" pitchFamily="2" charset="-78"/>
              </a:rPr>
              <a:t>برند ساخت </a:t>
            </a:r>
            <a:r>
              <a:rPr lang="ar-SA" sz="2400" dirty="0">
                <a:cs typeface="B Nazanin" panose="00000400000000000000" pitchFamily="2" charset="-78"/>
              </a:rPr>
              <a:t>و احداث دژها، قلعه، حصار، خندق، دیوارها و موانع دفاعی در پیرامون </a:t>
            </a:r>
            <a:r>
              <a:rPr lang="ar-SA" sz="2400" dirty="0" smtClean="0">
                <a:cs typeface="B Nazanin" panose="00000400000000000000" pitchFamily="2" charset="-78"/>
              </a:rPr>
              <a:t>شه</a:t>
            </a:r>
            <a:r>
              <a:rPr lang="fa-IR" sz="2400" dirty="0" smtClean="0">
                <a:cs typeface="B Nazanin" panose="00000400000000000000" pitchFamily="2" charset="-78"/>
              </a:rPr>
              <a:t>رهاو...</a:t>
            </a:r>
            <a:br>
              <a:rPr lang="fa-IR" sz="2400" dirty="0" smtClean="0">
                <a:cs typeface="B Nazanin" panose="00000400000000000000" pitchFamily="2" charset="-78"/>
              </a:rPr>
            </a:br>
            <a:r>
              <a:rPr lang="fa-IR" sz="2400" dirty="0" smtClean="0">
                <a:cs typeface="B Nazanin" panose="00000400000000000000" pitchFamily="2" charset="-78"/>
              </a:rPr>
              <a:t>پیشنهاد حفرق خندق از سوی سلمان فارسی، احداث دیوار </a:t>
            </a:r>
            <a:r>
              <a:rPr lang="fa-IR" sz="2400" dirty="0">
                <a:cs typeface="B Nazanin" panose="00000400000000000000" pitchFamily="2" charset="-78"/>
              </a:rPr>
              <a:t>چین، </a:t>
            </a:r>
            <a:r>
              <a:rPr lang="fa-IR" sz="2400" dirty="0" smtClean="0">
                <a:cs typeface="B Nazanin" panose="00000400000000000000" pitchFamily="2" charset="-78"/>
              </a:rPr>
              <a:t>ساخت دژ ها و قلعه در اطراف شهرها، در </a:t>
            </a:r>
            <a:r>
              <a:rPr lang="fa-IR" sz="2400" dirty="0">
                <a:cs typeface="B Nazanin" panose="00000400000000000000" pitchFamily="2" charset="-78"/>
              </a:rPr>
              <a:t>طی جنگ جهانی اول، عوامل آلمانی اسبها و گاوها را قبل از </a:t>
            </a:r>
            <a:r>
              <a:rPr lang="fa-IR" sz="2400" dirty="0" smtClean="0">
                <a:cs typeface="B Nazanin" panose="00000400000000000000" pitchFamily="2" charset="-78"/>
              </a:rPr>
              <a:t>حمله </a:t>
            </a:r>
            <a:r>
              <a:rPr lang="fa-IR" sz="2400" dirty="0">
                <a:cs typeface="B Nazanin" panose="00000400000000000000" pitchFamily="2" charset="-78"/>
              </a:rPr>
              <a:t>آنها به انگلیس و فرانسه به بیماری آلوده </a:t>
            </a:r>
            <a:r>
              <a:rPr lang="fa-IR" sz="2400" dirty="0" smtClean="0">
                <a:cs typeface="B Nazanin" panose="00000400000000000000" pitchFamily="2" charset="-78"/>
              </a:rPr>
              <a:t>می‌کردند، پاکت نامه سیاه زخم(</a:t>
            </a:r>
            <a:r>
              <a:rPr lang="fa-IR" sz="2400" dirty="0">
                <a:cs typeface="B Nazanin" pitchFamily="2" charset="-78"/>
              </a:rPr>
              <a:t>با سيلوس آنتراسيس </a:t>
            </a:r>
            <a:r>
              <a:rPr lang="fa-IR" sz="2400" dirty="0" smtClean="0">
                <a:cs typeface="B Nazanin" panose="00000400000000000000" pitchFamily="2" charset="-78"/>
              </a:rPr>
              <a:t>)برای مقامات </a:t>
            </a:r>
            <a:r>
              <a:rPr lang="fa-IR" sz="2400" dirty="0" smtClean="0">
                <a:cs typeface="B Nazanin" panose="00000400000000000000" pitchFamily="2" charset="-78"/>
              </a:rPr>
              <a:t>امریکایی، شیوع طاعون و حتی کرونا؟!</a:t>
            </a:r>
            <a:endParaRPr lang="fa-IR" sz="2400" dirty="0">
              <a:cs typeface="B Nazanin" panose="00000400000000000000" pitchFamily="2" charset="-78"/>
            </a:endParaRPr>
          </a:p>
          <a:p>
            <a:r>
              <a:rPr lang="fa-IR" sz="2400" dirty="0">
                <a:cs typeface="B Nazanin" panose="00000400000000000000" pitchFamily="2" charset="-78"/>
              </a:rPr>
              <a:t/>
            </a:r>
            <a:br>
              <a:rPr lang="fa-IR" sz="2400" dirty="0">
                <a:cs typeface="B Nazanin" panose="00000400000000000000" pitchFamily="2" charset="-78"/>
              </a:rPr>
            </a:br>
            <a:r>
              <a:rPr lang="ar-SA" sz="2400" dirty="0">
                <a:cs typeface="B Nazanin" panose="00000400000000000000" pitchFamily="2" charset="-78"/>
              </a:rPr>
              <a:t/>
            </a:r>
            <a:br>
              <a:rPr lang="ar-SA" sz="2400" dirty="0">
                <a:cs typeface="B Nazanin" panose="00000400000000000000" pitchFamily="2" charset="-78"/>
              </a:rPr>
            </a:br>
            <a:r>
              <a:rPr lang="ar-SA" sz="2400" dirty="0">
                <a:cs typeface="B Nazanin" panose="00000400000000000000" pitchFamily="2" charset="-78"/>
              </a:rPr>
              <a:t>سازمان پدافند غیرعامل کشور در سال 1382 بر اساس فرمان مقام معظم رهبری (مد ظله العالی) تشکیل گردید، در سال 1390 به دلیل لزوم ترویج فرهنگ پدافند غیرعامل در آحاد مردم و جامعه و همچنین فعال سازی هر چه بیشتر توانایی ها موجود در کشور و به میمنت سالروز صدور فرمان تشکیل کمیته( سازمان پدافند غیرعامل) </a:t>
            </a:r>
            <a:r>
              <a:rPr lang="ar-SA" sz="2400" dirty="0">
                <a:solidFill>
                  <a:srgbClr val="FF0000"/>
                </a:solidFill>
                <a:cs typeface="B Nazanin" panose="00000400000000000000" pitchFamily="2" charset="-78"/>
              </a:rPr>
              <a:t>هشتم آبان ماه </a:t>
            </a:r>
            <a:r>
              <a:rPr lang="ar-SA" sz="2400" dirty="0">
                <a:cs typeface="B Nazanin" panose="00000400000000000000" pitchFamily="2" charset="-78"/>
              </a:rPr>
              <a:t>هرسال به عنوان روز پدافند غیرعامل تعیین و این روز پس از تایید مقام معظم رهبری </a:t>
            </a:r>
            <a:r>
              <a:rPr lang="ar-SA" sz="2400" dirty="0" smtClean="0">
                <a:cs typeface="B Nazanin" panose="00000400000000000000" pitchFamily="2" charset="-78"/>
              </a:rPr>
              <a:t>در </a:t>
            </a:r>
            <a:r>
              <a:rPr lang="ar-SA" sz="2400" dirty="0">
                <a:cs typeface="B Nazanin" panose="00000400000000000000" pitchFamily="2" charset="-78"/>
              </a:rPr>
              <a:t>تقویم کشوری درج و به کلیه وزارتخانه ها، دستگاهها و سازمان های کشوری و لشکری ابلاغ گردید</a:t>
            </a:r>
            <a:r>
              <a:rPr lang="ar-SA" sz="2400" dirty="0" smtClean="0">
                <a:cs typeface="B Nazanin" panose="00000400000000000000" pitchFamily="2" charset="-78"/>
              </a:rPr>
              <a:t>.</a:t>
            </a:r>
            <a:endParaRPr lang="fa-IR" sz="2400" dirty="0" smtClean="0">
              <a:cs typeface="B Nazanin" panose="00000400000000000000" pitchFamily="2" charset="-78"/>
            </a:endParaRPr>
          </a:p>
          <a:p>
            <a:endParaRPr lang="fa-IR" sz="2400" dirty="0">
              <a:cs typeface="B Nazanin" panose="00000400000000000000" pitchFamily="2" charset="-78"/>
            </a:endParaRPr>
          </a:p>
          <a:p>
            <a:r>
              <a:rPr lang="fa-IR" sz="2400" dirty="0" smtClean="0">
                <a:cs typeface="B Nazanin" panose="00000400000000000000" pitchFamily="2" charset="-78"/>
              </a:rPr>
              <a:t>برخی از کشورها برتر در زمینه پدافند غیرعامل: سویس، ایالت متحده امریکا، کره شمالی، روسیه، ایران، رژیم اشغالگر صهیونیسم، و...</a:t>
            </a:r>
            <a:endParaRPr lang="en-US" sz="2400" dirty="0">
              <a:cs typeface="B Nazanin" panose="00000400000000000000" pitchFamily="2" charset="-78"/>
            </a:endParaRPr>
          </a:p>
          <a:p>
            <a:endParaRPr lang="fa-IR" sz="2400" dirty="0">
              <a:cs typeface="B Nazanin" panose="00000400000000000000" pitchFamily="2" charset="-78"/>
            </a:endParaRPr>
          </a:p>
        </p:txBody>
      </p:sp>
    </p:spTree>
    <p:extLst>
      <p:ext uri="{BB962C8B-B14F-4D97-AF65-F5344CB8AC3E}">
        <p14:creationId xmlns:p14="http://schemas.microsoft.com/office/powerpoint/2010/main" val="15800963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89110" y="136477"/>
            <a:ext cx="5650173" cy="6428095"/>
          </a:xfrm>
          <a:prstGeom prst="rect">
            <a:avLst/>
          </a:prstGeom>
        </p:spPr>
      </p:pic>
      <p:sp>
        <p:nvSpPr>
          <p:cNvPr id="2" name="TextBox 1"/>
          <p:cNvSpPr txBox="1"/>
          <p:nvPr/>
        </p:nvSpPr>
        <p:spPr>
          <a:xfrm>
            <a:off x="122830" y="846161"/>
            <a:ext cx="11737074" cy="5262979"/>
          </a:xfrm>
          <a:prstGeom prst="rect">
            <a:avLst/>
          </a:prstGeom>
          <a:noFill/>
        </p:spPr>
        <p:txBody>
          <a:bodyPr wrap="square" rtlCol="1">
            <a:spAutoFit/>
          </a:bodyPr>
          <a:lstStyle/>
          <a:p>
            <a:r>
              <a:rPr lang="fa-IR" sz="2400" b="1" dirty="0" smtClean="0">
                <a:solidFill>
                  <a:srgbClr val="FF0000"/>
                </a:solidFill>
                <a:cs typeface="B Nazanin" panose="00000400000000000000" pitchFamily="2" charset="-78"/>
              </a:rPr>
              <a:t>اهداف کلی </a:t>
            </a:r>
            <a:r>
              <a:rPr lang="fa-IR" sz="2400" b="1" dirty="0" smtClean="0">
                <a:solidFill>
                  <a:srgbClr val="FF0000"/>
                </a:solidFill>
                <a:cs typeface="B Nazanin" panose="00000400000000000000" pitchFamily="2" charset="-78"/>
              </a:rPr>
              <a:t>پدافند غیرعامل:</a:t>
            </a:r>
          </a:p>
          <a:p>
            <a:endParaRPr lang="fa-IR" sz="2400" b="1" dirty="0" smtClean="0">
              <a:solidFill>
                <a:srgbClr val="FF0000"/>
              </a:solidFill>
              <a:cs typeface="B Nazanin" panose="00000400000000000000" pitchFamily="2" charset="-78"/>
            </a:endParaRPr>
          </a:p>
          <a:p>
            <a:r>
              <a:rPr lang="fa-IR" sz="2400" b="1" dirty="0">
                <a:cs typeface="B Nazanin" panose="00000400000000000000" pitchFamily="2" charset="-78"/>
              </a:rPr>
              <a:t>1</a:t>
            </a:r>
            <a:r>
              <a:rPr lang="ar-SA" sz="2400" b="1" dirty="0" smtClean="0">
                <a:cs typeface="B Nazanin" panose="00000400000000000000" pitchFamily="2" charset="-78"/>
              </a:rPr>
              <a:t>-کاهش </a:t>
            </a:r>
            <a:r>
              <a:rPr lang="ar-SA" sz="2400" b="1" dirty="0">
                <a:cs typeface="B Nazanin" panose="00000400000000000000" pitchFamily="2" charset="-78"/>
              </a:rPr>
              <a:t>قابلیت و توانایی سامانه های شناسایی، هدف یابی و دقت هدف گیری تسحیلات آفندی دشمن</a:t>
            </a:r>
            <a:br>
              <a:rPr lang="ar-SA" sz="2400" b="1" dirty="0">
                <a:cs typeface="B Nazanin" panose="00000400000000000000" pitchFamily="2" charset="-78"/>
              </a:rPr>
            </a:br>
            <a:r>
              <a:rPr lang="ar-SA" sz="2400" b="1" dirty="0">
                <a:cs typeface="B Nazanin" panose="00000400000000000000" pitchFamily="2" charset="-78"/>
              </a:rPr>
              <a:t>2- تقلیل آسیب پذیری و کاهش خسارات و صدمات تأسیسات، تجهیزات و نیروی انسانی مراکز حیاتی، حساس و مهم نظامی و غیرنظامی کشور در برابر تهدیدات و حملات دشمن</a:t>
            </a:r>
            <a:br>
              <a:rPr lang="ar-SA" sz="2400" b="1" dirty="0">
                <a:cs typeface="B Nazanin" panose="00000400000000000000" pitchFamily="2" charset="-78"/>
              </a:rPr>
            </a:br>
            <a:r>
              <a:rPr lang="ar-SA" sz="2400" b="1" dirty="0">
                <a:cs typeface="B Nazanin" panose="00000400000000000000" pitchFamily="2" charset="-78"/>
              </a:rPr>
              <a:t>3- حفظ سرمایه های کالن ملی کشور</a:t>
            </a:r>
            <a:br>
              <a:rPr lang="ar-SA" sz="2400" b="1" dirty="0">
                <a:cs typeface="B Nazanin" panose="00000400000000000000" pitchFamily="2" charset="-78"/>
              </a:rPr>
            </a:br>
            <a:r>
              <a:rPr lang="ar-SA" sz="2400" b="1" dirty="0">
                <a:cs typeface="B Nazanin" panose="00000400000000000000" pitchFamily="2" charset="-78"/>
              </a:rPr>
              <a:t>4- حفظ توان خودی جهت ادامه فعالیت ها و تداوم عملیات تولید و خدمات رسانی</a:t>
            </a:r>
            <a:br>
              <a:rPr lang="ar-SA" sz="2400" b="1" dirty="0">
                <a:cs typeface="B Nazanin" panose="00000400000000000000" pitchFamily="2" charset="-78"/>
              </a:rPr>
            </a:br>
            <a:r>
              <a:rPr lang="ar-SA" sz="2400" b="1" dirty="0">
                <a:cs typeface="B Nazanin" panose="00000400000000000000" pitchFamily="2" charset="-78"/>
              </a:rPr>
              <a:t>5- سلب آزادی و ابتکار عمل از دشمن و ایجاد شرایط سخت و دشوار برای وی در صحنه عملیات</a:t>
            </a:r>
            <a:br>
              <a:rPr lang="ar-SA" sz="2400" b="1" dirty="0">
                <a:cs typeface="B Nazanin" panose="00000400000000000000" pitchFamily="2" charset="-78"/>
              </a:rPr>
            </a:br>
            <a:r>
              <a:rPr lang="ar-SA" sz="2400" b="1" dirty="0">
                <a:cs typeface="B Nazanin" panose="00000400000000000000" pitchFamily="2" charset="-78"/>
              </a:rPr>
              <a:t>6- صرفه جویی در هزینه های تسلیحاتی و نیروی انسانی</a:t>
            </a:r>
            <a:br>
              <a:rPr lang="ar-SA" sz="2400" b="1" dirty="0">
                <a:cs typeface="B Nazanin" panose="00000400000000000000" pitchFamily="2" charset="-78"/>
              </a:rPr>
            </a:br>
            <a:r>
              <a:rPr lang="ar-SA" sz="2400" b="1" dirty="0">
                <a:cs typeface="B Nazanin" panose="00000400000000000000" pitchFamily="2" charset="-78"/>
              </a:rPr>
              <a:t>7- افزایش آستانه مقاومت مردمی و قوای خودی در برابر تهاجمات دشمن</a:t>
            </a:r>
            <a:br>
              <a:rPr lang="ar-SA" sz="2400" b="1" dirty="0">
                <a:cs typeface="B Nazanin" panose="00000400000000000000" pitchFamily="2" charset="-78"/>
              </a:rPr>
            </a:br>
            <a:r>
              <a:rPr lang="ar-SA" sz="2400" b="1" dirty="0">
                <a:cs typeface="B Nazanin" panose="00000400000000000000" pitchFamily="2" charset="-78"/>
              </a:rPr>
              <a:t>8- تحمیل هزینه بیشتر به دشمن از طریق وادار نمودن وی به تلف نمودن منابع محدود خود بر روی اهداف کاذب و فریبنده وسلب اصل صرفه جویی قوا از وی</a:t>
            </a:r>
            <a:br>
              <a:rPr lang="ar-SA" sz="2400" b="1" dirty="0">
                <a:cs typeface="B Nazanin" panose="00000400000000000000" pitchFamily="2" charset="-78"/>
              </a:rPr>
            </a:br>
            <a:r>
              <a:rPr lang="ar-SA" sz="2400" b="1" dirty="0">
                <a:cs typeface="B Nazanin" panose="00000400000000000000" pitchFamily="2" charset="-78"/>
              </a:rPr>
              <a:t>9- بالا بردن </a:t>
            </a:r>
            <a:r>
              <a:rPr lang="fa-IR" sz="2400" b="1" dirty="0" smtClean="0">
                <a:cs typeface="B Nazanin" panose="00000400000000000000" pitchFamily="2" charset="-78"/>
              </a:rPr>
              <a:t>قدرت </a:t>
            </a:r>
            <a:r>
              <a:rPr lang="ar-SA" sz="2400" b="1" dirty="0" smtClean="0">
                <a:cs typeface="B Nazanin" panose="00000400000000000000" pitchFamily="2" charset="-78"/>
              </a:rPr>
              <a:t>دفاعی </a:t>
            </a:r>
            <a:r>
              <a:rPr lang="ar-SA" sz="2400" b="1" dirty="0">
                <a:cs typeface="B Nazanin" panose="00000400000000000000" pitchFamily="2" charset="-78"/>
              </a:rPr>
              <a:t>کشور</a:t>
            </a:r>
            <a:br>
              <a:rPr lang="ar-SA" sz="2400" b="1" dirty="0">
                <a:cs typeface="B Nazanin" panose="00000400000000000000" pitchFamily="2" charset="-78"/>
              </a:rPr>
            </a:br>
            <a:endParaRPr lang="fa-IR" sz="2400" b="1" dirty="0">
              <a:cs typeface="B Nazanin" panose="00000400000000000000" pitchFamily="2" charset="-78"/>
            </a:endParaRPr>
          </a:p>
        </p:txBody>
      </p:sp>
    </p:spTree>
    <p:extLst>
      <p:ext uri="{BB962C8B-B14F-4D97-AF65-F5344CB8AC3E}">
        <p14:creationId xmlns:p14="http://schemas.microsoft.com/office/powerpoint/2010/main" val="30207764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89110" y="136477"/>
            <a:ext cx="5650173" cy="6428095"/>
          </a:xfrm>
          <a:prstGeom prst="rect">
            <a:avLst/>
          </a:prstGeom>
        </p:spPr>
      </p:pic>
      <p:sp>
        <p:nvSpPr>
          <p:cNvPr id="2" name="TextBox 1"/>
          <p:cNvSpPr txBox="1"/>
          <p:nvPr/>
        </p:nvSpPr>
        <p:spPr>
          <a:xfrm>
            <a:off x="416255" y="1160060"/>
            <a:ext cx="11395881" cy="4524315"/>
          </a:xfrm>
          <a:prstGeom prst="rect">
            <a:avLst/>
          </a:prstGeom>
          <a:noFill/>
        </p:spPr>
        <p:txBody>
          <a:bodyPr wrap="square" rtlCol="1">
            <a:spAutoFit/>
          </a:bodyPr>
          <a:lstStyle/>
          <a:p>
            <a:r>
              <a:rPr lang="ar-SA" sz="2400" b="1" dirty="0" smtClean="0">
                <a:cs typeface="B Nazanin" panose="00000400000000000000" pitchFamily="2" charset="-78"/>
              </a:rPr>
              <a:t>10- توزیع ثروت، جمعیت و سرمایه های ملی در کل فضای سرزمینی کشور از طریق اعمال سیاست تمرکز زدایی، آمایش سرزمین و پراکندگی زیرساختهای کلیدی و مراکز حیاتی،حساس و مهم تولیدی محصولات کلیدی</a:t>
            </a:r>
            <a:br>
              <a:rPr lang="ar-SA" sz="2400" b="1" dirty="0" smtClean="0">
                <a:cs typeface="B Nazanin" panose="00000400000000000000" pitchFamily="2" charset="-78"/>
              </a:rPr>
            </a:br>
            <a:r>
              <a:rPr lang="fa-IR" sz="2400" b="1" dirty="0" smtClean="0">
                <a:cs typeface="B Nazanin" panose="00000400000000000000" pitchFamily="2" charset="-78"/>
              </a:rPr>
              <a:t>11-موجب زنده ماندن وحفظ بقای نیروی انسانی</a:t>
            </a:r>
            <a:endParaRPr lang="en-US" sz="2400" b="1" dirty="0" smtClean="0">
              <a:cs typeface="B Nazanin" panose="00000400000000000000" pitchFamily="2" charset="-78"/>
            </a:endParaRPr>
          </a:p>
          <a:p>
            <a:r>
              <a:rPr lang="fa-IR" sz="2400" b="1" dirty="0" smtClean="0">
                <a:cs typeface="B Nazanin" panose="00000400000000000000" pitchFamily="2" charset="-78"/>
              </a:rPr>
              <a:t>12-موجب صرفه جویی اقتصادی ارزی وریالی درحفظ تسلیحات وتا</a:t>
            </a:r>
            <a:endParaRPr lang="en-US" sz="2400" b="1" dirty="0" smtClean="0">
              <a:cs typeface="B Nazanin" panose="00000400000000000000" pitchFamily="2" charset="-78"/>
            </a:endParaRPr>
          </a:p>
          <a:p>
            <a:r>
              <a:rPr lang="fa-IR" sz="2400" b="1" dirty="0" smtClean="0">
                <a:cs typeface="B Nazanin" panose="00000400000000000000" pitchFamily="2" charset="-78"/>
              </a:rPr>
              <a:t>13-حفظ مراکز حیاتی، حساس ومهم کشور در برابرتهاجم دشمن</a:t>
            </a:r>
            <a:endParaRPr lang="en-US" sz="2400" b="1" dirty="0" smtClean="0">
              <a:cs typeface="B Nazanin" panose="00000400000000000000" pitchFamily="2" charset="-78"/>
            </a:endParaRPr>
          </a:p>
          <a:p>
            <a:r>
              <a:rPr lang="fa-IR" sz="2400" b="1" dirty="0" smtClean="0">
                <a:cs typeface="B Nazanin" panose="00000400000000000000" pitchFamily="2" charset="-78"/>
              </a:rPr>
              <a:t>14-تحمیل هزینه زیاد درجنگ به دشمن</a:t>
            </a:r>
            <a:endParaRPr lang="en-US" sz="2400" b="1" dirty="0" smtClean="0">
              <a:cs typeface="B Nazanin" panose="00000400000000000000" pitchFamily="2" charset="-78"/>
            </a:endParaRPr>
          </a:p>
          <a:p>
            <a:r>
              <a:rPr lang="fa-IR" sz="2400" b="1" dirty="0" smtClean="0">
                <a:cs typeface="B Nazanin" panose="00000400000000000000" pitchFamily="2" charset="-78"/>
              </a:rPr>
              <a:t>15-اثرات مثبت روانی درجامعه</a:t>
            </a:r>
            <a:endParaRPr lang="en-US" sz="2400" b="1" dirty="0" smtClean="0">
              <a:cs typeface="B Nazanin" panose="00000400000000000000" pitchFamily="2" charset="-78"/>
            </a:endParaRPr>
          </a:p>
          <a:p>
            <a:r>
              <a:rPr lang="fa-IR" sz="2400" b="1" dirty="0" smtClean="0">
                <a:cs typeface="B Nazanin" panose="00000400000000000000" pitchFamily="2" charset="-78"/>
              </a:rPr>
              <a:t>16-حفظ نیروی نظامی برای واکنش در زمان مناسب</a:t>
            </a:r>
            <a:endParaRPr lang="en-US" sz="2400" b="1" dirty="0" smtClean="0">
              <a:cs typeface="B Nazanin" panose="00000400000000000000" pitchFamily="2" charset="-78"/>
            </a:endParaRPr>
          </a:p>
          <a:p>
            <a:r>
              <a:rPr lang="fa-IR" sz="2400" b="1" dirty="0" smtClean="0">
                <a:cs typeface="B Nazanin" panose="00000400000000000000" pitchFamily="2" charset="-78"/>
              </a:rPr>
              <a:t>17-بروز جنگ در آینده ولزوم آمادگی دفاعی</a:t>
            </a:r>
            <a:endParaRPr lang="en-US" sz="2400" b="1" dirty="0" smtClean="0">
              <a:cs typeface="B Nazanin" panose="00000400000000000000" pitchFamily="2" charset="-78"/>
            </a:endParaRPr>
          </a:p>
          <a:p>
            <a:r>
              <a:rPr lang="fa-IR" sz="2400" b="1" dirty="0" smtClean="0">
                <a:cs typeface="B Nazanin" panose="00000400000000000000" pitchFamily="2" charset="-78"/>
              </a:rPr>
              <a:t>18-ساده تر وکم هزینه تر بودن وسهل الوصول بودن خود کفایی در دفاع غیر عامل نسبت به عامل</a:t>
            </a:r>
            <a:endParaRPr lang="en-US" sz="2400" b="1" dirty="0" smtClean="0">
              <a:cs typeface="B Nazanin" panose="00000400000000000000" pitchFamily="2" charset="-78"/>
            </a:endParaRPr>
          </a:p>
          <a:p>
            <a:endParaRPr lang="fa-IR" sz="2400" b="1" dirty="0">
              <a:cs typeface="B Nazanin" panose="00000400000000000000" pitchFamily="2" charset="-78"/>
            </a:endParaRPr>
          </a:p>
        </p:txBody>
      </p:sp>
    </p:spTree>
    <p:extLst>
      <p:ext uri="{BB962C8B-B14F-4D97-AF65-F5344CB8AC3E}">
        <p14:creationId xmlns:p14="http://schemas.microsoft.com/office/powerpoint/2010/main" val="334620812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977128867"/>
              </p:ext>
            </p:extLst>
          </p:nvPr>
        </p:nvGraphicFramePr>
        <p:xfrm>
          <a:off x="2751772" y="0"/>
          <a:ext cx="6688455"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716843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630304" y="136477"/>
            <a:ext cx="5650173" cy="6428095"/>
          </a:xfrm>
          <a:prstGeom prst="rect">
            <a:avLst/>
          </a:prstGeom>
        </p:spPr>
      </p:pic>
      <p:sp>
        <p:nvSpPr>
          <p:cNvPr id="2" name="TextBox 1"/>
          <p:cNvSpPr txBox="1"/>
          <p:nvPr/>
        </p:nvSpPr>
        <p:spPr>
          <a:xfrm>
            <a:off x="1228297" y="852196"/>
            <a:ext cx="10454185" cy="523220"/>
          </a:xfrm>
          <a:prstGeom prst="rect">
            <a:avLst/>
          </a:prstGeom>
          <a:noFill/>
        </p:spPr>
        <p:txBody>
          <a:bodyPr wrap="square" rtlCol="1">
            <a:spAutoFit/>
          </a:bodyPr>
          <a:lstStyle/>
          <a:p>
            <a:r>
              <a:rPr lang="fa-IR" sz="2800" dirty="0" smtClean="0">
                <a:ln w="0"/>
                <a:solidFill>
                  <a:srgbClr val="FF0000"/>
                </a:solidFill>
                <a:effectLst>
                  <a:reflection blurRad="6350" stA="53000" endA="300" endPos="35500" dir="5400000" sy="-90000" algn="bl" rotWithShape="0"/>
                </a:effectLst>
                <a:cs typeface="B Titr" panose="00000700000000000000" pitchFamily="2" charset="-78"/>
              </a:rPr>
              <a:t>حوزه های اصلی  </a:t>
            </a:r>
            <a:r>
              <a:rPr lang="fa-IR" sz="2800" dirty="0" smtClean="0">
                <a:ln w="0"/>
                <a:solidFill>
                  <a:srgbClr val="FF0000"/>
                </a:solidFill>
                <a:effectLst>
                  <a:reflection blurRad="6350" stA="53000" endA="300" endPos="35500" dir="5400000" sy="-90000" algn="bl" rotWithShape="0"/>
                </a:effectLst>
                <a:cs typeface="B Titr" panose="00000700000000000000" pitchFamily="2" charset="-78"/>
              </a:rPr>
              <a:t>پدافند غیرعامل</a:t>
            </a:r>
          </a:p>
        </p:txBody>
      </p:sp>
      <p:sp>
        <p:nvSpPr>
          <p:cNvPr id="3" name="TextBox 2"/>
          <p:cNvSpPr txBox="1"/>
          <p:nvPr/>
        </p:nvSpPr>
        <p:spPr>
          <a:xfrm>
            <a:off x="132007" y="2091134"/>
            <a:ext cx="6023952" cy="2431435"/>
          </a:xfrm>
          <a:prstGeom prst="rect">
            <a:avLst/>
          </a:prstGeom>
          <a:noFill/>
        </p:spPr>
        <p:txBody>
          <a:bodyPr wrap="square" rtlCol="1">
            <a:spAutoFit/>
          </a:bodyPr>
          <a:lstStyle/>
          <a:p>
            <a:r>
              <a:rPr lang="fa-IR" sz="2800" dirty="0" smtClean="0">
                <a:cs typeface="B Titr" panose="00000700000000000000" pitchFamily="2" charset="-78"/>
              </a:rPr>
              <a:t>سایبری</a:t>
            </a:r>
            <a:r>
              <a:rPr lang="fa-IR" sz="2400" dirty="0" smtClean="0">
                <a:cs typeface="B Nazanin" panose="00000400000000000000" pitchFamily="2" charset="-78"/>
              </a:rPr>
              <a:t> </a:t>
            </a:r>
            <a:r>
              <a:rPr lang="fa-IR" sz="2400" dirty="0" smtClean="0">
                <a:cs typeface="B Nazanin" panose="00000400000000000000" pitchFamily="2" charset="-78"/>
              </a:rPr>
              <a:t>( حوزه </a:t>
            </a:r>
            <a:r>
              <a:rPr lang="en-US" sz="2400" dirty="0" smtClean="0">
                <a:cs typeface="B Nazanin" panose="00000400000000000000" pitchFamily="2" charset="-78"/>
              </a:rPr>
              <a:t>IT</a:t>
            </a:r>
            <a:r>
              <a:rPr lang="fa-IR" sz="2400" dirty="0">
                <a:cs typeface="B Nazanin" panose="00000400000000000000" pitchFamily="2" charset="-78"/>
              </a:rPr>
              <a:t> </a:t>
            </a:r>
            <a:r>
              <a:rPr lang="fa-IR" sz="2400" dirty="0" smtClean="0">
                <a:cs typeface="B Nazanin" panose="00000400000000000000" pitchFamily="2" charset="-78"/>
              </a:rPr>
              <a:t>، الکترونیک، سایبر)</a:t>
            </a:r>
            <a:endParaRPr lang="fa-IR" sz="2400" dirty="0" smtClean="0">
              <a:cs typeface="B Nazanin" panose="00000400000000000000" pitchFamily="2" charset="-78"/>
            </a:endParaRPr>
          </a:p>
          <a:p>
            <a:r>
              <a:rPr lang="fa-IR" sz="2800" dirty="0" smtClean="0">
                <a:cs typeface="B Titr" panose="00000700000000000000" pitchFamily="2" charset="-78"/>
              </a:rPr>
              <a:t>مردم محور</a:t>
            </a:r>
            <a:r>
              <a:rPr lang="fa-IR" sz="2400" dirty="0" smtClean="0">
                <a:cs typeface="B Nazanin" panose="00000400000000000000" pitchFamily="2" charset="-78"/>
              </a:rPr>
              <a:t>(</a:t>
            </a:r>
            <a:r>
              <a:rPr lang="fa-IR" sz="2400" dirty="0">
                <a:cs typeface="B Nazanin" panose="00000400000000000000" pitchFamily="2" charset="-78"/>
              </a:rPr>
              <a:t>کمک به تامین نیازمندی های مردم، کمک به اداره ی مردم و طراحی و اسکان و امنیت </a:t>
            </a:r>
            <a:r>
              <a:rPr lang="fa-IR" sz="2400" dirty="0" smtClean="0">
                <a:cs typeface="B Nazanin" panose="00000400000000000000" pitchFamily="2" charset="-78"/>
              </a:rPr>
              <a:t>مردم،صیانت از مردم)</a:t>
            </a:r>
          </a:p>
          <a:p>
            <a:r>
              <a:rPr lang="fa-IR" sz="2400" dirty="0">
                <a:cs typeface="B Titr" panose="00000700000000000000" pitchFamily="2" charset="-78"/>
              </a:rPr>
              <a:t>اقتصادی</a:t>
            </a:r>
          </a:p>
          <a:p>
            <a:r>
              <a:rPr lang="fa-IR" sz="2400" dirty="0">
                <a:cs typeface="B Titr" panose="00000700000000000000" pitchFamily="2" charset="-78"/>
              </a:rPr>
              <a:t>نظامی</a:t>
            </a:r>
          </a:p>
          <a:p>
            <a:endParaRPr lang="fa-IR" sz="2400" dirty="0">
              <a:cs typeface="B Nazanin" panose="00000400000000000000" pitchFamily="2" charset="-78"/>
            </a:endParaRPr>
          </a:p>
        </p:txBody>
      </p:sp>
      <p:sp>
        <p:nvSpPr>
          <p:cNvPr id="4" name="TextBox 3"/>
          <p:cNvSpPr txBox="1"/>
          <p:nvPr/>
        </p:nvSpPr>
        <p:spPr>
          <a:xfrm>
            <a:off x="6286500" y="2091134"/>
            <a:ext cx="5612472" cy="2554545"/>
          </a:xfrm>
          <a:prstGeom prst="rect">
            <a:avLst/>
          </a:prstGeom>
          <a:noFill/>
        </p:spPr>
        <p:txBody>
          <a:bodyPr wrap="square" rtlCol="1">
            <a:spAutoFit/>
          </a:bodyPr>
          <a:lstStyle/>
          <a:p>
            <a:r>
              <a:rPr lang="fa-IR" sz="2800" b="1" dirty="0" smtClean="0">
                <a:cs typeface="B Titr" panose="00000700000000000000" pitchFamily="2" charset="-78"/>
              </a:rPr>
              <a:t>زیستی</a:t>
            </a:r>
            <a:r>
              <a:rPr lang="fa-IR" sz="2400" dirty="0" smtClean="0">
                <a:cs typeface="B Nazanin" panose="00000400000000000000" pitchFamily="2" charset="-78"/>
              </a:rPr>
              <a:t>(انسان، دام، نباتات، غذا و دارو، محیط زیست،کشاورزی،آب)  </a:t>
            </a:r>
          </a:p>
          <a:p>
            <a:r>
              <a:rPr lang="fa-IR" sz="2800" b="1" dirty="0" smtClean="0">
                <a:cs typeface="B Titr" panose="00000700000000000000" pitchFamily="2" charset="-78"/>
              </a:rPr>
              <a:t>شیمیایی </a:t>
            </a:r>
            <a:r>
              <a:rPr lang="fa-IR" sz="2400" dirty="0" smtClean="0">
                <a:cs typeface="B Nazanin" panose="00000400000000000000" pitchFamily="2" charset="-78"/>
              </a:rPr>
              <a:t>( موادشیمیایی، سلاح های شیمیایی)</a:t>
            </a:r>
            <a:endParaRPr lang="fa-IR" sz="2400" dirty="0" smtClean="0">
              <a:cs typeface="B Nazanin" panose="00000400000000000000" pitchFamily="2" charset="-78"/>
            </a:endParaRPr>
          </a:p>
          <a:p>
            <a:r>
              <a:rPr lang="fa-IR" sz="2800" b="1" dirty="0" smtClean="0">
                <a:cs typeface="B Titr" panose="00000700000000000000" pitchFamily="2" charset="-78"/>
              </a:rPr>
              <a:t>کالبدی </a:t>
            </a:r>
            <a:r>
              <a:rPr lang="fa-IR" sz="2400" dirty="0" smtClean="0">
                <a:cs typeface="B Nazanin" panose="00000400000000000000" pitchFamily="2" charset="-78"/>
              </a:rPr>
              <a:t>( مهندسی و زیر ساخت های کشور)</a:t>
            </a:r>
          </a:p>
          <a:p>
            <a:r>
              <a:rPr lang="fa-IR" sz="2800" dirty="0" smtClean="0">
                <a:cs typeface="B Titr" panose="00000700000000000000" pitchFamily="2" charset="-78"/>
              </a:rPr>
              <a:t>پرتویی</a:t>
            </a:r>
            <a:endParaRPr lang="fa-IR" sz="2800" dirty="0" smtClean="0">
              <a:cs typeface="B Titr" panose="00000700000000000000" pitchFamily="2" charset="-78"/>
            </a:endParaRPr>
          </a:p>
          <a:p>
            <a:endParaRPr lang="fa-IR" sz="2400" b="1" dirty="0">
              <a:cs typeface="B Titr" panose="00000700000000000000" pitchFamily="2" charset="-78"/>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530" y="5566367"/>
            <a:ext cx="964883" cy="96488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629" y="5592715"/>
            <a:ext cx="930593" cy="93059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318" y="5574311"/>
            <a:ext cx="948997" cy="948997"/>
          </a:xfrm>
          <a:prstGeom prst="rect">
            <a:avLst/>
          </a:prstGeom>
        </p:spPr>
      </p:pic>
    </p:spTree>
    <p:extLst>
      <p:ext uri="{BB962C8B-B14F-4D97-AF65-F5344CB8AC3E}">
        <p14:creationId xmlns:p14="http://schemas.microsoft.com/office/powerpoint/2010/main" val="22209288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tretch>
            <a:fillRect/>
          </a:stretch>
        </p:blipFill>
        <p:spPr>
          <a:xfrm>
            <a:off x="3620432" y="605186"/>
            <a:ext cx="4192545" cy="3116040"/>
          </a:xfrm>
          <a:prstGeom prst="ellipse">
            <a:avLst/>
          </a:prstGeom>
          <a:ln>
            <a:noFill/>
          </a:ln>
          <a:effectLst>
            <a:softEdge rad="112500"/>
          </a:effectLst>
        </p:spPr>
      </p:pic>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0" y="0"/>
            <a:ext cx="4423410" cy="3303270"/>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34" y="3497580"/>
            <a:ext cx="3611879" cy="25283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5140" y="792005"/>
            <a:ext cx="4444827" cy="300597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TextBox 9"/>
          <p:cNvSpPr txBox="1"/>
          <p:nvPr/>
        </p:nvSpPr>
        <p:spPr>
          <a:xfrm>
            <a:off x="6163998" y="132362"/>
            <a:ext cx="5732060" cy="646331"/>
          </a:xfrm>
          <a:prstGeom prst="rect">
            <a:avLst/>
          </a:prstGeom>
          <a:noFill/>
        </p:spPr>
        <p:txBody>
          <a:bodyPr wrap="square" rtlCol="1">
            <a:spAutoFit/>
          </a:bodyPr>
          <a:lstStyle/>
          <a:p>
            <a:r>
              <a:rPr lang="fa-IR" sz="36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Titr" panose="00000700000000000000" pitchFamily="2" charset="-78"/>
              </a:rPr>
              <a:t>پدافند غیرعامل در نظام سلامت</a:t>
            </a:r>
            <a:endParaRPr lang="fa-IR"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Titr" panose="00000700000000000000" pitchFamily="2" charset="-78"/>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6589" y="3895712"/>
            <a:ext cx="4545411" cy="3039882"/>
          </a:xfrm>
          <a:prstGeom prst="rect">
            <a:avLst/>
          </a:prstGeom>
          <a:ln>
            <a:noFill/>
          </a:ln>
          <a:effectLst>
            <a:softEdge rad="112500"/>
          </a:effec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26108" y="4072256"/>
            <a:ext cx="3693085" cy="24632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651911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89110" y="136477"/>
            <a:ext cx="5650173" cy="6428095"/>
          </a:xfrm>
          <a:prstGeom prst="rect">
            <a:avLst/>
          </a:prstGeom>
        </p:spPr>
      </p:pic>
      <p:sp>
        <p:nvSpPr>
          <p:cNvPr id="2" name="TextBox 1"/>
          <p:cNvSpPr txBox="1"/>
          <p:nvPr/>
        </p:nvSpPr>
        <p:spPr>
          <a:xfrm>
            <a:off x="293426" y="1310185"/>
            <a:ext cx="11641539" cy="3046988"/>
          </a:xfrm>
          <a:prstGeom prst="rect">
            <a:avLst/>
          </a:prstGeom>
          <a:noFill/>
        </p:spPr>
        <p:txBody>
          <a:bodyPr wrap="square" rtlCol="1">
            <a:spAutoFit/>
          </a:bodyPr>
          <a:lstStyle/>
          <a:p>
            <a:r>
              <a:rPr lang="fa-IR" sz="2400" b="1" dirty="0" smtClean="0">
                <a:cs typeface="B Nazanin" panose="00000400000000000000" pitchFamily="2" charset="-78"/>
              </a:rPr>
              <a:t>وزارت بهداشت، درمان و آموزش پزشکی به عنوان متولی اصلی سلامت کشور وظیفه تدوین سیاست‌ها، راهکارها و دستورالعمل‌ها را برای پیشگیری آمادگی و پاسخ مشکلات سلامتی دارد</a:t>
            </a:r>
          </a:p>
          <a:p>
            <a:endParaRPr lang="fa-IR" sz="2400" b="1" dirty="0" smtClean="0">
              <a:cs typeface="B Nazanin" panose="00000400000000000000" pitchFamily="2" charset="-78"/>
            </a:endParaRPr>
          </a:p>
          <a:p>
            <a:r>
              <a:rPr lang="fa-IR" sz="2400" b="1" dirty="0" smtClean="0">
                <a:cs typeface="B Nazanin" panose="00000400000000000000" pitchFamily="2" charset="-78"/>
              </a:rPr>
              <a:t>در سال ۱۳۸۵ کمیته پدافند غیرعامل در وزارت بهداشت و درمان به صورت رسمی تشکیل گردید</a:t>
            </a:r>
          </a:p>
          <a:p>
            <a:endParaRPr lang="fa-IR" sz="2400" b="1" dirty="0" smtClean="0">
              <a:cs typeface="B Nazanin" panose="00000400000000000000" pitchFamily="2" charset="-78"/>
            </a:endParaRPr>
          </a:p>
          <a:p>
            <a:r>
              <a:rPr lang="fa-IR" sz="2400" b="1" dirty="0" smtClean="0">
                <a:cs typeface="B Nazanin" panose="00000400000000000000" pitchFamily="2" charset="-78"/>
              </a:rPr>
              <a:t>در سال ۱۳۹۳ به عنوان اداره کل پدافند غیرعامل وزارت بهداشت و درمان آموزش پزشکی تغییر نام یافت</a:t>
            </a:r>
          </a:p>
          <a:p>
            <a:endParaRPr lang="fa-IR" sz="2400" b="1" dirty="0" smtClean="0">
              <a:cs typeface="B Nazanin" panose="00000400000000000000" pitchFamily="2" charset="-78"/>
            </a:endParaRPr>
          </a:p>
          <a:p>
            <a:r>
              <a:rPr lang="fa-IR" sz="2400" b="1" dirty="0" smtClean="0">
                <a:cs typeface="B Nazanin" panose="00000400000000000000" pitchFamily="2" charset="-78"/>
              </a:rPr>
              <a:t>در سال ۱۳۹۶ پدافند غیرعامل زیر نظر مستقیم مقام عالی وزارت به رسمیت شناخته شد</a:t>
            </a:r>
            <a:endParaRPr lang="fa-IR" sz="2400" b="1" dirty="0">
              <a:cs typeface="B Nazanin" panose="00000400000000000000" pitchFamily="2" charset="-78"/>
            </a:endParaRPr>
          </a:p>
        </p:txBody>
      </p:sp>
    </p:spTree>
    <p:extLst>
      <p:ext uri="{BB962C8B-B14F-4D97-AF65-F5344CB8AC3E}">
        <p14:creationId xmlns:p14="http://schemas.microsoft.com/office/powerpoint/2010/main" val="824394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89110" y="136477"/>
            <a:ext cx="5650173" cy="6428095"/>
          </a:xfrm>
          <a:prstGeom prst="rect">
            <a:avLst/>
          </a:prstGeom>
        </p:spPr>
      </p:pic>
      <p:sp>
        <p:nvSpPr>
          <p:cNvPr id="2" name="TextBox 1"/>
          <p:cNvSpPr txBox="1"/>
          <p:nvPr/>
        </p:nvSpPr>
        <p:spPr>
          <a:xfrm>
            <a:off x="0" y="1201003"/>
            <a:ext cx="11900847" cy="461665"/>
          </a:xfrm>
          <a:prstGeom prst="rect">
            <a:avLst/>
          </a:prstGeom>
          <a:noFill/>
        </p:spPr>
        <p:txBody>
          <a:bodyPr wrap="square" rtlCol="1">
            <a:spAutoFit/>
          </a:bodyPr>
          <a:lstStyle/>
          <a:p>
            <a:endParaRPr lang="fa-IR" sz="2400" b="1" dirty="0">
              <a:cs typeface="B Nazanin" panose="00000400000000000000" pitchFamily="2" charset="-78"/>
            </a:endParaRPr>
          </a:p>
        </p:txBody>
      </p:sp>
      <p:sp>
        <p:nvSpPr>
          <p:cNvPr id="3" name="TextBox 2"/>
          <p:cNvSpPr txBox="1"/>
          <p:nvPr/>
        </p:nvSpPr>
        <p:spPr>
          <a:xfrm>
            <a:off x="148590" y="457200"/>
            <a:ext cx="11887200" cy="4893647"/>
          </a:xfrm>
          <a:prstGeom prst="rect">
            <a:avLst/>
          </a:prstGeom>
          <a:noFill/>
        </p:spPr>
        <p:txBody>
          <a:bodyPr wrap="square" rtlCol="0">
            <a:spAutoFit/>
          </a:bodyPr>
          <a:lstStyle/>
          <a:p>
            <a:r>
              <a:rPr lang="fa-IR" sz="2400" dirty="0">
                <a:solidFill>
                  <a:srgbClr val="FF0000"/>
                </a:solidFill>
                <a:cs typeface="B Titr" panose="00000700000000000000" pitchFamily="2" charset="-78"/>
              </a:rPr>
              <a:t>ساختار سازمانی پدافند غیرعامل در </a:t>
            </a:r>
            <a:r>
              <a:rPr lang="fa-IR" sz="2400" dirty="0" smtClean="0">
                <a:solidFill>
                  <a:srgbClr val="FF0000"/>
                </a:solidFill>
                <a:cs typeface="B Titr" panose="00000700000000000000" pitchFamily="2" charset="-78"/>
              </a:rPr>
              <a:t>دانشگاه‌ها</a:t>
            </a:r>
          </a:p>
          <a:p>
            <a:endParaRPr lang="fa-IR" sz="2400" dirty="0">
              <a:solidFill>
                <a:srgbClr val="FF0000"/>
              </a:solidFill>
              <a:cs typeface="B Titr" panose="00000700000000000000" pitchFamily="2" charset="-78"/>
            </a:endParaRPr>
          </a:p>
          <a:p>
            <a:r>
              <a:rPr lang="fa-IR" sz="2400" dirty="0">
                <a:cs typeface="B Nazanin" panose="00000400000000000000" pitchFamily="2" charset="-78"/>
              </a:rPr>
              <a:t>لازم به ذکر است پست سازمانی پدافند </a:t>
            </a:r>
            <a:r>
              <a:rPr lang="fa-IR" sz="2400" dirty="0" smtClean="0">
                <a:cs typeface="B Nazanin" panose="00000400000000000000" pitchFamily="2" charset="-78"/>
              </a:rPr>
              <a:t>غیرعامل </a:t>
            </a:r>
            <a:r>
              <a:rPr lang="fa-IR" sz="2400" dirty="0">
                <a:cs typeface="B Nazanin" panose="00000400000000000000" pitchFamily="2" charset="-78"/>
              </a:rPr>
              <a:t>در حوزه ریاست دانشگاه تعریف شده و تعداد کارشناسان منوط به ابلاغ ساختار مرکز تحول اداری می‌باشد</a:t>
            </a:r>
          </a:p>
          <a:p>
            <a:endParaRPr lang="fa-IR" sz="2400" dirty="0">
              <a:cs typeface="B Nazanin" panose="00000400000000000000" pitchFamily="2" charset="-78"/>
            </a:endParaRPr>
          </a:p>
          <a:p>
            <a:r>
              <a:rPr lang="fa-IR" sz="2400" dirty="0">
                <a:cs typeface="B Nazanin" panose="00000400000000000000" pitchFamily="2" charset="-78"/>
              </a:rPr>
              <a:t>ابلاغ رئیس و کارشناسان این حوزه توسط ریاست محترم دانشگاه تعیین گردیده به اسرع وقت به دبیرخانه مرکزی وزارتخانه ارسال </a:t>
            </a:r>
            <a:r>
              <a:rPr lang="fa-IR" sz="2400" dirty="0" smtClean="0">
                <a:cs typeface="B Nazanin" panose="00000400000000000000" pitchFamily="2" charset="-78"/>
              </a:rPr>
              <a:t>می‌شود.</a:t>
            </a:r>
          </a:p>
          <a:p>
            <a:endParaRPr lang="fa-IR" sz="2400" dirty="0" smtClean="0">
              <a:cs typeface="B Nazanin" panose="00000400000000000000" pitchFamily="2" charset="-78"/>
            </a:endParaRPr>
          </a:p>
          <a:p>
            <a:r>
              <a:rPr lang="fa-IR" sz="2400" dirty="0" smtClean="0">
                <a:cs typeface="B Nazanin" panose="00000400000000000000" pitchFamily="2" charset="-78"/>
              </a:rPr>
              <a:t>کمیته پدافند غیرعامل از چندین کارگروه تشکیل شده که هر یک از کارگروه ها چندین عضو دارد.</a:t>
            </a:r>
          </a:p>
          <a:p>
            <a:r>
              <a:rPr lang="fa-IR" sz="2400" dirty="0" smtClean="0">
                <a:cs typeface="B Nazanin" panose="00000400000000000000" pitchFamily="2" charset="-78"/>
              </a:rPr>
              <a:t>هر </a:t>
            </a:r>
            <a:r>
              <a:rPr lang="fa-IR" sz="2400" dirty="0">
                <a:cs typeface="B Nazanin" panose="00000400000000000000" pitchFamily="2" charset="-78"/>
              </a:rPr>
              <a:t>یک از کارگروه‌های کمیته پدافند غیرعامل </a:t>
            </a:r>
            <a:r>
              <a:rPr lang="fa-IR" sz="2400" dirty="0" smtClean="0">
                <a:cs typeface="B Nazanin" panose="00000400000000000000" pitchFamily="2" charset="-78"/>
              </a:rPr>
              <a:t>در دانشگاه‌ها </a:t>
            </a:r>
            <a:r>
              <a:rPr lang="fa-IR" sz="2400" dirty="0">
                <a:cs typeface="B Nazanin" panose="00000400000000000000" pitchFamily="2" charset="-78"/>
              </a:rPr>
              <a:t>وظایفی را بر عهده </a:t>
            </a:r>
            <a:r>
              <a:rPr lang="fa-IR" sz="2400" dirty="0" smtClean="0">
                <a:cs typeface="B Nazanin" panose="00000400000000000000" pitchFamily="2" charset="-78"/>
              </a:rPr>
              <a:t>دارند که جهت مطالعه می توانید به سایت پدافند غیرعامل دانشگاه مراجعه نماید.</a:t>
            </a:r>
          </a:p>
          <a:p>
            <a:endParaRPr lang="en-US" sz="2400" b="1" dirty="0">
              <a:cs typeface="B Nazanin" panose="00000400000000000000" pitchFamily="2" charset="-78"/>
            </a:endParaRPr>
          </a:p>
          <a:p>
            <a:r>
              <a:rPr lang="en-US" sz="2400" b="1" dirty="0" smtClean="0">
                <a:cs typeface="B Nazanin" panose="00000400000000000000" pitchFamily="2" charset="-78"/>
              </a:rPr>
              <a:t>https</a:t>
            </a:r>
            <a:r>
              <a:rPr lang="en-US" sz="2400" b="1" dirty="0">
                <a:cs typeface="B Nazanin" panose="00000400000000000000" pitchFamily="2" charset="-78"/>
              </a:rPr>
              <a:t>://www.gmu.ac.ir/pages/padafand</a:t>
            </a:r>
          </a:p>
        </p:txBody>
      </p:sp>
    </p:spTree>
    <p:extLst>
      <p:ext uri="{BB962C8B-B14F-4D97-AF65-F5344CB8AC3E}">
        <p14:creationId xmlns:p14="http://schemas.microsoft.com/office/powerpoint/2010/main" val="2014092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425587" y="0"/>
            <a:ext cx="5650173" cy="6428095"/>
          </a:xfrm>
          <a:prstGeom prst="rect">
            <a:avLst/>
          </a:prstGeom>
        </p:spPr>
      </p:pic>
      <p:sp>
        <p:nvSpPr>
          <p:cNvPr id="2" name="TextBox 1"/>
          <p:cNvSpPr txBox="1"/>
          <p:nvPr/>
        </p:nvSpPr>
        <p:spPr>
          <a:xfrm>
            <a:off x="0" y="1201003"/>
            <a:ext cx="11900847" cy="461665"/>
          </a:xfrm>
          <a:prstGeom prst="rect">
            <a:avLst/>
          </a:prstGeom>
          <a:noFill/>
        </p:spPr>
        <p:txBody>
          <a:bodyPr wrap="square" rtlCol="1">
            <a:spAutoFit/>
          </a:bodyPr>
          <a:lstStyle/>
          <a:p>
            <a:endParaRPr lang="fa-IR" sz="2400" b="1" dirty="0">
              <a:cs typeface="B Nazanin" panose="00000400000000000000" pitchFamily="2" charset="-78"/>
            </a:endParaRPr>
          </a:p>
        </p:txBody>
      </p:sp>
      <p:sp>
        <p:nvSpPr>
          <p:cNvPr id="3" name="TextBox 2"/>
          <p:cNvSpPr txBox="1"/>
          <p:nvPr/>
        </p:nvSpPr>
        <p:spPr>
          <a:xfrm>
            <a:off x="262890" y="305558"/>
            <a:ext cx="11637957" cy="5262979"/>
          </a:xfrm>
          <a:prstGeom prst="rect">
            <a:avLst/>
          </a:prstGeom>
          <a:noFill/>
        </p:spPr>
        <p:txBody>
          <a:bodyPr wrap="square" rtlCol="0">
            <a:spAutoFit/>
          </a:bodyPr>
          <a:lstStyle/>
          <a:p>
            <a:endParaRPr lang="fa-IR" sz="2400" dirty="0" smtClean="0">
              <a:cs typeface="B Nazanin" panose="00000400000000000000" pitchFamily="2" charset="-78"/>
            </a:endParaRPr>
          </a:p>
          <a:p>
            <a:r>
              <a:rPr lang="fa-IR" sz="2400" dirty="0" smtClean="0">
                <a:cs typeface="B Nazanin" panose="00000400000000000000" pitchFamily="2" charset="-78"/>
              </a:rPr>
              <a:t>کمیته </a:t>
            </a:r>
            <a:r>
              <a:rPr lang="fa-IR" sz="2400" dirty="0">
                <a:cs typeface="B Nazanin" panose="00000400000000000000" pitchFamily="2" charset="-78"/>
              </a:rPr>
              <a:t>پدافند غیرعامل دانشگاه‌های علوم پزشکی با توجه به ضرورت برقراری ارتباط </a:t>
            </a:r>
            <a:r>
              <a:rPr lang="fa-IR" sz="2400" dirty="0" smtClean="0">
                <a:cs typeface="B Nazanin" panose="00000400000000000000" pitchFamily="2" charset="-78"/>
              </a:rPr>
              <a:t>نظام مند </a:t>
            </a:r>
            <a:r>
              <a:rPr lang="fa-IR" sz="2400" dirty="0">
                <a:cs typeface="B Nazanin" panose="00000400000000000000" pitchFamily="2" charset="-78"/>
              </a:rPr>
              <a:t>و فعال بین ستاد پدافند غیرعامل وزارت مطبوع با دانشگاه‌ها، </a:t>
            </a:r>
            <a:r>
              <a:rPr lang="fa-IR" sz="2400" dirty="0" smtClean="0">
                <a:cs typeface="B Nazanin" panose="00000400000000000000" pitchFamily="2" charset="-78"/>
              </a:rPr>
              <a:t>دانشکده‌ها، </a:t>
            </a:r>
            <a:r>
              <a:rPr lang="fa-IR" sz="2400" dirty="0">
                <a:cs typeface="B Nazanin" panose="00000400000000000000" pitchFamily="2" charset="-78"/>
              </a:rPr>
              <a:t>سایر دستگاه‌های اجرایی </a:t>
            </a:r>
            <a:r>
              <a:rPr lang="fa-IR" sz="2400" dirty="0" smtClean="0">
                <a:cs typeface="B Nazanin" panose="00000400000000000000" pitchFamily="2" charset="-78"/>
              </a:rPr>
              <a:t>،کشوری </a:t>
            </a:r>
            <a:r>
              <a:rPr lang="fa-IR" sz="2400" dirty="0">
                <a:cs typeface="B Nazanin" panose="00000400000000000000" pitchFamily="2" charset="-78"/>
              </a:rPr>
              <a:t>و </a:t>
            </a:r>
            <a:r>
              <a:rPr lang="fa-IR" sz="2400" dirty="0" smtClean="0">
                <a:cs typeface="B Nazanin" panose="00000400000000000000" pitchFamily="2" charset="-78"/>
              </a:rPr>
              <a:t>لشکری، محلی، </a:t>
            </a:r>
            <a:r>
              <a:rPr lang="fa-IR" sz="2400" dirty="0">
                <a:cs typeface="B Nazanin" panose="00000400000000000000" pitchFamily="2" charset="-78"/>
              </a:rPr>
              <a:t>قطبی و... و با هدف ایجاد ساز و کار لازم برای حفظ سلامت </a:t>
            </a:r>
            <a:r>
              <a:rPr lang="fa-IR" sz="2400" dirty="0" smtClean="0">
                <a:cs typeface="B Nazanin" panose="00000400000000000000" pitchFamily="2" charset="-78"/>
              </a:rPr>
              <a:t>مردم، </a:t>
            </a:r>
            <a:r>
              <a:rPr lang="fa-IR" sz="2400" dirty="0">
                <a:cs typeface="B Nazanin" panose="00000400000000000000" pitchFamily="2" charset="-78"/>
              </a:rPr>
              <a:t>کاهش آسیب </a:t>
            </a:r>
            <a:r>
              <a:rPr lang="fa-IR" sz="2400" dirty="0" smtClean="0">
                <a:cs typeface="B Nazanin" panose="00000400000000000000" pitchFamily="2" charset="-78"/>
              </a:rPr>
              <a:t>پذیری، </a:t>
            </a:r>
            <a:r>
              <a:rPr lang="fa-IR" sz="2400" dirty="0">
                <a:cs typeface="B Nazanin" panose="00000400000000000000" pitchFamily="2" charset="-78"/>
              </a:rPr>
              <a:t>تداوم خدمات و تامین نیازهای </a:t>
            </a:r>
            <a:r>
              <a:rPr lang="fa-IR" sz="2400" dirty="0" smtClean="0">
                <a:cs typeface="B Nazanin" panose="00000400000000000000" pitchFamily="2" charset="-78"/>
              </a:rPr>
              <a:t>اساسی، </a:t>
            </a:r>
            <a:r>
              <a:rPr lang="fa-IR" sz="2400" dirty="0">
                <a:cs typeface="B Nazanin" panose="00000400000000000000" pitchFamily="2" charset="-78"/>
              </a:rPr>
              <a:t>بهداشت امداد و </a:t>
            </a:r>
            <a:r>
              <a:rPr lang="fa-IR" sz="2400" dirty="0" smtClean="0">
                <a:cs typeface="B Nazanin" panose="00000400000000000000" pitchFamily="2" charset="-78"/>
              </a:rPr>
              <a:t>درمان، </a:t>
            </a:r>
            <a:r>
              <a:rPr lang="fa-IR" sz="2400" dirty="0">
                <a:cs typeface="B Nazanin" panose="00000400000000000000" pitchFamily="2" charset="-78"/>
              </a:rPr>
              <a:t>افزایش ایمنی و امنیت زیرساخت های حوزه سلامت در مقابل انواع تهدیدات متصور و تسهیل مدیریت بحران و دفاع </a:t>
            </a:r>
            <a:r>
              <a:rPr lang="fa-IR" sz="2400" u="sng" dirty="0">
                <a:cs typeface="B Nazanin" panose="00000400000000000000" pitchFamily="2" charset="-78"/>
              </a:rPr>
              <a:t>غیر نظامی </a:t>
            </a:r>
            <a:r>
              <a:rPr lang="fa-IR" sz="2400" dirty="0">
                <a:cs typeface="B Nazanin" panose="00000400000000000000" pitchFamily="2" charset="-78"/>
              </a:rPr>
              <a:t>طبق آیین </a:t>
            </a:r>
            <a:r>
              <a:rPr lang="fa-IR" sz="2400" dirty="0" smtClean="0">
                <a:cs typeface="B Nazanin" panose="00000400000000000000" pitchFamily="2" charset="-78"/>
              </a:rPr>
              <a:t>نامه‌ ابلاغی </a:t>
            </a:r>
            <a:r>
              <a:rPr lang="fa-IR" sz="2400" dirty="0">
                <a:cs typeface="B Nazanin" panose="00000400000000000000" pitchFamily="2" charset="-78"/>
              </a:rPr>
              <a:t>تشکیل </a:t>
            </a:r>
            <a:r>
              <a:rPr lang="fa-IR" sz="2400" dirty="0" smtClean="0">
                <a:cs typeface="B Nazanin" panose="00000400000000000000" pitchFamily="2" charset="-78"/>
              </a:rPr>
              <a:t>گردید.</a:t>
            </a:r>
          </a:p>
          <a:p>
            <a:endParaRPr lang="fa-IR" sz="2400" b="1" dirty="0">
              <a:solidFill>
                <a:srgbClr val="FF0000"/>
              </a:solidFill>
              <a:cs typeface="B Nazanin" panose="00000400000000000000" pitchFamily="2" charset="-78"/>
            </a:endParaRPr>
          </a:p>
          <a:p>
            <a:r>
              <a:rPr lang="fa-IR" sz="2400" b="1" dirty="0">
                <a:solidFill>
                  <a:srgbClr val="FF0000"/>
                </a:solidFill>
                <a:cs typeface="B Nazanin" panose="00000400000000000000" pitchFamily="2" charset="-78"/>
              </a:rPr>
              <a:t>اهداف </a:t>
            </a:r>
            <a:r>
              <a:rPr lang="fa-IR" sz="2400" b="1" dirty="0" smtClean="0">
                <a:solidFill>
                  <a:srgbClr val="FF0000"/>
                </a:solidFill>
                <a:cs typeface="B Nazanin" panose="00000400000000000000" pitchFamily="2" charset="-78"/>
              </a:rPr>
              <a:t>کلی کمیته </a:t>
            </a:r>
            <a:r>
              <a:rPr lang="fa-IR" sz="2400" b="1" dirty="0">
                <a:solidFill>
                  <a:srgbClr val="FF0000"/>
                </a:solidFill>
                <a:cs typeface="B Nazanin" panose="00000400000000000000" pitchFamily="2" charset="-78"/>
              </a:rPr>
              <a:t>پدافند </a:t>
            </a:r>
            <a:r>
              <a:rPr lang="fa-IR" sz="2400" b="1" dirty="0" smtClean="0">
                <a:solidFill>
                  <a:srgbClr val="FF0000"/>
                </a:solidFill>
                <a:cs typeface="B Nazanin" panose="00000400000000000000" pitchFamily="2" charset="-78"/>
              </a:rPr>
              <a:t>غیرعامل در وزارت بهداشت</a:t>
            </a:r>
            <a:endParaRPr lang="fa-IR" sz="2400" b="1" dirty="0">
              <a:solidFill>
                <a:srgbClr val="FF0000"/>
              </a:solidFill>
              <a:cs typeface="B Nazanin" panose="00000400000000000000" pitchFamily="2" charset="-78"/>
            </a:endParaRPr>
          </a:p>
          <a:p>
            <a:r>
              <a:rPr lang="fa-IR" sz="2400" dirty="0" smtClean="0">
                <a:cs typeface="B Nazanin" panose="00000400000000000000" pitchFamily="2" charset="-78"/>
              </a:rPr>
              <a:t>-گسترش </a:t>
            </a:r>
            <a:r>
              <a:rPr lang="fa-IR" sz="2400" dirty="0">
                <a:cs typeface="B Nazanin" panose="00000400000000000000" pitchFamily="2" charset="-78"/>
              </a:rPr>
              <a:t>و ارتقا اقدامات پیشگیرانه و بهداشتی نظام سلامت در جهت رصد و پایش تهدیدات و افزایش ایمنی جامعه</a:t>
            </a:r>
          </a:p>
          <a:p>
            <a:r>
              <a:rPr lang="fa-IR" sz="2400" dirty="0" smtClean="0">
                <a:cs typeface="B Nazanin" panose="00000400000000000000" pitchFamily="2" charset="-78"/>
              </a:rPr>
              <a:t>-کاهش </a:t>
            </a:r>
            <a:r>
              <a:rPr lang="fa-IR" sz="2400" dirty="0">
                <a:cs typeface="B Nazanin" panose="00000400000000000000" pitchFamily="2" charset="-78"/>
              </a:rPr>
              <a:t>آسیب‌پذیر نظام سلامت و زیرساخت‌های حساس حیاتی و مهم آن در برابر آسیب‌ها و تهدیدات متعارف و نامتعارف</a:t>
            </a:r>
          </a:p>
          <a:p>
            <a:r>
              <a:rPr lang="fa-IR" sz="2400" dirty="0" smtClean="0">
                <a:cs typeface="B Nazanin" panose="00000400000000000000" pitchFamily="2" charset="-78"/>
              </a:rPr>
              <a:t>-افزایش </a:t>
            </a:r>
            <a:r>
              <a:rPr lang="fa-IR" sz="2400" dirty="0">
                <a:cs typeface="B Nazanin" panose="00000400000000000000" pitchFamily="2" charset="-78"/>
              </a:rPr>
              <a:t>میزان آمادگی نظام سلامت بر انواع آسیب‌ها و تهدیدات</a:t>
            </a:r>
          </a:p>
          <a:p>
            <a:r>
              <a:rPr lang="fa-IR" sz="2400" dirty="0" smtClean="0">
                <a:cs typeface="B Nazanin" panose="00000400000000000000" pitchFamily="2" charset="-78"/>
              </a:rPr>
              <a:t>-طراحی </a:t>
            </a:r>
            <a:r>
              <a:rPr lang="fa-IR" sz="2400" dirty="0">
                <a:cs typeface="B Nazanin" panose="00000400000000000000" pitchFamily="2" charset="-78"/>
              </a:rPr>
              <a:t>و اقدام پاسخ اضطراری موثر به انواع تهدیدات</a:t>
            </a:r>
          </a:p>
          <a:p>
            <a:r>
              <a:rPr lang="fa-IR" sz="2400" dirty="0" smtClean="0">
                <a:cs typeface="B Nazanin" panose="00000400000000000000" pitchFamily="2" charset="-78"/>
              </a:rPr>
              <a:t>-بازیابی </a:t>
            </a:r>
            <a:r>
              <a:rPr lang="fa-IR" sz="2400" dirty="0">
                <a:cs typeface="B Nazanin" panose="00000400000000000000" pitchFamily="2" charset="-78"/>
              </a:rPr>
              <a:t>و توانبخشی بر اساس یک برنامه زمانبندی منطقی با هدف بازگشت به زندگی عادی، تداوم فرایند توسعه و کاهش آسیب پذیری</a:t>
            </a:r>
            <a:endParaRPr lang="en-US" sz="2400" dirty="0">
              <a:cs typeface="B Nazanin" panose="00000400000000000000" pitchFamily="2" charset="-78"/>
            </a:endParaRPr>
          </a:p>
        </p:txBody>
      </p:sp>
    </p:spTree>
    <p:extLst>
      <p:ext uri="{BB962C8B-B14F-4D97-AF65-F5344CB8AC3E}">
        <p14:creationId xmlns:p14="http://schemas.microsoft.com/office/powerpoint/2010/main" val="2760884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98" y="22860"/>
            <a:ext cx="1472582" cy="1438217"/>
          </a:xfrm>
          <a:prstGeom prst="rect">
            <a:avLst/>
          </a:prstGeom>
        </p:spPr>
      </p:pic>
      <p:sp>
        <p:nvSpPr>
          <p:cNvPr id="3" name="TextBox 2"/>
          <p:cNvSpPr txBox="1"/>
          <p:nvPr/>
        </p:nvSpPr>
        <p:spPr>
          <a:xfrm>
            <a:off x="316230" y="1312111"/>
            <a:ext cx="11258550" cy="4893647"/>
          </a:xfrm>
          <a:prstGeom prst="rect">
            <a:avLst/>
          </a:prstGeom>
          <a:noFill/>
        </p:spPr>
        <p:txBody>
          <a:bodyPr wrap="square" rtlCol="0">
            <a:spAutoFit/>
          </a:bodyPr>
          <a:lstStyle/>
          <a:p>
            <a:pPr algn="ctr"/>
            <a:r>
              <a:rPr lang="fa-IR" sz="44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cs typeface="B Titr" panose="00000700000000000000" pitchFamily="2" charset="-78"/>
              </a:rPr>
              <a:t>اصول کلی پدافند غیرعامل در نظام سلامت </a:t>
            </a:r>
          </a:p>
          <a:p>
            <a:pPr algn="ctr"/>
            <a:endParaRPr lang="fa-IR" sz="3600" dirty="0">
              <a:cs typeface="B Titr" panose="00000700000000000000" pitchFamily="2" charset="-78"/>
            </a:endParaRPr>
          </a:p>
          <a:p>
            <a:pPr algn="ctr"/>
            <a:endParaRPr lang="fa-IR" sz="3600" dirty="0">
              <a:cs typeface="B Titr" panose="00000700000000000000" pitchFamily="2" charset="-78"/>
            </a:endParaRPr>
          </a:p>
          <a:p>
            <a:pPr algn="ctr"/>
            <a:endParaRPr lang="fa-IR" sz="3600" dirty="0" smtClean="0">
              <a:solidFill>
                <a:srgbClr val="0070C0"/>
              </a:solidFill>
              <a:cs typeface="B Titr" panose="00000700000000000000" pitchFamily="2" charset="-78"/>
            </a:endParaRPr>
          </a:p>
          <a:p>
            <a:pPr algn="ctr"/>
            <a:r>
              <a:rPr lang="fa-IR" sz="2800" dirty="0" smtClean="0">
                <a:solidFill>
                  <a:srgbClr val="0070C0"/>
                </a:solidFill>
                <a:cs typeface="B Nazanin" panose="00000400000000000000" pitchFamily="2" charset="-78"/>
              </a:rPr>
              <a:t>محمد حسین معمار-کارشناس هماهنگی پدافند غیرعامل دانشگاه</a:t>
            </a:r>
          </a:p>
          <a:p>
            <a:pPr algn="ctr"/>
            <a:endParaRPr lang="fa-IR" sz="3600" dirty="0" smtClean="0">
              <a:solidFill>
                <a:srgbClr val="0070C0"/>
              </a:solidFill>
              <a:cs typeface="B Titr" panose="00000700000000000000" pitchFamily="2" charset="-78"/>
            </a:endParaRPr>
          </a:p>
          <a:p>
            <a:pPr algn="ctr"/>
            <a:r>
              <a:rPr lang="fa-IR" sz="2800" dirty="0" smtClean="0">
                <a:solidFill>
                  <a:srgbClr val="00B050"/>
                </a:solidFill>
                <a:cs typeface="B Nazanin" panose="00000400000000000000" pitchFamily="2" charset="-78"/>
              </a:rPr>
              <a:t>شبکه بهداشت و درمان بجستان</a:t>
            </a:r>
          </a:p>
          <a:p>
            <a:pPr algn="ctr"/>
            <a:endParaRPr lang="fa-IR" sz="4000" dirty="0" smtClean="0">
              <a:cs typeface="B Nazanin" panose="00000400000000000000" pitchFamily="2" charset="-78"/>
            </a:endParaRPr>
          </a:p>
          <a:p>
            <a:pPr algn="ctr"/>
            <a:r>
              <a:rPr lang="fa-IR" sz="2800" dirty="0" smtClean="0">
                <a:solidFill>
                  <a:srgbClr val="00B050"/>
                </a:solidFill>
                <a:cs typeface="B Nazanin" panose="00000400000000000000" pitchFamily="2" charset="-78"/>
              </a:rPr>
              <a:t>30 مرداد 1403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0880" y="57150"/>
            <a:ext cx="1306830" cy="1644454"/>
          </a:xfrm>
          <a:prstGeom prst="rect">
            <a:avLst/>
          </a:prstGeom>
        </p:spPr>
      </p:pic>
    </p:spTree>
    <p:extLst>
      <p:ext uri="{BB962C8B-B14F-4D97-AF65-F5344CB8AC3E}">
        <p14:creationId xmlns:p14="http://schemas.microsoft.com/office/powerpoint/2010/main" val="1872519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4" name="image9.jpeg"/>
          <p:cNvPicPr/>
          <p:nvPr/>
        </p:nvPicPr>
        <p:blipFill>
          <a:blip r:embed="rId2" cstate="print"/>
          <a:stretch>
            <a:fillRect/>
          </a:stretch>
        </p:blipFill>
        <p:spPr>
          <a:xfrm rot="5400000">
            <a:off x="2644260" y="-692623"/>
            <a:ext cx="6857998" cy="8243247"/>
          </a:xfrm>
          <a:prstGeom prst="rect">
            <a:avLst/>
          </a:prstGeom>
        </p:spPr>
      </p:pic>
    </p:spTree>
    <p:extLst>
      <p:ext uri="{BB962C8B-B14F-4D97-AF65-F5344CB8AC3E}">
        <p14:creationId xmlns:p14="http://schemas.microsoft.com/office/powerpoint/2010/main" val="4926254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tretch>
            <a:fillRect/>
          </a:stretch>
        </p:blipFill>
        <p:spPr>
          <a:xfrm>
            <a:off x="2920624" y="0"/>
            <a:ext cx="6250675" cy="6857999"/>
          </a:xfrm>
          <a:prstGeom prst="rect">
            <a:avLst/>
          </a:prstGeom>
        </p:spPr>
      </p:pic>
    </p:spTree>
    <p:extLst>
      <p:ext uri="{BB962C8B-B14F-4D97-AF65-F5344CB8AC3E}">
        <p14:creationId xmlns:p14="http://schemas.microsoft.com/office/powerpoint/2010/main" val="815347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extBox 1"/>
          <p:cNvSpPr txBox="1"/>
          <p:nvPr/>
        </p:nvSpPr>
        <p:spPr>
          <a:xfrm>
            <a:off x="0" y="1201003"/>
            <a:ext cx="11900847" cy="461665"/>
          </a:xfrm>
          <a:prstGeom prst="rect">
            <a:avLst/>
          </a:prstGeom>
          <a:noFill/>
        </p:spPr>
        <p:txBody>
          <a:bodyPr wrap="square" rtlCol="1">
            <a:spAutoFit/>
          </a:bodyPr>
          <a:lstStyle/>
          <a:p>
            <a:endParaRPr lang="fa-IR" sz="2400" b="1" dirty="0">
              <a:cs typeface="B Nazanin" panose="00000400000000000000" pitchFamily="2" charset="-78"/>
            </a:endParaRP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36572"/>
            <a:ext cx="12192000" cy="784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433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89110" y="136477"/>
            <a:ext cx="5650173" cy="6428095"/>
          </a:xfrm>
          <a:prstGeom prst="rect">
            <a:avLst/>
          </a:prstGeom>
        </p:spPr>
      </p:pic>
      <p:sp>
        <p:nvSpPr>
          <p:cNvPr id="2" name="TextBox 1"/>
          <p:cNvSpPr txBox="1"/>
          <p:nvPr/>
        </p:nvSpPr>
        <p:spPr>
          <a:xfrm>
            <a:off x="620972" y="534368"/>
            <a:ext cx="10986448" cy="6001643"/>
          </a:xfrm>
          <a:prstGeom prst="rect">
            <a:avLst/>
          </a:prstGeom>
          <a:noFill/>
        </p:spPr>
        <p:txBody>
          <a:bodyPr wrap="square" rtlCol="1">
            <a:spAutoFit/>
          </a:bodyPr>
          <a:lstStyle/>
          <a:p>
            <a:r>
              <a:rPr lang="ar-SA" sz="2400" b="1" dirty="0">
                <a:solidFill>
                  <a:srgbClr val="FF0000"/>
                </a:solidFill>
                <a:cs typeface="B Nazanin" panose="00000400000000000000" pitchFamily="2" charset="-78"/>
              </a:rPr>
              <a:t>اعضای تشکیل دهنده </a:t>
            </a:r>
            <a:r>
              <a:rPr lang="ar-SA" sz="2400" b="1" dirty="0" smtClean="0">
                <a:solidFill>
                  <a:srgbClr val="FF0000"/>
                </a:solidFill>
                <a:cs typeface="B Nazanin" panose="00000400000000000000" pitchFamily="2" charset="-78"/>
              </a:rPr>
              <a:t>ک</a:t>
            </a:r>
            <a:r>
              <a:rPr lang="fa-IR" sz="2400" b="1" dirty="0" smtClean="0">
                <a:solidFill>
                  <a:srgbClr val="FF0000"/>
                </a:solidFill>
                <a:cs typeface="B Nazanin" panose="00000400000000000000" pitchFamily="2" charset="-78"/>
              </a:rPr>
              <a:t>می</a:t>
            </a:r>
            <a:r>
              <a:rPr lang="ar-SA" sz="2400" b="1" dirty="0" smtClean="0">
                <a:solidFill>
                  <a:srgbClr val="FF0000"/>
                </a:solidFill>
                <a:cs typeface="B Nazanin" panose="00000400000000000000" pitchFamily="2" charset="-78"/>
              </a:rPr>
              <a:t>ته </a:t>
            </a:r>
            <a:r>
              <a:rPr lang="ar-SA" sz="2400" b="1" dirty="0">
                <a:solidFill>
                  <a:srgbClr val="FF0000"/>
                </a:solidFill>
                <a:cs typeface="B Nazanin" panose="00000400000000000000" pitchFamily="2" charset="-78"/>
              </a:rPr>
              <a:t>پدافند غیرعامل دانشگاه </a:t>
            </a:r>
            <a:endParaRPr lang="en-US" sz="2400" b="1" dirty="0">
              <a:solidFill>
                <a:srgbClr val="FF0000"/>
              </a:solidFill>
              <a:cs typeface="B Nazanin" panose="00000400000000000000" pitchFamily="2" charset="-78"/>
            </a:endParaRPr>
          </a:p>
          <a:p>
            <a:r>
              <a:rPr lang="ar-SA" sz="2400" dirty="0">
                <a:cs typeface="B Nazanin" panose="00000400000000000000" pitchFamily="2" charset="-78"/>
              </a:rPr>
              <a:t>رئیس دانشگاه</a:t>
            </a:r>
            <a:r>
              <a:rPr lang="en-US" sz="2400" dirty="0">
                <a:cs typeface="B Nazanin" panose="00000400000000000000" pitchFamily="2" charset="-78"/>
              </a:rPr>
              <a:t> )</a:t>
            </a:r>
            <a:r>
              <a:rPr lang="ar-SA" sz="2400" dirty="0">
                <a:cs typeface="B Nazanin" panose="00000400000000000000" pitchFamily="2" charset="-78"/>
              </a:rPr>
              <a:t>رئیس کمیته</a:t>
            </a:r>
            <a:r>
              <a:rPr lang="en-US" sz="2400" dirty="0">
                <a:cs typeface="B Nazanin" panose="00000400000000000000" pitchFamily="2" charset="-78"/>
              </a:rPr>
              <a:t>(</a:t>
            </a:r>
          </a:p>
          <a:p>
            <a:r>
              <a:rPr lang="ar-SA" sz="2400" dirty="0" smtClean="0">
                <a:cs typeface="B Nazanin" panose="00000400000000000000" pitchFamily="2" charset="-78"/>
              </a:rPr>
              <a:t>معاون </a:t>
            </a:r>
            <a:r>
              <a:rPr lang="ar-SA" sz="2400" dirty="0">
                <a:cs typeface="B Nazanin" panose="00000400000000000000" pitchFamily="2" charset="-78"/>
              </a:rPr>
              <a:t>درمان دانشگاه</a:t>
            </a:r>
            <a:r>
              <a:rPr lang="en-US" sz="2400" dirty="0">
                <a:cs typeface="B Nazanin" panose="00000400000000000000" pitchFamily="2" charset="-78"/>
              </a:rPr>
              <a:t> )</a:t>
            </a:r>
            <a:r>
              <a:rPr lang="ar-SA" sz="2400" dirty="0">
                <a:cs typeface="B Nazanin" panose="00000400000000000000" pitchFamily="2" charset="-78"/>
              </a:rPr>
              <a:t>رئیس کارگروه درمان</a:t>
            </a:r>
            <a:r>
              <a:rPr lang="en-US" sz="2400" dirty="0">
                <a:cs typeface="B Nazanin" panose="00000400000000000000" pitchFamily="2" charset="-78"/>
              </a:rPr>
              <a:t>(</a:t>
            </a:r>
          </a:p>
          <a:p>
            <a:r>
              <a:rPr lang="ar-SA" sz="2400" dirty="0">
                <a:cs typeface="B Nazanin" panose="00000400000000000000" pitchFamily="2" charset="-78"/>
              </a:rPr>
              <a:t>معاون بهداشت دانشگاه</a:t>
            </a:r>
            <a:r>
              <a:rPr lang="en-US" sz="2400" dirty="0">
                <a:cs typeface="B Nazanin" panose="00000400000000000000" pitchFamily="2" charset="-78"/>
              </a:rPr>
              <a:t> )</a:t>
            </a:r>
            <a:r>
              <a:rPr lang="ar-SA" sz="2400" dirty="0">
                <a:cs typeface="B Nazanin" panose="00000400000000000000" pitchFamily="2" charset="-78"/>
              </a:rPr>
              <a:t>رئیس کارگروه بهداشت</a:t>
            </a:r>
            <a:r>
              <a:rPr lang="en-US" sz="2400" dirty="0">
                <a:cs typeface="B Nazanin" panose="00000400000000000000" pitchFamily="2" charset="-78"/>
              </a:rPr>
              <a:t>(</a:t>
            </a:r>
          </a:p>
          <a:p>
            <a:r>
              <a:rPr lang="ar-SA" sz="2400" dirty="0">
                <a:cs typeface="B Nazanin" panose="00000400000000000000" pitchFamily="2" charset="-78"/>
              </a:rPr>
              <a:t>معاون غذا و </a:t>
            </a:r>
            <a:r>
              <a:rPr lang="ar-SA" sz="2400" dirty="0" smtClean="0">
                <a:cs typeface="B Nazanin" panose="00000400000000000000" pitchFamily="2" charset="-78"/>
              </a:rPr>
              <a:t>دارو </a:t>
            </a:r>
            <a:r>
              <a:rPr lang="ar-SA" sz="2400" dirty="0">
                <a:cs typeface="B Nazanin" panose="00000400000000000000" pitchFamily="2" charset="-78"/>
              </a:rPr>
              <a:t>دانشگاه</a:t>
            </a:r>
            <a:r>
              <a:rPr lang="en-US" sz="2400" dirty="0">
                <a:cs typeface="B Nazanin" panose="00000400000000000000" pitchFamily="2" charset="-78"/>
              </a:rPr>
              <a:t> )</a:t>
            </a:r>
            <a:r>
              <a:rPr lang="ar-SA" sz="2400" dirty="0">
                <a:cs typeface="B Nazanin" panose="00000400000000000000" pitchFamily="2" charset="-78"/>
              </a:rPr>
              <a:t>رئیس کارگروه غذا و دارو</a:t>
            </a:r>
            <a:r>
              <a:rPr lang="en-US" sz="2400" dirty="0">
                <a:cs typeface="B Nazanin" panose="00000400000000000000" pitchFamily="2" charset="-78"/>
              </a:rPr>
              <a:t>(</a:t>
            </a:r>
          </a:p>
          <a:p>
            <a:r>
              <a:rPr lang="ar-SA" sz="2400" dirty="0">
                <a:cs typeface="B Nazanin" panose="00000400000000000000" pitchFamily="2" charset="-78"/>
              </a:rPr>
              <a:t>معاون توسعه مدیریت و منابع دانشگاه</a:t>
            </a:r>
            <a:r>
              <a:rPr lang="en-US" sz="2400" dirty="0">
                <a:cs typeface="B Nazanin" panose="00000400000000000000" pitchFamily="2" charset="-78"/>
              </a:rPr>
              <a:t>)</a:t>
            </a:r>
            <a:r>
              <a:rPr lang="ar-SA" sz="2400" dirty="0">
                <a:cs typeface="B Nazanin" panose="00000400000000000000" pitchFamily="2" charset="-78"/>
              </a:rPr>
              <a:t>رئیس کارگروه کالبدی</a:t>
            </a:r>
            <a:r>
              <a:rPr lang="en-US" sz="2400" dirty="0">
                <a:cs typeface="B Nazanin" panose="00000400000000000000" pitchFamily="2" charset="-78"/>
              </a:rPr>
              <a:t>(</a:t>
            </a:r>
          </a:p>
          <a:p>
            <a:r>
              <a:rPr lang="ar-SA" sz="2400" dirty="0">
                <a:cs typeface="B Nazanin" panose="00000400000000000000" pitchFamily="2" charset="-78"/>
              </a:rPr>
              <a:t>رئیس مرکز فوریت های دانشگاه</a:t>
            </a:r>
            <a:r>
              <a:rPr lang="en-US" sz="2400" dirty="0">
                <a:cs typeface="B Nazanin" panose="00000400000000000000" pitchFamily="2" charset="-78"/>
              </a:rPr>
              <a:t> )</a:t>
            </a:r>
            <a:r>
              <a:rPr lang="ar-SA" sz="2400" dirty="0">
                <a:cs typeface="B Nazanin" panose="00000400000000000000" pitchFamily="2" charset="-78"/>
              </a:rPr>
              <a:t>رئیس کارگروه امداد، نجات و فوریت های پزشکی</a:t>
            </a:r>
            <a:r>
              <a:rPr lang="en-US" sz="2400" dirty="0">
                <a:cs typeface="B Nazanin" panose="00000400000000000000" pitchFamily="2" charset="-78"/>
              </a:rPr>
              <a:t>(</a:t>
            </a:r>
          </a:p>
          <a:p>
            <a:r>
              <a:rPr lang="ar-SA" sz="2400" dirty="0">
                <a:cs typeface="B Nazanin" panose="00000400000000000000" pitchFamily="2" charset="-78"/>
              </a:rPr>
              <a:t>معاون آموزش دانشگاه</a:t>
            </a:r>
            <a:r>
              <a:rPr lang="en-US" sz="2400" dirty="0">
                <a:cs typeface="B Nazanin" panose="00000400000000000000" pitchFamily="2" charset="-78"/>
              </a:rPr>
              <a:t> )</a:t>
            </a:r>
            <a:r>
              <a:rPr lang="ar-SA" sz="2400" dirty="0">
                <a:cs typeface="B Nazanin" panose="00000400000000000000" pitchFamily="2" charset="-78"/>
              </a:rPr>
              <a:t>رئیس کارگروه آموزش و پژوهش</a:t>
            </a:r>
            <a:r>
              <a:rPr lang="en-US" sz="2400" dirty="0">
                <a:cs typeface="B Nazanin" panose="00000400000000000000" pitchFamily="2" charset="-78"/>
              </a:rPr>
              <a:t>(</a:t>
            </a:r>
          </a:p>
          <a:p>
            <a:r>
              <a:rPr lang="ar-SA" sz="2400" dirty="0">
                <a:cs typeface="B Nazanin" panose="00000400000000000000" pitchFamily="2" charset="-78"/>
              </a:rPr>
              <a:t>معاون </a:t>
            </a:r>
            <a:r>
              <a:rPr lang="fa-IR" sz="2400" dirty="0" smtClean="0">
                <a:cs typeface="B Nazanin" panose="00000400000000000000" pitchFamily="2" charset="-78"/>
              </a:rPr>
              <a:t>تحقیقات و فناوری:</a:t>
            </a:r>
            <a:r>
              <a:rPr lang="ar-SA" sz="2400" dirty="0" smtClean="0">
                <a:cs typeface="B Nazanin" panose="00000400000000000000" pitchFamily="2" charset="-78"/>
              </a:rPr>
              <a:t>عضو </a:t>
            </a:r>
            <a:r>
              <a:rPr lang="ar-SA" sz="2400" dirty="0">
                <a:cs typeface="B Nazanin" panose="00000400000000000000" pitchFamily="2" charset="-78"/>
              </a:rPr>
              <a:t>کمیته</a:t>
            </a:r>
            <a:endParaRPr lang="en-US" sz="2400" dirty="0">
              <a:cs typeface="B Nazanin" panose="00000400000000000000" pitchFamily="2" charset="-78"/>
            </a:endParaRPr>
          </a:p>
          <a:p>
            <a:r>
              <a:rPr lang="ar-SA" sz="2400" dirty="0" smtClean="0">
                <a:cs typeface="B Nazanin" panose="00000400000000000000" pitchFamily="2" charset="-78"/>
              </a:rPr>
              <a:t>مدیر </a:t>
            </a:r>
            <a:r>
              <a:rPr lang="ar-SA" sz="2400" dirty="0">
                <a:cs typeface="B Nazanin" panose="00000400000000000000" pitchFamily="2" charset="-78"/>
              </a:rPr>
              <a:t>آمار و فناوری اطلاعات دانشگاه</a:t>
            </a:r>
            <a:r>
              <a:rPr lang="en-US" sz="2400" dirty="0">
                <a:cs typeface="B Nazanin" panose="00000400000000000000" pitchFamily="2" charset="-78"/>
              </a:rPr>
              <a:t>) </a:t>
            </a:r>
            <a:r>
              <a:rPr lang="ar-SA" sz="2400" dirty="0">
                <a:cs typeface="B Nazanin" panose="00000400000000000000" pitchFamily="2" charset="-78"/>
              </a:rPr>
              <a:t>رئیس کارگروه آمار و فناوری </a:t>
            </a:r>
            <a:r>
              <a:rPr lang="ar-SA" sz="2400" dirty="0" smtClean="0">
                <a:cs typeface="B Nazanin" panose="00000400000000000000" pitchFamily="2" charset="-78"/>
              </a:rPr>
              <a:t>اطلاعات</a:t>
            </a:r>
            <a:r>
              <a:rPr lang="en-US" sz="2400" dirty="0" smtClean="0">
                <a:cs typeface="B Nazanin" panose="00000400000000000000" pitchFamily="2" charset="-78"/>
              </a:rPr>
              <a:t> (</a:t>
            </a:r>
            <a:endParaRPr lang="en-US" sz="2400" dirty="0">
              <a:cs typeface="B Nazanin" panose="00000400000000000000" pitchFamily="2" charset="-78"/>
            </a:endParaRPr>
          </a:p>
          <a:p>
            <a:r>
              <a:rPr lang="fa-IR" sz="2400" dirty="0" smtClean="0">
                <a:cs typeface="B Nazanin" panose="00000400000000000000" pitchFamily="2" charset="-78"/>
              </a:rPr>
              <a:t>رئیس شبکه بهداشت دانشگاه: عضو کمیته</a:t>
            </a:r>
            <a:endParaRPr lang="en-US" sz="2400" dirty="0" smtClean="0">
              <a:cs typeface="B Nazanin" panose="00000400000000000000" pitchFamily="2" charset="-78"/>
            </a:endParaRPr>
          </a:p>
          <a:p>
            <a:r>
              <a:rPr lang="ar-SA" sz="2400" dirty="0" smtClean="0">
                <a:cs typeface="B Nazanin" panose="00000400000000000000" pitchFamily="2" charset="-78"/>
              </a:rPr>
              <a:t>ریاست </a:t>
            </a:r>
            <a:r>
              <a:rPr lang="ar-SA" sz="2400" dirty="0">
                <a:cs typeface="B Nazanin" panose="00000400000000000000" pitchFamily="2" charset="-78"/>
              </a:rPr>
              <a:t>بازرسی دانشگاه</a:t>
            </a:r>
            <a:r>
              <a:rPr lang="en-US" sz="2400" dirty="0">
                <a:cs typeface="B Nazanin" panose="00000400000000000000" pitchFamily="2" charset="-78"/>
              </a:rPr>
              <a:t>: </a:t>
            </a:r>
            <a:r>
              <a:rPr lang="ar-SA" sz="2400" dirty="0">
                <a:cs typeface="B Nazanin" panose="00000400000000000000" pitchFamily="2" charset="-78"/>
              </a:rPr>
              <a:t>عضو کمیته</a:t>
            </a:r>
            <a:endParaRPr lang="en-US" sz="2400" dirty="0">
              <a:cs typeface="B Nazanin" panose="00000400000000000000" pitchFamily="2" charset="-78"/>
            </a:endParaRPr>
          </a:p>
          <a:p>
            <a:r>
              <a:rPr lang="ar-SA" sz="2400" dirty="0">
                <a:cs typeface="B Nazanin" panose="00000400000000000000" pitchFamily="2" charset="-78"/>
              </a:rPr>
              <a:t>ریاست حراست</a:t>
            </a:r>
            <a:r>
              <a:rPr lang="en-US" sz="2400" dirty="0">
                <a:cs typeface="B Nazanin" panose="00000400000000000000" pitchFamily="2" charset="-78"/>
              </a:rPr>
              <a:t>: </a:t>
            </a:r>
            <a:r>
              <a:rPr lang="ar-SA" sz="2400" dirty="0">
                <a:cs typeface="B Nazanin" panose="00000400000000000000" pitchFamily="2" charset="-78"/>
              </a:rPr>
              <a:t>عضو کمیته</a:t>
            </a:r>
            <a:endParaRPr lang="en-US" sz="2400" dirty="0">
              <a:cs typeface="B Nazanin" panose="00000400000000000000" pitchFamily="2" charset="-78"/>
            </a:endParaRPr>
          </a:p>
          <a:p>
            <a:r>
              <a:rPr lang="ar-SA" sz="2400" dirty="0">
                <a:cs typeface="B Nazanin" panose="00000400000000000000" pitchFamily="2" charset="-78"/>
              </a:rPr>
              <a:t>ریاست بسیج</a:t>
            </a:r>
            <a:r>
              <a:rPr lang="en-US" sz="2400" dirty="0">
                <a:cs typeface="B Nazanin" panose="00000400000000000000" pitchFamily="2" charset="-78"/>
              </a:rPr>
              <a:t>: </a:t>
            </a:r>
            <a:r>
              <a:rPr lang="ar-SA" sz="2400" dirty="0">
                <a:cs typeface="B Nazanin" panose="00000400000000000000" pitchFamily="2" charset="-78"/>
              </a:rPr>
              <a:t>عضو کمیته</a:t>
            </a:r>
            <a:endParaRPr lang="en-US" sz="2400" dirty="0">
              <a:cs typeface="B Nazanin" panose="00000400000000000000" pitchFamily="2" charset="-78"/>
            </a:endParaRPr>
          </a:p>
          <a:p>
            <a:r>
              <a:rPr lang="ar-SA" sz="2400" dirty="0">
                <a:cs typeface="B Nazanin" panose="00000400000000000000" pitchFamily="2" charset="-78"/>
              </a:rPr>
              <a:t>ریاست انتقال خون</a:t>
            </a:r>
            <a:r>
              <a:rPr lang="en-US" sz="2400" dirty="0">
                <a:cs typeface="B Nazanin" panose="00000400000000000000" pitchFamily="2" charset="-78"/>
              </a:rPr>
              <a:t>: </a:t>
            </a:r>
            <a:r>
              <a:rPr lang="ar-SA" sz="2400" dirty="0">
                <a:cs typeface="B Nazanin" panose="00000400000000000000" pitchFamily="2" charset="-78"/>
              </a:rPr>
              <a:t>عضو </a:t>
            </a:r>
            <a:r>
              <a:rPr lang="ar-SA" sz="2400" dirty="0" smtClean="0">
                <a:cs typeface="B Nazanin" panose="00000400000000000000" pitchFamily="2" charset="-78"/>
              </a:rPr>
              <a:t>کمیته</a:t>
            </a:r>
            <a:endParaRPr lang="fa-IR" sz="2400" dirty="0" smtClean="0">
              <a:cs typeface="B Nazanin" panose="00000400000000000000" pitchFamily="2" charset="-78"/>
            </a:endParaRPr>
          </a:p>
          <a:p>
            <a:r>
              <a:rPr lang="fa-IR" sz="2400" dirty="0" smtClean="0">
                <a:cs typeface="B Nazanin" panose="00000400000000000000" pitchFamily="2" charset="-78"/>
              </a:rPr>
              <a:t>کارشناسان اداره پدافند غیرعامل دانشگاه</a:t>
            </a:r>
            <a:endParaRPr lang="en-US" sz="2400" dirty="0">
              <a:cs typeface="B Nazanin" panose="00000400000000000000" pitchFamily="2" charset="-78"/>
            </a:endParaRPr>
          </a:p>
        </p:txBody>
      </p:sp>
    </p:spTree>
    <p:extLst>
      <p:ext uri="{BB962C8B-B14F-4D97-AF65-F5344CB8AC3E}">
        <p14:creationId xmlns:p14="http://schemas.microsoft.com/office/powerpoint/2010/main" val="2779480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89110" y="136477"/>
            <a:ext cx="5650173" cy="6428095"/>
          </a:xfrm>
          <a:prstGeom prst="rect">
            <a:avLst/>
          </a:prstGeom>
        </p:spPr>
      </p:pic>
      <p:sp>
        <p:nvSpPr>
          <p:cNvPr id="2" name="TextBox 1"/>
          <p:cNvSpPr txBox="1"/>
          <p:nvPr/>
        </p:nvSpPr>
        <p:spPr>
          <a:xfrm>
            <a:off x="375312" y="487025"/>
            <a:ext cx="11477767" cy="6370975"/>
          </a:xfrm>
          <a:prstGeom prst="rect">
            <a:avLst/>
          </a:prstGeom>
          <a:noFill/>
        </p:spPr>
        <p:txBody>
          <a:bodyPr wrap="square" rtlCol="1">
            <a:spAutoFit/>
          </a:bodyPr>
          <a:lstStyle/>
          <a:p>
            <a:r>
              <a:rPr lang="ar-SA" sz="2400" b="1" dirty="0">
                <a:solidFill>
                  <a:srgbClr val="FF0000"/>
                </a:solidFill>
                <a:cs typeface="B Nazanin" panose="00000400000000000000" pitchFamily="2" charset="-78"/>
              </a:rPr>
              <a:t>شرح وظایف کمیته پدافند غیرعامل دانشگاه علوم پزشکی</a:t>
            </a:r>
            <a:r>
              <a:rPr lang="ar-SA" sz="2400" b="1" dirty="0" smtClean="0">
                <a:solidFill>
                  <a:srgbClr val="FF0000"/>
                </a:solidFill>
                <a:cs typeface="B Nazanin" panose="00000400000000000000" pitchFamily="2" charset="-78"/>
              </a:rPr>
              <a:t>:</a:t>
            </a:r>
            <a:endParaRPr lang="fa-IR" sz="2400" b="1" dirty="0" smtClean="0">
              <a:solidFill>
                <a:srgbClr val="FF0000"/>
              </a:solidFill>
              <a:cs typeface="B Nazanin" panose="00000400000000000000" pitchFamily="2" charset="-78"/>
            </a:endParaRPr>
          </a:p>
          <a:p>
            <a:endParaRPr lang="en-US" sz="2400" dirty="0">
              <a:cs typeface="B Nazanin" panose="00000400000000000000" pitchFamily="2" charset="-78"/>
            </a:endParaRPr>
          </a:p>
          <a:p>
            <a:r>
              <a:rPr lang="ar-SA" sz="2400" b="1" dirty="0">
                <a:cs typeface="B Nazanin" panose="00000400000000000000" pitchFamily="2" charset="-78"/>
              </a:rPr>
              <a:t> - ایجاد  و تقویت ساختار پدافندغیرعامل در دانشگاه‌</a:t>
            </a:r>
            <a:endParaRPr lang="en-US" sz="2400" b="1" dirty="0">
              <a:cs typeface="B Nazanin" panose="00000400000000000000" pitchFamily="2" charset="-78"/>
            </a:endParaRPr>
          </a:p>
          <a:p>
            <a:r>
              <a:rPr lang="ar-SA" sz="2400" b="1" dirty="0">
                <a:cs typeface="B Nazanin" panose="00000400000000000000" pitchFamily="2" charset="-78"/>
              </a:rPr>
              <a:t> - حمایت و پشتیبانی از طراحی؛ اجرا و بهره‌برداری از برنامه‌ها و طرح‌های پدافندغیرعامل</a:t>
            </a:r>
            <a:endParaRPr lang="en-US" sz="2400" b="1" dirty="0">
              <a:cs typeface="B Nazanin" panose="00000400000000000000" pitchFamily="2" charset="-78"/>
            </a:endParaRPr>
          </a:p>
          <a:p>
            <a:r>
              <a:rPr lang="ar-SA" sz="2400" b="1" dirty="0">
                <a:cs typeface="B Nazanin" panose="00000400000000000000" pitchFamily="2" charset="-78"/>
              </a:rPr>
              <a:t>  - شناسایی آسیب پذیری ها و تهدیدات مناطق تحت پوشش آن دانشگاه و تهیه طرح جامع مقابله و کنترل آنها</a:t>
            </a:r>
            <a:endParaRPr lang="en-US" sz="2400" b="1" dirty="0">
              <a:cs typeface="B Nazanin" panose="00000400000000000000" pitchFamily="2" charset="-78"/>
            </a:endParaRPr>
          </a:p>
          <a:p>
            <a:r>
              <a:rPr lang="ar-SA" sz="2400" b="1" dirty="0">
                <a:cs typeface="B Nazanin" panose="00000400000000000000" pitchFamily="2" charset="-78"/>
              </a:rPr>
              <a:t> - تدوین  سناريو های مختلف تهديدات مربوطه و تمرین آنها</a:t>
            </a:r>
            <a:endParaRPr lang="en-US" sz="2400" b="1" dirty="0">
              <a:cs typeface="B Nazanin" panose="00000400000000000000" pitchFamily="2" charset="-78"/>
            </a:endParaRPr>
          </a:p>
          <a:p>
            <a:r>
              <a:rPr lang="ar-SA" sz="2400" b="1" dirty="0">
                <a:cs typeface="B Nazanin" panose="00000400000000000000" pitchFamily="2" charset="-78"/>
              </a:rPr>
              <a:t> - تدوین برنامه آمادگی و پاسخ واحد نظام سلامت به انواع حوادث با تاکید برمبانی و رویکردهای پدافند غیرعامل</a:t>
            </a:r>
            <a:endParaRPr lang="en-US" sz="2400" b="1" dirty="0">
              <a:cs typeface="B Nazanin" panose="00000400000000000000" pitchFamily="2" charset="-78"/>
            </a:endParaRPr>
          </a:p>
          <a:p>
            <a:r>
              <a:rPr lang="ar-SA" sz="2400" b="1" dirty="0">
                <a:cs typeface="B Nazanin" panose="00000400000000000000" pitchFamily="2" charset="-78"/>
              </a:rPr>
              <a:t> - شناسایی ظرفیت ها و توانمندی های سخت افزاری، نرم افزاری و مغز افزاری دانشگاه در حوزه پدافند غیرعامل( رصد و پایش ، تشخیصی ، آشکارسازی ، درمان  و </a:t>
            </a:r>
            <a:r>
              <a:rPr lang="ar-SA" sz="2400" b="1" dirty="0" smtClean="0">
                <a:cs typeface="B Nazanin" panose="00000400000000000000" pitchFamily="2" charset="-78"/>
              </a:rPr>
              <a:t>....)</a:t>
            </a:r>
            <a:endParaRPr lang="fa-IR" sz="2400" b="1" dirty="0" smtClean="0">
              <a:cs typeface="B Nazanin" panose="00000400000000000000" pitchFamily="2" charset="-78"/>
            </a:endParaRPr>
          </a:p>
          <a:p>
            <a:r>
              <a:rPr lang="ar-SA" sz="2400" b="1" dirty="0" smtClean="0">
                <a:cs typeface="B Nazanin" panose="00000400000000000000" pitchFamily="2" charset="-78"/>
              </a:rPr>
              <a:t> - آمایش مراکز رصد و پایش، تشخیص و آشکارسازی، بهداشتی، امدادی، درمانی براساس تهدیدات حوزه جغرافیایی و وظایف و مأموریت‌های محوله</a:t>
            </a:r>
            <a:endParaRPr lang="en-US" sz="2400" b="1" dirty="0" smtClean="0">
              <a:cs typeface="B Nazanin" panose="00000400000000000000" pitchFamily="2" charset="-78"/>
            </a:endParaRPr>
          </a:p>
          <a:p>
            <a:r>
              <a:rPr lang="ar-SA" sz="2400" b="1" dirty="0" smtClean="0">
                <a:cs typeface="B Nazanin" panose="00000400000000000000" pitchFamily="2" charset="-78"/>
              </a:rPr>
              <a:t> - کاهش آسیب‌پذیری و مصون‌سازی زیر ساخت‌های نظام سلامت در برابر انواع تهدیدات با بکارگیری اصول و ملاحظات پدافند غیرعامل در طراحی، اجرا و بهره‌برداری فیزیکی</a:t>
            </a:r>
            <a:endParaRPr lang="en-US" sz="2400" b="1" dirty="0" smtClean="0">
              <a:cs typeface="B Nazanin" panose="00000400000000000000" pitchFamily="2" charset="-78"/>
            </a:endParaRPr>
          </a:p>
          <a:p>
            <a:endParaRPr lang="en-US" sz="2400" dirty="0">
              <a:cs typeface="B Nazanin" panose="00000400000000000000" pitchFamily="2" charset="-78"/>
            </a:endParaRPr>
          </a:p>
          <a:p>
            <a:endParaRPr lang="fa-IR" sz="2400" dirty="0">
              <a:cs typeface="B Nazanin" panose="00000400000000000000" pitchFamily="2" charset="-78"/>
            </a:endParaRPr>
          </a:p>
        </p:txBody>
      </p:sp>
    </p:spTree>
    <p:extLst>
      <p:ext uri="{BB962C8B-B14F-4D97-AF65-F5344CB8AC3E}">
        <p14:creationId xmlns:p14="http://schemas.microsoft.com/office/powerpoint/2010/main" val="502436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89110" y="136477"/>
            <a:ext cx="5650173" cy="6428095"/>
          </a:xfrm>
          <a:prstGeom prst="rect">
            <a:avLst/>
          </a:prstGeom>
        </p:spPr>
      </p:pic>
      <p:sp>
        <p:nvSpPr>
          <p:cNvPr id="2" name="TextBox 1"/>
          <p:cNvSpPr txBox="1"/>
          <p:nvPr/>
        </p:nvSpPr>
        <p:spPr>
          <a:xfrm>
            <a:off x="238835" y="808589"/>
            <a:ext cx="11750722" cy="4154984"/>
          </a:xfrm>
          <a:prstGeom prst="rect">
            <a:avLst/>
          </a:prstGeom>
          <a:noFill/>
        </p:spPr>
        <p:txBody>
          <a:bodyPr wrap="square" rtlCol="1">
            <a:spAutoFit/>
          </a:bodyPr>
          <a:lstStyle/>
          <a:p>
            <a:r>
              <a:rPr lang="ar-SA" sz="2400" b="1" dirty="0" smtClean="0">
                <a:cs typeface="B Nazanin" panose="00000400000000000000" pitchFamily="2" charset="-78"/>
              </a:rPr>
              <a:t> - تقویت، ارتقاء و گسترش فرهنگ بهداشت عمومی، پیشگیری در برابر انواع تهدیدات در آحاد جامعه </a:t>
            </a:r>
            <a:endParaRPr lang="en-US" sz="2400" b="1" dirty="0" smtClean="0">
              <a:cs typeface="B Nazanin" panose="00000400000000000000" pitchFamily="2" charset="-78"/>
            </a:endParaRPr>
          </a:p>
          <a:p>
            <a:r>
              <a:rPr lang="ar-SA" sz="2400" b="1" dirty="0" smtClean="0">
                <a:cs typeface="B Nazanin" panose="00000400000000000000" pitchFamily="2" charset="-78"/>
              </a:rPr>
              <a:t> - سازماندهی و ارتقای عملکرد سیستم‌های درمانی دانشگاه ها/دانشکده­های کلان مناطق آمایشی در مواجهه با انواع تهدیدات</a:t>
            </a:r>
            <a:endParaRPr lang="en-US" sz="2400" b="1" dirty="0" smtClean="0">
              <a:cs typeface="B Nazanin" panose="00000400000000000000" pitchFamily="2" charset="-78"/>
            </a:endParaRPr>
          </a:p>
          <a:p>
            <a:r>
              <a:rPr lang="ar-SA" sz="2400" b="1" dirty="0" smtClean="0">
                <a:cs typeface="B Nazanin" panose="00000400000000000000" pitchFamily="2" charset="-78"/>
              </a:rPr>
              <a:t> - ساماندهی تیم های درمانی پاسخ سریع به انواع تهدیدات و حوادث</a:t>
            </a:r>
            <a:endParaRPr lang="en-US" sz="2400" b="1" dirty="0" smtClean="0">
              <a:cs typeface="B Nazanin" panose="00000400000000000000" pitchFamily="2" charset="-78"/>
            </a:endParaRPr>
          </a:p>
          <a:p>
            <a:r>
              <a:rPr lang="ar-SA" sz="2400" b="1" dirty="0" smtClean="0">
                <a:cs typeface="B Nazanin" panose="00000400000000000000" pitchFamily="2" charset="-78"/>
              </a:rPr>
              <a:t> - بهره مندی از نظام شبکه بهداشتی درمانی </a:t>
            </a:r>
            <a:r>
              <a:rPr lang="en-US" sz="2400" b="1" dirty="0" smtClean="0">
                <a:cs typeface="B Nazanin" panose="00000400000000000000" pitchFamily="2" charset="-78"/>
              </a:rPr>
              <a:t>(PHC)</a:t>
            </a:r>
            <a:r>
              <a:rPr lang="ar-SA" sz="2400" b="1" dirty="0" smtClean="0">
                <a:cs typeface="B Nazanin" panose="00000400000000000000" pitchFamily="2" charset="-78"/>
              </a:rPr>
              <a:t>بصورت برنامه های ادغام یافته مدیریت خطر انواع تهدیدات و حوادث و بلایا با تاکید برمبانی و رویکردهای پدافند غیرعامل</a:t>
            </a:r>
            <a:endParaRPr lang="en-US" sz="2400" b="1" dirty="0" smtClean="0">
              <a:cs typeface="B Nazanin" panose="00000400000000000000" pitchFamily="2" charset="-78"/>
            </a:endParaRPr>
          </a:p>
          <a:p>
            <a:r>
              <a:rPr lang="ar-SA" sz="2400" b="1" dirty="0" smtClean="0">
                <a:cs typeface="B Nazanin" panose="00000400000000000000" pitchFamily="2" charset="-78"/>
              </a:rPr>
              <a:t> - آموزش عمومی و تخصصی کلیه مدیران و کارکنان نظام سلامت تحت تابعه با برگزاری انواع کارگاه های تخصصی هدفمند ، تمرین  و رزمایش های دانشگاهی /استانی</a:t>
            </a:r>
            <a:endParaRPr lang="en-US" sz="2400" b="1" dirty="0" smtClean="0">
              <a:cs typeface="B Nazanin" panose="00000400000000000000" pitchFamily="2" charset="-78"/>
            </a:endParaRPr>
          </a:p>
          <a:p>
            <a:r>
              <a:rPr lang="ar-SA" sz="2400" b="1" dirty="0" smtClean="0">
                <a:cs typeface="B Nazanin" panose="00000400000000000000" pitchFamily="2" charset="-78"/>
              </a:rPr>
              <a:t> - به کار گیری روش های نوین آموزش، تحقیق، فناوری  و آینده پژوهی در خصوص تهدید شناسی  و دفاع غیر عامل</a:t>
            </a:r>
            <a:endParaRPr lang="en-US" sz="2400" b="1" dirty="0" smtClean="0">
              <a:cs typeface="B Nazanin" panose="00000400000000000000" pitchFamily="2" charset="-78"/>
            </a:endParaRPr>
          </a:p>
          <a:p>
            <a:endParaRPr lang="fa-IR" sz="2400" b="1" dirty="0">
              <a:cs typeface="B Nazanin" panose="00000400000000000000" pitchFamily="2" charset="-78"/>
            </a:endParaRPr>
          </a:p>
        </p:txBody>
      </p:sp>
    </p:spTree>
    <p:extLst>
      <p:ext uri="{BB962C8B-B14F-4D97-AF65-F5344CB8AC3E}">
        <p14:creationId xmlns:p14="http://schemas.microsoft.com/office/powerpoint/2010/main" val="2438114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89110" y="136477"/>
            <a:ext cx="5650173" cy="6428095"/>
          </a:xfrm>
          <a:prstGeom prst="rect">
            <a:avLst/>
          </a:prstGeom>
        </p:spPr>
      </p:pic>
      <p:sp>
        <p:nvSpPr>
          <p:cNvPr id="2" name="TextBox 1"/>
          <p:cNvSpPr txBox="1"/>
          <p:nvPr/>
        </p:nvSpPr>
        <p:spPr>
          <a:xfrm>
            <a:off x="0" y="1310184"/>
            <a:ext cx="11873552" cy="4154984"/>
          </a:xfrm>
          <a:prstGeom prst="rect">
            <a:avLst/>
          </a:prstGeom>
          <a:noFill/>
        </p:spPr>
        <p:txBody>
          <a:bodyPr wrap="square" rtlCol="1">
            <a:spAutoFit/>
          </a:bodyPr>
          <a:lstStyle/>
          <a:p>
            <a:r>
              <a:rPr lang="fa-IR" sz="2400" b="1" dirty="0" smtClean="0">
                <a:cs typeface="B Nazanin" panose="00000400000000000000" pitchFamily="2" charset="-78"/>
              </a:rPr>
              <a:t>-اجرای مفاد ماده 65 قانون حمایت از خانواده و جوانی جمعیت</a:t>
            </a:r>
          </a:p>
          <a:p>
            <a:r>
              <a:rPr lang="fa-IR" sz="2400" b="1" dirty="0" smtClean="0">
                <a:cs typeface="B Nazanin" panose="00000400000000000000" pitchFamily="2" charset="-78"/>
              </a:rPr>
              <a:t>-انعقاد تفاهم نامه اجرای بند(س) تبصره 19 قانون برنامه و بودجه به طور سالانه</a:t>
            </a:r>
            <a:br>
              <a:rPr lang="fa-IR" sz="2400" b="1" dirty="0" smtClean="0">
                <a:cs typeface="B Nazanin" panose="00000400000000000000" pitchFamily="2" charset="-78"/>
              </a:rPr>
            </a:br>
            <a:r>
              <a:rPr lang="fa-IR" sz="2400" b="1" dirty="0" smtClean="0">
                <a:cs typeface="B Nazanin" panose="00000400000000000000" pitchFamily="2" charset="-78"/>
              </a:rPr>
              <a:t>-تبادل اطلاعات با سیستم بهداشت و درمان جهت آمادگی‌های لازم و بالعکس</a:t>
            </a:r>
          </a:p>
          <a:p>
            <a:r>
              <a:rPr lang="fa-IR" sz="2400" b="1" dirty="0" smtClean="0">
                <a:cs typeface="B Nazanin" panose="00000400000000000000" pitchFamily="2" charset="-78"/>
              </a:rPr>
              <a:t>-تامین تجهیزات و امکانات لازم</a:t>
            </a:r>
          </a:p>
          <a:p>
            <a:r>
              <a:rPr lang="fa-IR" sz="2400" b="1" dirty="0" smtClean="0">
                <a:cs typeface="B Nazanin" panose="00000400000000000000" pitchFamily="2" charset="-78"/>
              </a:rPr>
              <a:t>-مدیریت و هماهنگی</a:t>
            </a:r>
          </a:p>
          <a:p>
            <a:r>
              <a:rPr lang="fa-IR" sz="2400" b="1" dirty="0" smtClean="0">
                <a:cs typeface="B Nazanin" panose="00000400000000000000" pitchFamily="2" charset="-78"/>
              </a:rPr>
              <a:t>-توسعه هدفمند نظام بهداشت و درمان</a:t>
            </a:r>
          </a:p>
          <a:p>
            <a:r>
              <a:rPr lang="fa-IR" sz="2400" b="1" dirty="0" smtClean="0">
                <a:cs typeface="B Nazanin" panose="00000400000000000000" pitchFamily="2" charset="-78"/>
              </a:rPr>
              <a:t>-دستیابی به سطح مناسب متناسب درمان‌های سرپایی و بستری بیماران ناشی از تهدیدات</a:t>
            </a:r>
          </a:p>
          <a:p>
            <a:r>
              <a:rPr lang="fa-IR" sz="2400" b="1" dirty="0" smtClean="0">
                <a:cs typeface="B Nazanin" panose="00000400000000000000" pitchFamily="2" charset="-78"/>
              </a:rPr>
              <a:t>-توسعه آموزش و پژوهش و تربیت نیروی انسانی در حوزه پدافند غیرعامل</a:t>
            </a:r>
          </a:p>
          <a:p>
            <a:r>
              <a:rPr lang="fa-IR" sz="2400" b="1" dirty="0" smtClean="0">
                <a:cs typeface="B Nazanin" panose="00000400000000000000" pitchFamily="2" charset="-78"/>
              </a:rPr>
              <a:t>-آموزش همگانی</a:t>
            </a:r>
          </a:p>
          <a:p>
            <a:r>
              <a:rPr lang="fa-IR" sz="2400" b="1" dirty="0" smtClean="0">
                <a:cs typeface="B Nazanin" panose="00000400000000000000" pitchFamily="2" charset="-78"/>
              </a:rPr>
              <a:t>-ارتقا دانش مهارت‌های تخصصی ارتقا پژوهش‌های مرتبط</a:t>
            </a:r>
          </a:p>
          <a:p>
            <a:r>
              <a:rPr lang="fa-IR" sz="2400" b="1" dirty="0" smtClean="0">
                <a:cs typeface="B Nazanin" panose="00000400000000000000" pitchFamily="2" charset="-78"/>
              </a:rPr>
              <a:t>-تامین نیروی انسانی متناسب با اقتضائات تهدیدات</a:t>
            </a:r>
          </a:p>
        </p:txBody>
      </p:sp>
    </p:spTree>
    <p:extLst>
      <p:ext uri="{BB962C8B-B14F-4D97-AF65-F5344CB8AC3E}">
        <p14:creationId xmlns:p14="http://schemas.microsoft.com/office/powerpoint/2010/main" val="1005159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89110" y="136477"/>
            <a:ext cx="5650173" cy="6428095"/>
          </a:xfrm>
          <a:prstGeom prst="rect">
            <a:avLst/>
          </a:prstGeom>
        </p:spPr>
      </p:pic>
      <p:sp>
        <p:nvSpPr>
          <p:cNvPr id="2" name="TextBox 1"/>
          <p:cNvSpPr txBox="1"/>
          <p:nvPr/>
        </p:nvSpPr>
        <p:spPr>
          <a:xfrm>
            <a:off x="0" y="1201003"/>
            <a:ext cx="11900847" cy="4154984"/>
          </a:xfrm>
          <a:prstGeom prst="rect">
            <a:avLst/>
          </a:prstGeom>
          <a:noFill/>
        </p:spPr>
        <p:txBody>
          <a:bodyPr wrap="square" rtlCol="1">
            <a:spAutoFit/>
          </a:bodyPr>
          <a:lstStyle/>
          <a:p>
            <a:r>
              <a:rPr lang="fa-IR" sz="2400" b="1" dirty="0" smtClean="0">
                <a:cs typeface="B Nazanin" panose="00000400000000000000" pitchFamily="2" charset="-78"/>
              </a:rPr>
              <a:t>-توسعه استاندارد بومی حوزه پدافند هیه پروتکل‌ها و ارتقا استانداردهای پیش بینی و پیشگیری و کنترل و درمان</a:t>
            </a:r>
          </a:p>
          <a:p>
            <a:r>
              <a:rPr lang="fa-IR" sz="2400" b="1" dirty="0" smtClean="0">
                <a:cs typeface="B Nazanin" panose="00000400000000000000" pitchFamily="2" charset="-78"/>
              </a:rPr>
              <a:t>پیشگیری و آمادگی لازم جهت پاسخ به حوادث </a:t>
            </a:r>
            <a:r>
              <a:rPr lang="en-US" sz="2400" b="1" dirty="0" smtClean="0">
                <a:cs typeface="B Nazanin" panose="00000400000000000000" pitchFamily="2" charset="-78"/>
              </a:rPr>
              <a:t>CBRNE</a:t>
            </a:r>
          </a:p>
          <a:p>
            <a:r>
              <a:rPr lang="fa-IR" sz="2400" b="1" dirty="0" smtClean="0">
                <a:cs typeface="B Nazanin" panose="00000400000000000000" pitchFamily="2" charset="-78"/>
              </a:rPr>
              <a:t>-امن سازی مراکز داده در زیرساخت‌های حیاتی حساس و مهم با اجرای نظام نامه عملیاتی پدافند سایبری</a:t>
            </a:r>
          </a:p>
          <a:p>
            <a:r>
              <a:rPr lang="fa-IR" sz="2400" b="1" dirty="0" smtClean="0">
                <a:cs typeface="B Nazanin" panose="00000400000000000000" pitchFamily="2" charset="-78"/>
              </a:rPr>
              <a:t>-تهیه طرح پدافند کالبدی زیرساخت‌های حیاتی حساس و مهم با اجرای طرح راهبری حفاظت زیرسازهای کشور</a:t>
            </a:r>
          </a:p>
          <a:p>
            <a:r>
              <a:rPr lang="fa-IR" sz="2400" b="1" dirty="0" smtClean="0">
                <a:cs typeface="B Nazanin" panose="00000400000000000000" pitchFamily="2" charset="-78"/>
              </a:rPr>
              <a:t>-امن سازی مراکز پرخطر شیمیایی با اجرای نظام مصون سازی و عملیات پدافند شیمیایی کشور</a:t>
            </a:r>
          </a:p>
          <a:p>
            <a:r>
              <a:rPr lang="fa-IR" sz="2400" b="1" dirty="0" smtClean="0">
                <a:cs typeface="B Nazanin" panose="00000400000000000000" pitchFamily="2" charset="-78"/>
              </a:rPr>
              <a:t>-ارتقا توان مقابله و اقدام به موقع به پیامد تهدیدات و مخاطرات زیستی با اجرای نظام نامه عملیات پدافند زیستی کشور</a:t>
            </a:r>
          </a:p>
          <a:p>
            <a:r>
              <a:rPr lang="fa-IR" sz="2400" b="1" dirty="0" smtClean="0">
                <a:cs typeface="B Nazanin" panose="00000400000000000000" pitchFamily="2" charset="-78"/>
              </a:rPr>
              <a:t>-تامین برق اضطراری زیرساخت‌ها و مراکز حیاتی حساس و مهم</a:t>
            </a:r>
          </a:p>
          <a:p>
            <a:r>
              <a:rPr lang="fa-IR" sz="2400" b="1" dirty="0" smtClean="0">
                <a:cs typeface="B Nazanin" panose="00000400000000000000" pitchFamily="2" charset="-78"/>
              </a:rPr>
              <a:t>-ارزیابی و ارتقا آمادگی‌های سازمانی مدیریتی و تجهیزاتی با اجرای نظام آمادگی و رزمایش</a:t>
            </a:r>
            <a:br>
              <a:rPr lang="fa-IR" sz="2400" b="1" dirty="0" smtClean="0">
                <a:cs typeface="B Nazanin" panose="00000400000000000000" pitchFamily="2" charset="-78"/>
              </a:rPr>
            </a:br>
            <a:r>
              <a:rPr lang="fa-IR" sz="2400" b="1" dirty="0" smtClean="0">
                <a:cs typeface="B Nazanin" panose="00000400000000000000" pitchFamily="2" charset="-78"/>
              </a:rPr>
              <a:t>و...</a:t>
            </a:r>
          </a:p>
          <a:p>
            <a:endParaRPr lang="fa-IR" sz="2400" b="1" dirty="0">
              <a:cs typeface="B Nazanin" panose="00000400000000000000" pitchFamily="2" charset="-78"/>
            </a:endParaRPr>
          </a:p>
        </p:txBody>
      </p:sp>
    </p:spTree>
    <p:extLst>
      <p:ext uri="{BB962C8B-B14F-4D97-AF65-F5344CB8AC3E}">
        <p14:creationId xmlns:p14="http://schemas.microsoft.com/office/powerpoint/2010/main" val="2984578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extBox 1"/>
          <p:cNvSpPr txBox="1"/>
          <p:nvPr/>
        </p:nvSpPr>
        <p:spPr>
          <a:xfrm>
            <a:off x="10699844" y="1992572"/>
            <a:ext cx="846161" cy="2677656"/>
          </a:xfrm>
          <a:prstGeom prst="rect">
            <a:avLst/>
          </a:prstGeom>
          <a:noFill/>
        </p:spPr>
        <p:txBody>
          <a:bodyPr wrap="square" rtlCol="1">
            <a:spAutoFit/>
          </a:bodyPr>
          <a:lstStyle/>
          <a:p>
            <a:r>
              <a:rPr lang="fa-IR" sz="2400" dirty="0" smtClean="0">
                <a:solidFill>
                  <a:srgbClr val="FF0000"/>
                </a:solidFill>
                <a:cs typeface="B Titr" panose="00000700000000000000" pitchFamily="2" charset="-78"/>
              </a:rPr>
              <a:t>چند نمونه از اسناد بالا دستی</a:t>
            </a:r>
          </a:p>
          <a:p>
            <a:endParaRPr lang="fa-IR" sz="2400" dirty="0">
              <a:solidFill>
                <a:srgbClr val="FF0000"/>
              </a:solidFill>
              <a:cs typeface="B Titr" panose="00000700000000000000" pitchFamily="2" charset="-7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18922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4540" y="0"/>
            <a:ext cx="5389600" cy="6858000"/>
          </a:xfrm>
          <a:prstGeom prst="rect">
            <a:avLst/>
          </a:prstGeom>
        </p:spPr>
      </p:pic>
    </p:spTree>
    <p:extLst>
      <p:ext uri="{BB962C8B-B14F-4D97-AF65-F5344CB8AC3E}">
        <p14:creationId xmlns:p14="http://schemas.microsoft.com/office/powerpoint/2010/main" val="3916312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89110" y="136477"/>
            <a:ext cx="5650173" cy="6428095"/>
          </a:xfrm>
          <a:prstGeom prst="rect">
            <a:avLst/>
          </a:prstGeom>
        </p:spPr>
      </p:pic>
      <p:sp>
        <p:nvSpPr>
          <p:cNvPr id="2" name="TextBox 1"/>
          <p:cNvSpPr txBox="1"/>
          <p:nvPr/>
        </p:nvSpPr>
        <p:spPr>
          <a:xfrm>
            <a:off x="0" y="1201003"/>
            <a:ext cx="11900847" cy="461665"/>
          </a:xfrm>
          <a:prstGeom prst="rect">
            <a:avLst/>
          </a:prstGeom>
          <a:noFill/>
        </p:spPr>
        <p:txBody>
          <a:bodyPr wrap="square" rtlCol="1">
            <a:spAutoFit/>
          </a:bodyPr>
          <a:lstStyle/>
          <a:p>
            <a:endParaRPr lang="fa-IR" sz="2400" b="1" dirty="0">
              <a:cs typeface="B Nazanin" panose="00000400000000000000" pitchFamily="2" charset="-78"/>
            </a:endParaRPr>
          </a:p>
        </p:txBody>
      </p:sp>
      <p:sp>
        <p:nvSpPr>
          <p:cNvPr id="3" name="TextBox 2"/>
          <p:cNvSpPr txBox="1"/>
          <p:nvPr/>
        </p:nvSpPr>
        <p:spPr>
          <a:xfrm>
            <a:off x="308610" y="903700"/>
            <a:ext cx="11592237" cy="4893647"/>
          </a:xfrm>
          <a:prstGeom prst="rect">
            <a:avLst/>
          </a:prstGeom>
          <a:noFill/>
        </p:spPr>
        <p:txBody>
          <a:bodyPr wrap="square" rtlCol="0">
            <a:spAutoFit/>
          </a:bodyPr>
          <a:lstStyle/>
          <a:p>
            <a:r>
              <a:rPr lang="fa-IR" sz="2400" dirty="0" smtClean="0">
                <a:solidFill>
                  <a:srgbClr val="FF0000"/>
                </a:solidFill>
                <a:cs typeface="B Titr" panose="00000700000000000000" pitchFamily="2" charset="-78"/>
              </a:rPr>
              <a:t>ماده 65 قانون حمایت از خانواده و جوانی جمعیت</a:t>
            </a:r>
          </a:p>
          <a:p>
            <a:endParaRPr lang="fa-IR" sz="2400" dirty="0" smtClean="0">
              <a:solidFill>
                <a:srgbClr val="FF0000"/>
              </a:solidFill>
              <a:cs typeface="B Titr" panose="00000700000000000000" pitchFamily="2" charset="-78"/>
            </a:endParaRPr>
          </a:p>
          <a:p>
            <a:r>
              <a:rPr lang="fa-IR" sz="2400" dirty="0" smtClean="0">
                <a:cs typeface="B Titr" panose="00000700000000000000" pitchFamily="2" charset="-78"/>
              </a:rPr>
              <a:t>رعایت </a:t>
            </a:r>
            <a:r>
              <a:rPr lang="fa-IR" sz="2400" dirty="0">
                <a:cs typeface="B Titr" panose="00000700000000000000" pitchFamily="2" charset="-78"/>
              </a:rPr>
              <a:t>ضوابط ابلاغی سازمان پدافند غیرعامل از سوی دستگاه‌های اجرایی پس از اعلام آزمایش مواد و فرآورده‌های قضایی و وارداتی و محصولات تراریخته،موارد حمله زیستی،آلاینده‌های محیطی و عوامل شیمیایی تشعشعات و آلودگی امواج نسبت به اختلاط باروری یا جنسی توسط مراجع ذی ربط الزامی </a:t>
            </a:r>
            <a:r>
              <a:rPr lang="fa-IR" sz="2400" dirty="0" smtClean="0">
                <a:cs typeface="B Titr" panose="00000700000000000000" pitchFamily="2" charset="-78"/>
              </a:rPr>
              <a:t>است</a:t>
            </a:r>
            <a:endParaRPr lang="en-US" sz="2400" dirty="0" smtClean="0">
              <a:cs typeface="B Titr" panose="00000700000000000000" pitchFamily="2" charset="-78"/>
            </a:endParaRPr>
          </a:p>
          <a:p>
            <a:endParaRPr lang="fa-IR" sz="2400" dirty="0" smtClean="0">
              <a:cs typeface="B Titr" panose="00000700000000000000" pitchFamily="2" charset="-78"/>
            </a:endParaRPr>
          </a:p>
          <a:p>
            <a:endParaRPr lang="fa-IR" sz="2400" dirty="0">
              <a:cs typeface="B Titr" panose="00000700000000000000" pitchFamily="2" charset="-78"/>
            </a:endParaRPr>
          </a:p>
          <a:p>
            <a:endParaRPr lang="fa-IR" sz="2400" dirty="0" smtClean="0">
              <a:cs typeface="B Titr" panose="00000700000000000000" pitchFamily="2" charset="-78"/>
            </a:endParaRPr>
          </a:p>
          <a:p>
            <a:endParaRPr lang="en-US" sz="2400" dirty="0">
              <a:cs typeface="B Titr" panose="00000700000000000000" pitchFamily="2" charset="-78"/>
            </a:endParaRPr>
          </a:p>
          <a:p>
            <a:endParaRPr lang="en-US" sz="2400" dirty="0" smtClean="0">
              <a:cs typeface="B Titr" panose="00000700000000000000" pitchFamily="2" charset="-78"/>
            </a:endParaRPr>
          </a:p>
          <a:p>
            <a:r>
              <a:rPr lang="fa-IR" sz="2400" dirty="0">
                <a:cs typeface="B Titr" panose="00000700000000000000" pitchFamily="2" charset="-78"/>
              </a:rPr>
              <a:t>تهدیدات و مخاطرات باروری: به کلیه عوامل تهدید زا در حوزه‌های زیر که منجر به کاهش باروری می‌شود اطلاق می‌گردد</a:t>
            </a:r>
            <a:endParaRPr lang="en-US" sz="2400" dirty="0">
              <a:cs typeface="B Titr" panose="00000700000000000000" pitchFamily="2" charset="-78"/>
            </a:endParaRPr>
          </a:p>
          <a:p>
            <a:endParaRPr lang="en-US" sz="2400" dirty="0">
              <a:cs typeface="B Titr" panose="00000700000000000000" pitchFamily="2" charset="-78"/>
            </a:endParaRPr>
          </a:p>
        </p:txBody>
      </p:sp>
    </p:spTree>
    <p:extLst>
      <p:ext uri="{BB962C8B-B14F-4D97-AF65-F5344CB8AC3E}">
        <p14:creationId xmlns:p14="http://schemas.microsoft.com/office/powerpoint/2010/main" val="1182956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89110" y="136477"/>
            <a:ext cx="5650173" cy="6428095"/>
          </a:xfrm>
          <a:prstGeom prst="rect">
            <a:avLst/>
          </a:prstGeom>
        </p:spPr>
      </p:pic>
      <p:sp>
        <p:nvSpPr>
          <p:cNvPr id="2" name="TextBox 1"/>
          <p:cNvSpPr txBox="1"/>
          <p:nvPr/>
        </p:nvSpPr>
        <p:spPr>
          <a:xfrm>
            <a:off x="1390536" y="719034"/>
            <a:ext cx="10153935" cy="5262979"/>
          </a:xfrm>
          <a:prstGeom prst="rect">
            <a:avLst/>
          </a:prstGeom>
          <a:noFill/>
        </p:spPr>
        <p:txBody>
          <a:bodyPr wrap="square" rtlCol="1">
            <a:spAutoFit/>
          </a:bodyPr>
          <a:lstStyle/>
          <a:p>
            <a:r>
              <a:rPr lang="fa-IR" sz="2400" dirty="0" smtClean="0">
                <a:solidFill>
                  <a:srgbClr val="C00000"/>
                </a:solidFill>
                <a:cs typeface="B Titr" panose="00000700000000000000" pitchFamily="2" charset="-78"/>
              </a:rPr>
              <a:t>آنچه در این جلسه مرور خواهیم کرد</a:t>
            </a:r>
            <a:endParaRPr lang="fa-IR" sz="2400" dirty="0" smtClean="0">
              <a:solidFill>
                <a:srgbClr val="C00000"/>
              </a:solidFill>
              <a:cs typeface="B Titr" panose="00000700000000000000" pitchFamily="2" charset="-78"/>
            </a:endParaRPr>
          </a:p>
          <a:p>
            <a:endParaRPr lang="fa-IR" sz="2400" dirty="0" smtClean="0">
              <a:solidFill>
                <a:srgbClr val="00B050"/>
              </a:solidFill>
              <a:cs typeface="B Titr" panose="00000700000000000000" pitchFamily="2" charset="-78"/>
            </a:endParaRPr>
          </a:p>
          <a:p>
            <a:pPr marL="342900" indent="-342900">
              <a:buFont typeface="Wingdings" panose="05000000000000000000" pitchFamily="2" charset="2"/>
              <a:buChar char="Ø"/>
            </a:pPr>
            <a:r>
              <a:rPr lang="fa-IR" sz="2400" dirty="0" smtClean="0">
                <a:solidFill>
                  <a:srgbClr val="00B050"/>
                </a:solidFill>
                <a:cs typeface="B Titr" panose="00000700000000000000" pitchFamily="2" charset="-78"/>
              </a:rPr>
              <a:t>مقدمه</a:t>
            </a:r>
            <a:endParaRPr lang="fa-IR" sz="2400" dirty="0" smtClean="0">
              <a:solidFill>
                <a:srgbClr val="00B050"/>
              </a:solidFill>
              <a:cs typeface="B Titr" panose="00000700000000000000" pitchFamily="2" charset="-78"/>
            </a:endParaRPr>
          </a:p>
          <a:p>
            <a:pPr marL="342900" indent="-342900">
              <a:buFont typeface="Wingdings" panose="05000000000000000000" pitchFamily="2" charset="2"/>
              <a:buChar char="Ø"/>
            </a:pPr>
            <a:r>
              <a:rPr lang="fa-IR" sz="2400" dirty="0" smtClean="0">
                <a:solidFill>
                  <a:srgbClr val="00B050"/>
                </a:solidFill>
                <a:cs typeface="B Titr" panose="00000700000000000000" pitchFamily="2" charset="-78"/>
              </a:rPr>
              <a:t>آشنایی با پدافند عامل و پدافند غیر عامل </a:t>
            </a:r>
            <a:endParaRPr lang="fa-IR" sz="2400" dirty="0" smtClean="0">
              <a:solidFill>
                <a:srgbClr val="00B050"/>
              </a:solidFill>
              <a:cs typeface="B Titr" panose="00000700000000000000" pitchFamily="2" charset="-78"/>
            </a:endParaRPr>
          </a:p>
          <a:p>
            <a:pPr marL="342900" indent="-342900">
              <a:buFont typeface="Wingdings" panose="05000000000000000000" pitchFamily="2" charset="2"/>
              <a:buChar char="Ø"/>
            </a:pPr>
            <a:r>
              <a:rPr lang="fa-IR" sz="2400" dirty="0" smtClean="0">
                <a:solidFill>
                  <a:srgbClr val="00B050"/>
                </a:solidFill>
                <a:cs typeface="B Titr" panose="00000700000000000000" pitchFamily="2" charset="-78"/>
              </a:rPr>
              <a:t>اهداف کلی پدافند غیر عامل </a:t>
            </a:r>
          </a:p>
          <a:p>
            <a:pPr marL="342900" indent="-342900">
              <a:buFont typeface="Wingdings" panose="05000000000000000000" pitchFamily="2" charset="2"/>
              <a:buChar char="Ø"/>
            </a:pPr>
            <a:r>
              <a:rPr lang="fa-IR" sz="2400" dirty="0" smtClean="0">
                <a:solidFill>
                  <a:srgbClr val="00B050"/>
                </a:solidFill>
                <a:cs typeface="B Titr" panose="00000700000000000000" pitchFamily="2" charset="-78"/>
              </a:rPr>
              <a:t>زیر گروه های پدافند غیر عامل </a:t>
            </a:r>
          </a:p>
          <a:p>
            <a:pPr marL="342900" indent="-342900">
              <a:buFont typeface="Wingdings" panose="05000000000000000000" pitchFamily="2" charset="2"/>
              <a:buChar char="Ø"/>
            </a:pPr>
            <a:r>
              <a:rPr lang="fa-IR" sz="2400" dirty="0" smtClean="0">
                <a:solidFill>
                  <a:srgbClr val="00B050"/>
                </a:solidFill>
                <a:cs typeface="B Titr" panose="00000700000000000000" pitchFamily="2" charset="-78"/>
              </a:rPr>
              <a:t>پدافند غیرعامل درنظام سلامت </a:t>
            </a:r>
          </a:p>
          <a:p>
            <a:pPr marL="342900" indent="-342900">
              <a:buFont typeface="Wingdings" panose="05000000000000000000" pitchFamily="2" charset="2"/>
              <a:buChar char="Ø"/>
            </a:pPr>
            <a:r>
              <a:rPr lang="fa-IR" sz="2400" dirty="0" smtClean="0">
                <a:solidFill>
                  <a:srgbClr val="00B050"/>
                </a:solidFill>
                <a:cs typeface="B Titr" panose="00000700000000000000" pitchFamily="2" charset="-78"/>
              </a:rPr>
              <a:t>تهدیدات زیستی بر اساس اولویت</a:t>
            </a:r>
          </a:p>
          <a:p>
            <a:pPr marL="342900" indent="-342900">
              <a:buFont typeface="Wingdings" panose="05000000000000000000" pitchFamily="2" charset="2"/>
              <a:buChar char="Ø"/>
            </a:pPr>
            <a:r>
              <a:rPr lang="fa-IR" sz="2400" dirty="0" smtClean="0">
                <a:solidFill>
                  <a:srgbClr val="00B050"/>
                </a:solidFill>
                <a:cs typeface="B Titr" panose="00000700000000000000" pitchFamily="2" charset="-78"/>
              </a:rPr>
              <a:t>بیان شرح وظایف کمیته پدافند غیرعامل در نظام سلامت</a:t>
            </a:r>
          </a:p>
          <a:p>
            <a:pPr marL="342900" indent="-342900">
              <a:buFont typeface="Wingdings" panose="05000000000000000000" pitchFamily="2" charset="2"/>
              <a:buChar char="Ø"/>
            </a:pPr>
            <a:r>
              <a:rPr lang="fa-IR" sz="2400" dirty="0" smtClean="0">
                <a:solidFill>
                  <a:srgbClr val="00B050"/>
                </a:solidFill>
                <a:cs typeface="B Titr" panose="00000700000000000000" pitchFamily="2" charset="-78"/>
              </a:rPr>
              <a:t>اسناد بالا دستی </a:t>
            </a:r>
          </a:p>
          <a:p>
            <a:pPr marL="342900" indent="-342900">
              <a:buFont typeface="Wingdings" panose="05000000000000000000" pitchFamily="2" charset="2"/>
              <a:buChar char="Ø"/>
            </a:pPr>
            <a:r>
              <a:rPr lang="fa-IR" sz="2400" dirty="0" smtClean="0">
                <a:solidFill>
                  <a:srgbClr val="00B050"/>
                </a:solidFill>
                <a:cs typeface="B Titr" panose="00000700000000000000" pitchFamily="2" charset="-78"/>
              </a:rPr>
              <a:t>ماده 65 قانون حمایت از خانواده و جوانی جمعیت </a:t>
            </a:r>
          </a:p>
          <a:p>
            <a:pPr marL="342900" indent="-342900">
              <a:buFont typeface="Wingdings" panose="05000000000000000000" pitchFamily="2" charset="2"/>
              <a:buChar char="Ø"/>
            </a:pPr>
            <a:r>
              <a:rPr lang="fa-IR" sz="2400" dirty="0" smtClean="0">
                <a:solidFill>
                  <a:srgbClr val="00B050"/>
                </a:solidFill>
                <a:cs typeface="B Titr" panose="00000700000000000000" pitchFamily="2" charset="-78"/>
              </a:rPr>
              <a:t>چند نمونه از اقدامات انجام شده در حوزه پدافند غیرعامل دانشگاه علوم پزشکی گناباد</a:t>
            </a:r>
          </a:p>
          <a:p>
            <a:endParaRPr lang="fa-IR" sz="2400" dirty="0" smtClean="0">
              <a:solidFill>
                <a:srgbClr val="00B050"/>
              </a:solidFill>
              <a:cs typeface="B Titr" panose="00000700000000000000" pitchFamily="2" charset="-78"/>
            </a:endParaRPr>
          </a:p>
          <a:p>
            <a:endParaRPr lang="fa-IR" sz="2400" dirty="0" smtClean="0">
              <a:solidFill>
                <a:srgbClr val="00B050"/>
              </a:solidFill>
              <a:cs typeface="B Titr" panose="00000700000000000000" pitchFamily="2" charset="-78"/>
            </a:endParaRPr>
          </a:p>
        </p:txBody>
      </p:sp>
    </p:spTree>
    <p:extLst>
      <p:ext uri="{BB962C8B-B14F-4D97-AF65-F5344CB8AC3E}">
        <p14:creationId xmlns:p14="http://schemas.microsoft.com/office/powerpoint/2010/main" val="35175479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89110" y="136477"/>
            <a:ext cx="5650173" cy="6428095"/>
          </a:xfrm>
          <a:prstGeom prst="rect">
            <a:avLst/>
          </a:prstGeom>
        </p:spPr>
      </p:pic>
      <p:sp>
        <p:nvSpPr>
          <p:cNvPr id="3" name="TextBox 2"/>
          <p:cNvSpPr txBox="1"/>
          <p:nvPr/>
        </p:nvSpPr>
        <p:spPr>
          <a:xfrm>
            <a:off x="182026" y="388620"/>
            <a:ext cx="11864340" cy="6084743"/>
          </a:xfrm>
          <a:prstGeom prst="rect">
            <a:avLst/>
          </a:prstGeom>
          <a:noFill/>
        </p:spPr>
        <p:txBody>
          <a:bodyPr wrap="square" rtlCol="0">
            <a:spAutoFit/>
          </a:bodyPr>
          <a:lstStyle/>
          <a:p>
            <a:pPr>
              <a:lnSpc>
                <a:spcPct val="170000"/>
              </a:lnSpc>
            </a:pPr>
            <a:r>
              <a:rPr lang="fa-IR" sz="2200" b="1" dirty="0">
                <a:cs typeface="B Titr" panose="00000700000000000000" pitchFamily="2" charset="-78"/>
              </a:rPr>
              <a:t>تهدیدات ومخاطرات باروری، در حوزه های زیر</a:t>
            </a:r>
            <a:r>
              <a:rPr lang="fa-IR" sz="2200" b="1" dirty="0" smtClean="0">
                <a:cs typeface="B Titr" panose="00000700000000000000" pitchFamily="2" charset="-78"/>
              </a:rPr>
              <a:t>:</a:t>
            </a:r>
            <a:endParaRPr lang="fa-IR" sz="2200" b="1" dirty="0">
              <a:effectLst>
                <a:outerShdw blurRad="38100" dist="38100" dir="2700000" algn="tl">
                  <a:srgbClr val="000000">
                    <a:alpha val="43137"/>
                  </a:srgbClr>
                </a:outerShdw>
              </a:effectLst>
              <a:cs typeface="B Titr" panose="00000700000000000000" pitchFamily="2" charset="-78"/>
            </a:endParaRPr>
          </a:p>
          <a:p>
            <a:r>
              <a:rPr lang="fa-IR" sz="2200" dirty="0">
                <a:solidFill>
                  <a:srgbClr val="FF0000"/>
                </a:solidFill>
                <a:cs typeface="B Titr" panose="00000700000000000000" pitchFamily="2" charset="-78"/>
              </a:rPr>
              <a:t>زیستی: </a:t>
            </a:r>
            <a:r>
              <a:rPr lang="fa-IR" sz="2200" dirty="0">
                <a:cs typeface="B Nazanin" panose="00000400000000000000" pitchFamily="2" charset="-78"/>
              </a:rPr>
              <a:t>عوامل زیستی با منشاءهای مختلف در حوزه‌های انسان، دام، نباتات، آب آشامیدنی، محیط زیست و منابع طبیعی، غذا، دارو و صنایع مرتبط با آن به‌نحوی که در </a:t>
            </a:r>
            <a:r>
              <a:rPr lang="fa-IR" sz="2200" u="sng" dirty="0">
                <a:cs typeface="B Nazanin" panose="00000400000000000000" pitchFamily="2" charset="-78"/>
              </a:rPr>
              <a:t>بلندمدت یا کوتاه‌مدت</a:t>
            </a:r>
            <a:r>
              <a:rPr lang="fa-IR" sz="2200" dirty="0">
                <a:cs typeface="B Nazanin" panose="00000400000000000000" pitchFamily="2" charset="-78"/>
              </a:rPr>
              <a:t> منجر به وارد نمودن آسیب یا اختلال در توان باروری انسان شود. </a:t>
            </a:r>
            <a:endParaRPr lang="en-US" sz="2200" dirty="0">
              <a:cs typeface="B Nazanin" panose="00000400000000000000" pitchFamily="2" charset="-78"/>
            </a:endParaRPr>
          </a:p>
          <a:p>
            <a:endParaRPr lang="fa-IR" sz="2200" dirty="0">
              <a:cs typeface="B Titr" panose="00000700000000000000" pitchFamily="2" charset="-78"/>
            </a:endParaRPr>
          </a:p>
          <a:p>
            <a:r>
              <a:rPr lang="fa-IR" sz="2200" dirty="0">
                <a:solidFill>
                  <a:srgbClr val="FF0000"/>
                </a:solidFill>
                <a:cs typeface="B Titr" panose="00000700000000000000" pitchFamily="2" charset="-78"/>
              </a:rPr>
              <a:t>شیمیایی: </a:t>
            </a:r>
            <a:r>
              <a:rPr lang="fa-IR" sz="2200" dirty="0">
                <a:cs typeface="B Nazanin" panose="00000400000000000000" pitchFamily="2" charset="-78"/>
              </a:rPr>
              <a:t>مواد شیمیای پرخطر طبیعی یا مصنوعی مانند فلزات سنگین، سموم شیمیایی و افزودنی‌ها که می‌توانند از طریق هوا، خاک، آب، دام، نباتات، غذا و دارو به انسان آسیب برسانند</a:t>
            </a:r>
            <a:r>
              <a:rPr lang="fa-IR" sz="2200" dirty="0" smtClean="0">
                <a:cs typeface="B Nazanin" panose="00000400000000000000" pitchFamily="2" charset="-78"/>
              </a:rPr>
              <a:t>.</a:t>
            </a:r>
          </a:p>
          <a:p>
            <a:endParaRPr lang="fa-IR" sz="2200" dirty="0">
              <a:cs typeface="B Nazanin" panose="00000400000000000000" pitchFamily="2" charset="-78"/>
            </a:endParaRPr>
          </a:p>
          <a:p>
            <a:r>
              <a:rPr lang="fa-IR" sz="2200" dirty="0">
                <a:solidFill>
                  <a:srgbClr val="FF0000"/>
                </a:solidFill>
                <a:cs typeface="B Titr" panose="00000700000000000000" pitchFamily="2" charset="-78"/>
              </a:rPr>
              <a:t>امواج</a:t>
            </a:r>
            <a:r>
              <a:rPr lang="fa-IR" sz="2200" dirty="0">
                <a:solidFill>
                  <a:srgbClr val="FF0000"/>
                </a:solidFill>
                <a:cs typeface="B Nazanin" panose="00000400000000000000" pitchFamily="2" charset="-78"/>
              </a:rPr>
              <a:t>: </a:t>
            </a:r>
            <a:r>
              <a:rPr lang="fa-IR" sz="2200" dirty="0">
                <a:cs typeface="B Nazanin" panose="00000400000000000000" pitchFamily="2" charset="-78"/>
              </a:rPr>
              <a:t>امواج الکتریکی، مغناطیسی و صوتی که در بلندمدت‌ یا ‌کوتاه‌مدت منجر به آسیب یا اختلال در توان ‌باروری انسان ‌شود اطلاق می‌گردد؛ منبع انتشار این امواج می‌تواند انسان‌ساز (تجهیزات مخابراتی و الکتریکی) یا طبیعی ( مانند بیماری‌های زمین مرجع) باشد</a:t>
            </a:r>
            <a:r>
              <a:rPr lang="fa-IR" sz="2200" dirty="0" smtClean="0">
                <a:cs typeface="B Nazanin" panose="00000400000000000000" pitchFamily="2" charset="-78"/>
              </a:rPr>
              <a:t>.</a:t>
            </a:r>
          </a:p>
          <a:p>
            <a:endParaRPr lang="fa-IR" sz="2200" dirty="0">
              <a:cs typeface="B Nazanin" panose="00000400000000000000" pitchFamily="2" charset="-78"/>
            </a:endParaRPr>
          </a:p>
          <a:p>
            <a:r>
              <a:rPr lang="fa-IR" sz="2200" dirty="0">
                <a:solidFill>
                  <a:srgbClr val="FF0000"/>
                </a:solidFill>
                <a:cs typeface="B Titr" panose="00000700000000000000" pitchFamily="2" charset="-78"/>
              </a:rPr>
              <a:t>پرتوی: </a:t>
            </a:r>
            <a:r>
              <a:rPr lang="fa-IR" sz="2200" dirty="0">
                <a:cs typeface="B Nazanin" panose="00000400000000000000" pitchFamily="2" charset="-78"/>
              </a:rPr>
              <a:t>عوامل پرتوی مانند چشمه‌های رادیواکتیو، رادیو ایزوتوپ‌ها و مولدهای پرتو که در بلندمدت یا کوتاه‌مدت منجر به آسیب یا اختلال در توان باروری انسان می‌شود</a:t>
            </a:r>
            <a:r>
              <a:rPr lang="fa-IR" sz="2200" dirty="0" smtClean="0">
                <a:cs typeface="B Nazanin" panose="00000400000000000000" pitchFamily="2" charset="-78"/>
              </a:rPr>
              <a:t>.</a:t>
            </a:r>
          </a:p>
          <a:p>
            <a:endParaRPr lang="fa-IR" sz="2200" dirty="0">
              <a:cs typeface="B Nazanin" panose="00000400000000000000" pitchFamily="2" charset="-78"/>
            </a:endParaRPr>
          </a:p>
          <a:p>
            <a:r>
              <a:rPr lang="fa-IR" sz="2200" dirty="0">
                <a:solidFill>
                  <a:srgbClr val="FF0000"/>
                </a:solidFill>
                <a:cs typeface="B Titr" panose="00000700000000000000" pitchFamily="2" charset="-78"/>
              </a:rPr>
              <a:t>آلاینده های زیست محیطی: </a:t>
            </a:r>
            <a:r>
              <a:rPr lang="fa-IR" sz="2200" dirty="0">
                <a:cs typeface="B Nazanin" panose="00000400000000000000" pitchFamily="2" charset="-78"/>
              </a:rPr>
              <a:t>مجموعه‌ای از عواملی که ترکیب آن با منابع پذیرنده مانند آب، هوا یا خاک کیفیت فیزیکی، شیمیایی یا زیستی آن را بصورت زیان‌آور در جهت کاهش باروری انسان تغییر دهد. این عوامل براساس ماهیت آلاینده‌ها شامل عوامل فیزیکی (ارتعاش، پرتو)، شیمیایی، زیستی و بر اساس نوع ماده آلاینده شامل مواد زائد جامد، مایع (فاضلاب و مواد دفعی مایع)، گازها (آلاینده‌های هوا) می‌باشند.     </a:t>
            </a:r>
          </a:p>
        </p:txBody>
      </p:sp>
    </p:spTree>
    <p:extLst>
      <p:ext uri="{BB962C8B-B14F-4D97-AF65-F5344CB8AC3E}">
        <p14:creationId xmlns:p14="http://schemas.microsoft.com/office/powerpoint/2010/main" val="649381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3" name="Content Placeholder 3"/>
          <p:cNvPicPr>
            <a:picLocks noChangeAspect="1"/>
          </p:cNvPicPr>
          <p:nvPr/>
        </p:nvPicPr>
        <p:blipFill>
          <a:blip r:embed="rId2"/>
          <a:stretch>
            <a:fillRect/>
          </a:stretch>
        </p:blipFill>
        <p:spPr>
          <a:xfrm>
            <a:off x="0" y="0"/>
            <a:ext cx="6274946" cy="7105298"/>
          </a:xfrm>
          <a:prstGeom prst="rect">
            <a:avLst/>
          </a:prstGeom>
        </p:spPr>
      </p:pic>
      <p:sp>
        <p:nvSpPr>
          <p:cNvPr id="2" name="Rectangle 1"/>
          <p:cNvSpPr/>
          <p:nvPr/>
        </p:nvSpPr>
        <p:spPr>
          <a:xfrm>
            <a:off x="6096000" y="2352320"/>
            <a:ext cx="6096000" cy="1200329"/>
          </a:xfrm>
          <a:prstGeom prst="rect">
            <a:avLst/>
          </a:prstGeom>
        </p:spPr>
        <p:txBody>
          <a:bodyPr>
            <a:spAutoFit/>
          </a:bodyPr>
          <a:lstStyle/>
          <a:p>
            <a:pPr algn="ctr"/>
            <a:r>
              <a:rPr lang="fa-IR" sz="2400" dirty="0">
                <a:solidFill>
                  <a:srgbClr val="FF0000"/>
                </a:solidFill>
                <a:cs typeface="B Titr" panose="00000700000000000000" pitchFamily="2" charset="-78"/>
              </a:rPr>
              <a:t>ابلاغ تصویب نامه دستورالعمل اجرایی ماده 65</a:t>
            </a:r>
            <a:br>
              <a:rPr lang="fa-IR" sz="2400" dirty="0">
                <a:solidFill>
                  <a:srgbClr val="FF0000"/>
                </a:solidFill>
                <a:cs typeface="B Titr" panose="00000700000000000000" pitchFamily="2" charset="-78"/>
              </a:rPr>
            </a:br>
            <a:r>
              <a:rPr lang="fa-IR" sz="2400" dirty="0">
                <a:solidFill>
                  <a:srgbClr val="FF0000"/>
                </a:solidFill>
                <a:cs typeface="B Titr" panose="00000700000000000000" pitchFamily="2" charset="-78"/>
              </a:rPr>
              <a:t>قانون حمایت از خانواده و جوانی جمعیت</a:t>
            </a:r>
            <a:br>
              <a:rPr lang="fa-IR" sz="2400" dirty="0">
                <a:solidFill>
                  <a:srgbClr val="FF0000"/>
                </a:solidFill>
                <a:cs typeface="B Titr" panose="00000700000000000000" pitchFamily="2" charset="-78"/>
              </a:rPr>
            </a:br>
            <a:r>
              <a:rPr lang="fa-IR" sz="2400" dirty="0">
                <a:solidFill>
                  <a:srgbClr val="FF0000"/>
                </a:solidFill>
                <a:cs typeface="B Titr" panose="00000700000000000000" pitchFamily="2" charset="-78"/>
              </a:rPr>
              <a:t>1401/2/20</a:t>
            </a:r>
            <a:endParaRPr lang="en-US" sz="2400" dirty="0">
              <a:solidFill>
                <a:srgbClr val="FF0000"/>
              </a:solidFill>
            </a:endParaRPr>
          </a:p>
        </p:txBody>
      </p:sp>
    </p:spTree>
    <p:extLst>
      <p:ext uri="{BB962C8B-B14F-4D97-AF65-F5344CB8AC3E}">
        <p14:creationId xmlns:p14="http://schemas.microsoft.com/office/powerpoint/2010/main" val="9507938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48820" cy="6858000"/>
          </a:xfrm>
          <a:prstGeom prst="rect">
            <a:avLst/>
          </a:prstGeom>
        </p:spPr>
      </p:pic>
      <p:sp>
        <p:nvSpPr>
          <p:cNvPr id="3" name="TextBox 2"/>
          <p:cNvSpPr txBox="1"/>
          <p:nvPr/>
        </p:nvSpPr>
        <p:spPr>
          <a:xfrm>
            <a:off x="4917400" y="2308860"/>
            <a:ext cx="7175540" cy="830997"/>
          </a:xfrm>
          <a:prstGeom prst="rect">
            <a:avLst/>
          </a:prstGeom>
          <a:noFill/>
        </p:spPr>
        <p:txBody>
          <a:bodyPr wrap="square" rtlCol="0">
            <a:spAutoFit/>
          </a:bodyPr>
          <a:lstStyle/>
          <a:p>
            <a:r>
              <a:rPr lang="fa-IR" sz="2400" dirty="0" smtClean="0">
                <a:solidFill>
                  <a:srgbClr val="FF0000"/>
                </a:solidFill>
                <a:cs typeface="B Titr" panose="00000700000000000000" pitchFamily="2" charset="-78"/>
              </a:rPr>
              <a:t>یک نمونه از اقدامات انجام شده در زمینه اجرای ماده 65 قانون حمایت از خانواده و جوانی جمعیت کمیته پدافند غیرعامل دانشگاه</a:t>
            </a:r>
            <a:endParaRPr lang="en-US" sz="2400" dirty="0">
              <a:solidFill>
                <a:srgbClr val="FF0000"/>
              </a:solidFill>
              <a:cs typeface="B Titr" panose="00000700000000000000" pitchFamily="2" charset="-78"/>
            </a:endParaRPr>
          </a:p>
        </p:txBody>
      </p:sp>
    </p:spTree>
    <p:extLst>
      <p:ext uri="{BB962C8B-B14F-4D97-AF65-F5344CB8AC3E}">
        <p14:creationId xmlns:p14="http://schemas.microsoft.com/office/powerpoint/2010/main" val="1033803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89110" y="136477"/>
            <a:ext cx="5650173" cy="6428095"/>
          </a:xfrm>
          <a:prstGeom prst="rect">
            <a:avLst/>
          </a:prstGeom>
        </p:spPr>
      </p:pic>
      <p:sp>
        <p:nvSpPr>
          <p:cNvPr id="2" name="TextBox 1"/>
          <p:cNvSpPr txBox="1"/>
          <p:nvPr/>
        </p:nvSpPr>
        <p:spPr>
          <a:xfrm>
            <a:off x="0" y="1201003"/>
            <a:ext cx="11900847" cy="461665"/>
          </a:xfrm>
          <a:prstGeom prst="rect">
            <a:avLst/>
          </a:prstGeom>
          <a:noFill/>
        </p:spPr>
        <p:txBody>
          <a:bodyPr wrap="square" rtlCol="1">
            <a:spAutoFit/>
          </a:bodyPr>
          <a:lstStyle/>
          <a:p>
            <a:endParaRPr lang="fa-IR" sz="2400" b="1" dirty="0">
              <a:cs typeface="B Nazanin" panose="00000400000000000000" pitchFamily="2" charset="-78"/>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Down Arrow 3"/>
          <p:cNvSpPr/>
          <p:nvPr/>
        </p:nvSpPr>
        <p:spPr>
          <a:xfrm flipV="1">
            <a:off x="5322570" y="5922616"/>
            <a:ext cx="262890" cy="7886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0084" y="739338"/>
            <a:ext cx="10540677" cy="461665"/>
          </a:xfrm>
          <a:prstGeom prst="rect">
            <a:avLst/>
          </a:prstGeom>
          <a:noFill/>
        </p:spPr>
        <p:txBody>
          <a:bodyPr wrap="square" rtlCol="0">
            <a:spAutoFit/>
          </a:bodyPr>
          <a:lstStyle/>
          <a:p>
            <a:r>
              <a:rPr lang="fa-IR" sz="2400" dirty="0" smtClean="0">
                <a:solidFill>
                  <a:srgbClr val="FF0000"/>
                </a:solidFill>
                <a:cs typeface="B Titr" panose="00000700000000000000" pitchFamily="2" charset="-78"/>
              </a:rPr>
              <a:t>کسب رتبه اول در اجرای ماده 65 قانون حمایت از خانواده و جوانی جمعیت در قطب 9 کشور</a:t>
            </a:r>
            <a:endParaRPr lang="en-US" sz="2400" dirty="0">
              <a:solidFill>
                <a:srgbClr val="FF0000"/>
              </a:solidFill>
              <a:cs typeface="B Titr" panose="00000700000000000000" pitchFamily="2" charset="-78"/>
            </a:endParaRPr>
          </a:p>
        </p:txBody>
      </p:sp>
    </p:spTree>
    <p:extLst>
      <p:ext uri="{BB962C8B-B14F-4D97-AF65-F5344CB8AC3E}">
        <p14:creationId xmlns:p14="http://schemas.microsoft.com/office/powerpoint/2010/main" val="2311626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extBox 1"/>
          <p:cNvSpPr txBox="1"/>
          <p:nvPr/>
        </p:nvSpPr>
        <p:spPr>
          <a:xfrm>
            <a:off x="0" y="1201003"/>
            <a:ext cx="11900847" cy="461665"/>
          </a:xfrm>
          <a:prstGeom prst="rect">
            <a:avLst/>
          </a:prstGeom>
          <a:noFill/>
        </p:spPr>
        <p:txBody>
          <a:bodyPr wrap="square" rtlCol="1">
            <a:spAutoFit/>
          </a:bodyPr>
          <a:lstStyle/>
          <a:p>
            <a:endParaRPr lang="fa-IR" sz="2400" b="1" dirty="0">
              <a:cs typeface="B Nazanin" panose="00000400000000000000" pitchFamily="2" charset="-78"/>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2170"/>
            <a:ext cx="6285859" cy="395055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1249" y="932170"/>
            <a:ext cx="6000751" cy="3950554"/>
          </a:xfrm>
          <a:prstGeom prst="rect">
            <a:avLst/>
          </a:prstGeom>
        </p:spPr>
      </p:pic>
      <p:sp>
        <p:nvSpPr>
          <p:cNvPr id="5" name="TextBox 4"/>
          <p:cNvSpPr txBox="1"/>
          <p:nvPr/>
        </p:nvSpPr>
        <p:spPr>
          <a:xfrm>
            <a:off x="1516379" y="336088"/>
            <a:ext cx="9189720" cy="461665"/>
          </a:xfrm>
          <a:prstGeom prst="rect">
            <a:avLst/>
          </a:prstGeom>
          <a:noFill/>
        </p:spPr>
        <p:txBody>
          <a:bodyPr wrap="square" rtlCol="0">
            <a:spAutoFit/>
          </a:bodyPr>
          <a:lstStyle/>
          <a:p>
            <a:r>
              <a:rPr lang="fa-IR" sz="2400" dirty="0" smtClean="0">
                <a:solidFill>
                  <a:srgbClr val="FF0000"/>
                </a:solidFill>
                <a:cs typeface="B Titr" panose="00000700000000000000" pitchFamily="2" charset="-78"/>
              </a:rPr>
              <a:t>برگزاری مانور عملیاتی پدافند شیمیایی با حضور گسترده همکاران معاونت بهداشت </a:t>
            </a:r>
            <a:endParaRPr lang="en-US" sz="2400" dirty="0">
              <a:solidFill>
                <a:srgbClr val="FF0000"/>
              </a:solidFill>
              <a:cs typeface="B Titr" panose="00000700000000000000" pitchFamily="2" charset="-78"/>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59453" y="4882724"/>
            <a:ext cx="5863592" cy="1975276"/>
          </a:xfrm>
          <a:prstGeom prst="rect">
            <a:avLst/>
          </a:prstGeom>
        </p:spPr>
      </p:pic>
    </p:spTree>
    <p:extLst>
      <p:ext uri="{BB962C8B-B14F-4D97-AF65-F5344CB8AC3E}">
        <p14:creationId xmlns:p14="http://schemas.microsoft.com/office/powerpoint/2010/main" val="10717289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extBox 1"/>
          <p:cNvSpPr txBox="1"/>
          <p:nvPr/>
        </p:nvSpPr>
        <p:spPr>
          <a:xfrm>
            <a:off x="0" y="1201003"/>
            <a:ext cx="11900847" cy="461665"/>
          </a:xfrm>
          <a:prstGeom prst="rect">
            <a:avLst/>
          </a:prstGeom>
          <a:noFill/>
        </p:spPr>
        <p:txBody>
          <a:bodyPr wrap="square" rtlCol="1">
            <a:spAutoFit/>
          </a:bodyPr>
          <a:lstStyle/>
          <a:p>
            <a:endParaRPr lang="fa-IR" sz="2400" b="1" dirty="0">
              <a:cs typeface="B Nazanin" panose="00000400000000000000" pitchFamily="2" charset="-78"/>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7170" y="3954780"/>
            <a:ext cx="4354830" cy="290322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304" y="1120140"/>
            <a:ext cx="7768591" cy="4907440"/>
          </a:xfrm>
          <a:prstGeom prst="rect">
            <a:avLst/>
          </a:prstGeom>
        </p:spPr>
      </p:pic>
      <p:sp>
        <p:nvSpPr>
          <p:cNvPr id="10" name="TextBox 9"/>
          <p:cNvSpPr txBox="1"/>
          <p:nvPr/>
        </p:nvSpPr>
        <p:spPr>
          <a:xfrm>
            <a:off x="7429655" y="1477714"/>
            <a:ext cx="4636926" cy="1200329"/>
          </a:xfrm>
          <a:prstGeom prst="rect">
            <a:avLst/>
          </a:prstGeom>
          <a:noFill/>
        </p:spPr>
        <p:txBody>
          <a:bodyPr wrap="square" rtlCol="0">
            <a:spAutoFit/>
          </a:bodyPr>
          <a:lstStyle/>
          <a:p>
            <a:r>
              <a:rPr lang="fa-IR" sz="2400" dirty="0" smtClean="0">
                <a:solidFill>
                  <a:srgbClr val="FF0000"/>
                </a:solidFill>
                <a:cs typeface="B Titr" panose="00000700000000000000" pitchFamily="2" charset="-78"/>
              </a:rPr>
              <a:t>قرارگاه پدافند زیستی مقابله با پشه آئدس </a:t>
            </a:r>
          </a:p>
          <a:p>
            <a:r>
              <a:rPr lang="fa-IR" sz="2400" dirty="0" smtClean="0">
                <a:solidFill>
                  <a:srgbClr val="FF0000"/>
                </a:solidFill>
                <a:cs typeface="B Titr" panose="00000700000000000000" pitchFamily="2" charset="-78"/>
              </a:rPr>
              <a:t>با حضور مدیر کل پدافند غیرعامل استانداری و روسای ادارات گناباد</a:t>
            </a:r>
            <a:endParaRPr lang="en-US" sz="2400" dirty="0">
              <a:solidFill>
                <a:srgbClr val="FF0000"/>
              </a:solidFill>
              <a:cs typeface="B Titr" panose="00000700000000000000" pitchFamily="2" charset="-78"/>
            </a:endParaRPr>
          </a:p>
        </p:txBody>
      </p:sp>
    </p:spTree>
    <p:extLst>
      <p:ext uri="{BB962C8B-B14F-4D97-AF65-F5344CB8AC3E}">
        <p14:creationId xmlns:p14="http://schemas.microsoft.com/office/powerpoint/2010/main" val="39446521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extBox 1"/>
          <p:cNvSpPr txBox="1"/>
          <p:nvPr/>
        </p:nvSpPr>
        <p:spPr>
          <a:xfrm>
            <a:off x="0" y="1201003"/>
            <a:ext cx="11900847" cy="461665"/>
          </a:xfrm>
          <a:prstGeom prst="rect">
            <a:avLst/>
          </a:prstGeom>
          <a:noFill/>
        </p:spPr>
        <p:txBody>
          <a:bodyPr wrap="square" rtlCol="1">
            <a:spAutoFit/>
          </a:bodyPr>
          <a:lstStyle/>
          <a:p>
            <a:endParaRPr lang="fa-IR" sz="2400" b="1" dirty="0">
              <a:cs typeface="B Nazanin" panose="00000400000000000000" pitchFamily="2" charset="-78"/>
            </a:endParaRPr>
          </a:p>
        </p:txBody>
      </p:sp>
      <p:sp>
        <p:nvSpPr>
          <p:cNvPr id="3" name="TextBox 2"/>
          <p:cNvSpPr txBox="1"/>
          <p:nvPr/>
        </p:nvSpPr>
        <p:spPr>
          <a:xfrm>
            <a:off x="937260" y="468630"/>
            <a:ext cx="9864090" cy="461665"/>
          </a:xfrm>
          <a:prstGeom prst="rect">
            <a:avLst/>
          </a:prstGeom>
          <a:noFill/>
        </p:spPr>
        <p:txBody>
          <a:bodyPr wrap="square" rtlCol="0">
            <a:spAutoFit/>
          </a:bodyPr>
          <a:lstStyle/>
          <a:p>
            <a:r>
              <a:rPr lang="fa-IR" sz="2400" dirty="0" smtClean="0">
                <a:solidFill>
                  <a:srgbClr val="FF0000"/>
                </a:solidFill>
                <a:cs typeface="B Titr" panose="00000700000000000000" pitchFamily="2" charset="-78"/>
              </a:rPr>
              <a:t>برگزاری نمایشگاه پدافند غیرعامل در محل مصلی به مناسبت هفته پدافند غیرعامل</a:t>
            </a:r>
            <a:endParaRPr lang="en-US" sz="2400" dirty="0">
              <a:solidFill>
                <a:srgbClr val="FF0000"/>
              </a:solidFill>
              <a:cs typeface="B Titr" panose="00000700000000000000" pitchFamily="2" charset="-78"/>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9815" y="2788920"/>
            <a:ext cx="6052185" cy="406908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01003"/>
            <a:ext cx="6139815" cy="4149090"/>
          </a:xfrm>
          <a:prstGeom prst="rect">
            <a:avLst/>
          </a:prstGeom>
        </p:spPr>
      </p:pic>
    </p:spTree>
    <p:extLst>
      <p:ext uri="{BB962C8B-B14F-4D97-AF65-F5344CB8AC3E}">
        <p14:creationId xmlns:p14="http://schemas.microsoft.com/office/powerpoint/2010/main" val="36301890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extBox 1"/>
          <p:cNvSpPr txBox="1"/>
          <p:nvPr/>
        </p:nvSpPr>
        <p:spPr>
          <a:xfrm>
            <a:off x="0" y="1201003"/>
            <a:ext cx="11900847" cy="461665"/>
          </a:xfrm>
          <a:prstGeom prst="rect">
            <a:avLst/>
          </a:prstGeom>
          <a:noFill/>
        </p:spPr>
        <p:txBody>
          <a:bodyPr wrap="square" rtlCol="1">
            <a:spAutoFit/>
          </a:bodyPr>
          <a:lstStyle/>
          <a:p>
            <a:endParaRPr lang="fa-IR" sz="2400" b="1" dirty="0">
              <a:cs typeface="B Nazanin" panose="00000400000000000000" pitchFamily="2" charset="-78"/>
            </a:endParaRPr>
          </a:p>
        </p:txBody>
      </p:sp>
      <p:sp>
        <p:nvSpPr>
          <p:cNvPr id="3" name="TextBox 2"/>
          <p:cNvSpPr txBox="1"/>
          <p:nvPr/>
        </p:nvSpPr>
        <p:spPr>
          <a:xfrm>
            <a:off x="1417320" y="508505"/>
            <a:ext cx="8801100" cy="461665"/>
          </a:xfrm>
          <a:prstGeom prst="rect">
            <a:avLst/>
          </a:prstGeom>
          <a:noFill/>
        </p:spPr>
        <p:txBody>
          <a:bodyPr wrap="square" rtlCol="0">
            <a:spAutoFit/>
          </a:bodyPr>
          <a:lstStyle/>
          <a:p>
            <a:r>
              <a:rPr lang="fa-IR" sz="2400" dirty="0" smtClean="0">
                <a:solidFill>
                  <a:srgbClr val="FF0000"/>
                </a:solidFill>
                <a:cs typeface="B Titr" panose="00000700000000000000" pitchFamily="2" charset="-78"/>
              </a:rPr>
              <a:t>برگزاری مانور قطع اینترنت در بیمارستان علامه بهلول و آیت الله مدنی بجستان</a:t>
            </a:r>
            <a:endParaRPr lang="en-US" sz="2400" dirty="0">
              <a:solidFill>
                <a:srgbClr val="FF0000"/>
              </a:solidFill>
              <a:cs typeface="B Titr" panose="00000700000000000000" pitchFamily="2" charset="-78"/>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7850" y="1510464"/>
            <a:ext cx="6534150" cy="450033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510463"/>
            <a:ext cx="6214728" cy="4500335"/>
          </a:xfrm>
          <a:prstGeom prst="rect">
            <a:avLst/>
          </a:prstGeom>
        </p:spPr>
      </p:pic>
    </p:spTree>
    <p:extLst>
      <p:ext uri="{BB962C8B-B14F-4D97-AF65-F5344CB8AC3E}">
        <p14:creationId xmlns:p14="http://schemas.microsoft.com/office/powerpoint/2010/main" val="10911406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extBox 1"/>
          <p:cNvSpPr txBox="1"/>
          <p:nvPr/>
        </p:nvSpPr>
        <p:spPr>
          <a:xfrm>
            <a:off x="0" y="1201003"/>
            <a:ext cx="11900847" cy="461665"/>
          </a:xfrm>
          <a:prstGeom prst="rect">
            <a:avLst/>
          </a:prstGeom>
          <a:noFill/>
        </p:spPr>
        <p:txBody>
          <a:bodyPr wrap="square" rtlCol="1">
            <a:spAutoFit/>
          </a:bodyPr>
          <a:lstStyle/>
          <a:p>
            <a:endParaRPr lang="fa-IR" sz="2400" b="1" dirty="0">
              <a:cs typeface="B Nazanin" panose="00000400000000000000"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4238" y="1279507"/>
            <a:ext cx="8045612" cy="5578493"/>
          </a:xfrm>
          <a:prstGeom prst="rect">
            <a:avLst/>
          </a:prstGeom>
        </p:spPr>
      </p:pic>
      <p:sp>
        <p:nvSpPr>
          <p:cNvPr id="3" name="TextBox 2"/>
          <p:cNvSpPr txBox="1"/>
          <p:nvPr/>
        </p:nvSpPr>
        <p:spPr>
          <a:xfrm>
            <a:off x="525780" y="594296"/>
            <a:ext cx="11155680" cy="461665"/>
          </a:xfrm>
          <a:prstGeom prst="rect">
            <a:avLst/>
          </a:prstGeom>
          <a:noFill/>
        </p:spPr>
        <p:txBody>
          <a:bodyPr wrap="square" rtlCol="0">
            <a:spAutoFit/>
          </a:bodyPr>
          <a:lstStyle/>
          <a:p>
            <a:r>
              <a:rPr lang="fa-IR" sz="2400" dirty="0" smtClean="0">
                <a:solidFill>
                  <a:srgbClr val="FF0000"/>
                </a:solidFill>
                <a:cs typeface="B Titr" panose="00000700000000000000" pitchFamily="2" charset="-78"/>
              </a:rPr>
              <a:t>برگزاری مشترک مانور انفجار شیمیایی در کارخانه فولاد قاین با همکاری کمیته پدافند غیرعامل دانشگاه </a:t>
            </a:r>
            <a:endParaRPr lang="en-US" sz="2400" dirty="0">
              <a:solidFill>
                <a:srgbClr val="FF0000"/>
              </a:solidFill>
              <a:cs typeface="B Titr" panose="00000700000000000000" pitchFamily="2" charset="-78"/>
            </a:endParaRPr>
          </a:p>
        </p:txBody>
      </p:sp>
    </p:spTree>
    <p:extLst>
      <p:ext uri="{BB962C8B-B14F-4D97-AF65-F5344CB8AC3E}">
        <p14:creationId xmlns:p14="http://schemas.microsoft.com/office/powerpoint/2010/main" val="38023058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extBox 1"/>
          <p:cNvSpPr txBox="1"/>
          <p:nvPr/>
        </p:nvSpPr>
        <p:spPr>
          <a:xfrm>
            <a:off x="0" y="1201003"/>
            <a:ext cx="11900847" cy="461665"/>
          </a:xfrm>
          <a:prstGeom prst="rect">
            <a:avLst/>
          </a:prstGeom>
          <a:noFill/>
        </p:spPr>
        <p:txBody>
          <a:bodyPr wrap="square" rtlCol="1">
            <a:spAutoFit/>
          </a:bodyPr>
          <a:lstStyle/>
          <a:p>
            <a:endParaRPr lang="fa-IR" sz="2400" b="1" dirty="0">
              <a:cs typeface="B Nazanin" panose="00000400000000000000"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19392"/>
            <a:ext cx="7082791" cy="472186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9380" y="2663190"/>
            <a:ext cx="5722620" cy="4194810"/>
          </a:xfrm>
          <a:prstGeom prst="rect">
            <a:avLst/>
          </a:prstGeom>
        </p:spPr>
      </p:pic>
      <p:sp>
        <p:nvSpPr>
          <p:cNvPr id="6" name="TextBox 5"/>
          <p:cNvSpPr txBox="1"/>
          <p:nvPr/>
        </p:nvSpPr>
        <p:spPr>
          <a:xfrm>
            <a:off x="731520" y="290848"/>
            <a:ext cx="10835640" cy="461665"/>
          </a:xfrm>
          <a:prstGeom prst="rect">
            <a:avLst/>
          </a:prstGeom>
          <a:noFill/>
        </p:spPr>
        <p:txBody>
          <a:bodyPr wrap="square" rtlCol="0">
            <a:spAutoFit/>
          </a:bodyPr>
          <a:lstStyle/>
          <a:p>
            <a:r>
              <a:rPr lang="fa-IR" sz="2400" dirty="0" smtClean="0">
                <a:solidFill>
                  <a:srgbClr val="FF0000"/>
                </a:solidFill>
                <a:cs typeface="B Titr" panose="00000700000000000000" pitchFamily="2" charset="-78"/>
              </a:rPr>
              <a:t>برگزاری مانور عملیاتی خروج اضطراری به دنبال نشت ماده نامشخص در ساختمان معاونت بهداشت</a:t>
            </a:r>
            <a:endParaRPr lang="en-US" sz="2400" dirty="0">
              <a:solidFill>
                <a:srgbClr val="FF0000"/>
              </a:solidFill>
              <a:cs typeface="B Titr" panose="00000700000000000000" pitchFamily="2" charset="-78"/>
            </a:endParaRPr>
          </a:p>
        </p:txBody>
      </p:sp>
    </p:spTree>
    <p:extLst>
      <p:ext uri="{BB962C8B-B14F-4D97-AF65-F5344CB8AC3E}">
        <p14:creationId xmlns:p14="http://schemas.microsoft.com/office/powerpoint/2010/main" val="7547475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3930551" y="0"/>
            <a:ext cx="4585648" cy="6755642"/>
          </a:xfrm>
          <a:prstGeom prst="rect">
            <a:avLst/>
          </a:prstGeom>
        </p:spPr>
      </p:pic>
    </p:spTree>
    <p:extLst>
      <p:ext uri="{BB962C8B-B14F-4D97-AF65-F5344CB8AC3E}">
        <p14:creationId xmlns:p14="http://schemas.microsoft.com/office/powerpoint/2010/main" val="34913321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extBox 1"/>
          <p:cNvSpPr txBox="1"/>
          <p:nvPr/>
        </p:nvSpPr>
        <p:spPr>
          <a:xfrm>
            <a:off x="0" y="1201003"/>
            <a:ext cx="11900847" cy="461665"/>
          </a:xfrm>
          <a:prstGeom prst="rect">
            <a:avLst/>
          </a:prstGeom>
          <a:noFill/>
        </p:spPr>
        <p:txBody>
          <a:bodyPr wrap="square" rtlCol="1">
            <a:spAutoFit/>
          </a:bodyPr>
          <a:lstStyle/>
          <a:p>
            <a:endParaRPr lang="fa-IR" sz="2400" b="1" dirty="0">
              <a:cs typeface="B Nazanin" panose="00000400000000000000" pitchFamily="2" charset="-78"/>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1450" y="1662668"/>
            <a:ext cx="6096000" cy="3580448"/>
          </a:xfrm>
          <a:prstGeom prst="rect">
            <a:avLst/>
          </a:prstGeom>
        </p:spPr>
      </p:pic>
      <p:sp>
        <p:nvSpPr>
          <p:cNvPr id="5" name="TextBox 4"/>
          <p:cNvSpPr txBox="1"/>
          <p:nvPr/>
        </p:nvSpPr>
        <p:spPr>
          <a:xfrm>
            <a:off x="1211580" y="682993"/>
            <a:ext cx="9212580" cy="461665"/>
          </a:xfrm>
          <a:prstGeom prst="rect">
            <a:avLst/>
          </a:prstGeom>
          <a:noFill/>
        </p:spPr>
        <p:txBody>
          <a:bodyPr wrap="square" rtlCol="0">
            <a:spAutoFit/>
          </a:bodyPr>
          <a:lstStyle/>
          <a:p>
            <a:r>
              <a:rPr lang="fa-IR" sz="2400" dirty="0" smtClean="0">
                <a:solidFill>
                  <a:srgbClr val="FF0000"/>
                </a:solidFill>
                <a:cs typeface="B Titr" panose="00000700000000000000" pitchFamily="2" charset="-78"/>
              </a:rPr>
              <a:t>برگزاری مانور حمله خرابکانه شیمیایی به بیمارستان آیت الله مدنی بجستان</a:t>
            </a:r>
            <a:endParaRPr lang="en-US" sz="2400" dirty="0">
              <a:solidFill>
                <a:srgbClr val="FF0000"/>
              </a:solidFill>
              <a:cs typeface="B Titr" panose="00000700000000000000" pitchFamily="2" charset="-78"/>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6267450" y="2414587"/>
            <a:ext cx="5924550" cy="4443413"/>
          </a:xfrm>
          <a:prstGeom prst="rect">
            <a:avLst/>
          </a:prstGeom>
        </p:spPr>
      </p:pic>
    </p:spTree>
    <p:extLst>
      <p:ext uri="{BB962C8B-B14F-4D97-AF65-F5344CB8AC3E}">
        <p14:creationId xmlns:p14="http://schemas.microsoft.com/office/powerpoint/2010/main" val="11785066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extBox 1"/>
          <p:cNvSpPr txBox="1"/>
          <p:nvPr/>
        </p:nvSpPr>
        <p:spPr>
          <a:xfrm>
            <a:off x="0" y="1201003"/>
            <a:ext cx="11900847" cy="461665"/>
          </a:xfrm>
          <a:prstGeom prst="rect">
            <a:avLst/>
          </a:prstGeom>
          <a:noFill/>
        </p:spPr>
        <p:txBody>
          <a:bodyPr wrap="square" rtlCol="1">
            <a:spAutoFit/>
          </a:bodyPr>
          <a:lstStyle/>
          <a:p>
            <a:endParaRPr lang="fa-IR" sz="2400" b="1" dirty="0">
              <a:cs typeface="B Nazanin" panose="00000400000000000000" pitchFamily="2" charset="-78"/>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620" y="1578372"/>
            <a:ext cx="8291800" cy="5530630"/>
          </a:xfrm>
          <a:prstGeom prst="rect">
            <a:avLst/>
          </a:prstGeom>
        </p:spPr>
      </p:pic>
      <p:sp>
        <p:nvSpPr>
          <p:cNvPr id="5" name="TextBox 4"/>
          <p:cNvSpPr txBox="1"/>
          <p:nvPr/>
        </p:nvSpPr>
        <p:spPr>
          <a:xfrm>
            <a:off x="217170" y="548640"/>
            <a:ext cx="11624310" cy="769441"/>
          </a:xfrm>
          <a:prstGeom prst="rect">
            <a:avLst/>
          </a:prstGeom>
          <a:noFill/>
        </p:spPr>
        <p:txBody>
          <a:bodyPr wrap="square" rtlCol="0">
            <a:spAutoFit/>
          </a:bodyPr>
          <a:lstStyle/>
          <a:p>
            <a:pPr algn="ctr"/>
            <a:r>
              <a:rPr lang="fa-IR" sz="2400" dirty="0" smtClean="0">
                <a:solidFill>
                  <a:srgbClr val="FF0000"/>
                </a:solidFill>
                <a:cs typeface="B Titr" panose="00000700000000000000" pitchFamily="2" charset="-78"/>
              </a:rPr>
              <a:t>برگزاری اولین همایش پدافند سایبری کلان منطقه 9 کشور در دانشگاه با حضور مسئولین وزارت و استانداری</a:t>
            </a:r>
          </a:p>
          <a:p>
            <a:pPr algn="ctr"/>
            <a:r>
              <a:rPr lang="fa-IR" sz="2000" dirty="0" smtClean="0">
                <a:solidFill>
                  <a:srgbClr val="FF0000"/>
                </a:solidFill>
                <a:cs typeface="B Titr" panose="00000700000000000000" pitchFamily="2" charset="-78"/>
              </a:rPr>
              <a:t>دعوت از  مدیران </a:t>
            </a:r>
            <a:r>
              <a:rPr lang="en-US" sz="2000" dirty="0" smtClean="0">
                <a:solidFill>
                  <a:srgbClr val="FF0000"/>
                </a:solidFill>
                <a:cs typeface="B Titr" panose="00000700000000000000" pitchFamily="2" charset="-78"/>
              </a:rPr>
              <a:t>IT</a:t>
            </a:r>
            <a:r>
              <a:rPr lang="fa-IR" sz="2000" dirty="0" smtClean="0">
                <a:solidFill>
                  <a:srgbClr val="FF0000"/>
                </a:solidFill>
                <a:cs typeface="B Titr" panose="00000700000000000000" pitchFamily="2" charset="-78"/>
              </a:rPr>
              <a:t> دانشگاه های کلان منطقه 9  و کارشناسان پدافند غیرعامل </a:t>
            </a:r>
            <a:endParaRPr lang="en-US" sz="2000" dirty="0">
              <a:solidFill>
                <a:srgbClr val="FF0000"/>
              </a:solidFill>
              <a:cs typeface="B Titr" panose="00000700000000000000" pitchFamily="2" charset="-78"/>
            </a:endParaRPr>
          </a:p>
        </p:txBody>
      </p:sp>
    </p:spTree>
    <p:extLst>
      <p:ext uri="{BB962C8B-B14F-4D97-AF65-F5344CB8AC3E}">
        <p14:creationId xmlns:p14="http://schemas.microsoft.com/office/powerpoint/2010/main" val="42365789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extBox 1"/>
          <p:cNvSpPr txBox="1"/>
          <p:nvPr/>
        </p:nvSpPr>
        <p:spPr>
          <a:xfrm>
            <a:off x="0" y="1201003"/>
            <a:ext cx="11900847" cy="461665"/>
          </a:xfrm>
          <a:prstGeom prst="rect">
            <a:avLst/>
          </a:prstGeom>
          <a:noFill/>
        </p:spPr>
        <p:txBody>
          <a:bodyPr wrap="square" rtlCol="1">
            <a:spAutoFit/>
          </a:bodyPr>
          <a:lstStyle/>
          <a:p>
            <a:endParaRPr lang="fa-IR" sz="2400" b="1" dirty="0">
              <a:cs typeface="B Nazanin" panose="00000400000000000000" pitchFamily="2" charset="-78"/>
            </a:endParaRPr>
          </a:p>
        </p:txBody>
      </p:sp>
    </p:spTree>
    <p:extLst>
      <p:ext uri="{BB962C8B-B14F-4D97-AF65-F5344CB8AC3E}">
        <p14:creationId xmlns:p14="http://schemas.microsoft.com/office/powerpoint/2010/main" val="28517474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extBox 1"/>
          <p:cNvSpPr txBox="1"/>
          <p:nvPr/>
        </p:nvSpPr>
        <p:spPr>
          <a:xfrm>
            <a:off x="0" y="1201003"/>
            <a:ext cx="11900847" cy="461665"/>
          </a:xfrm>
          <a:prstGeom prst="rect">
            <a:avLst/>
          </a:prstGeom>
          <a:noFill/>
        </p:spPr>
        <p:txBody>
          <a:bodyPr wrap="square" rtlCol="1">
            <a:spAutoFit/>
          </a:bodyPr>
          <a:lstStyle/>
          <a:p>
            <a:endParaRPr lang="fa-IR" sz="2400" b="1" dirty="0">
              <a:cs typeface="B Nazanin" panose="00000400000000000000" pitchFamily="2" charset="-78"/>
            </a:endParaRPr>
          </a:p>
        </p:txBody>
      </p:sp>
      <p:sp>
        <p:nvSpPr>
          <p:cNvPr id="3" name="Rectangle 2"/>
          <p:cNvSpPr/>
          <p:nvPr/>
        </p:nvSpPr>
        <p:spPr>
          <a:xfrm>
            <a:off x="1498089" y="1955713"/>
            <a:ext cx="9297738" cy="3154710"/>
          </a:xfrm>
          <a:prstGeom prst="rect">
            <a:avLst/>
          </a:prstGeom>
        </p:spPr>
        <p:txBody>
          <a:bodyPr wrap="none">
            <a:spAutoFit/>
          </a:bodyPr>
          <a:lstStyle/>
          <a:p>
            <a:r>
              <a:rPr lang="fa-IR" sz="19900" dirty="0">
                <a:solidFill>
                  <a:schemeClr val="tx1">
                    <a:lumMod val="75000"/>
                    <a:lumOff val="25000"/>
                  </a:schemeClr>
                </a:solidFill>
                <a:latin typeface="IranNastaliq" panose="02020505000000020003" pitchFamily="18" charset="0"/>
                <a:cs typeface="IranNastaliq" panose="02020505000000020003" pitchFamily="18" charset="0"/>
              </a:rPr>
              <a:t>سپاس از توجه شما</a:t>
            </a:r>
            <a:endParaRPr lang="en-US" sz="19900" dirty="0">
              <a:solidFill>
                <a:schemeClr val="tx1">
                  <a:lumMod val="75000"/>
                  <a:lumOff val="25000"/>
                </a:schemeClr>
              </a:solidFill>
              <a:latin typeface="IranNastaliq" panose="02020505000000020003" pitchFamily="18" charset="0"/>
              <a:cs typeface="IranNastaliq" panose="02020505000000020003" pitchFamily="18" charset="0"/>
            </a:endParaRPr>
          </a:p>
        </p:txBody>
      </p:sp>
    </p:spTree>
    <p:extLst>
      <p:ext uri="{BB962C8B-B14F-4D97-AF65-F5344CB8AC3E}">
        <p14:creationId xmlns:p14="http://schemas.microsoft.com/office/powerpoint/2010/main" val="38201196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89110" y="136477"/>
            <a:ext cx="5650173" cy="6428095"/>
          </a:xfrm>
          <a:prstGeom prst="rect">
            <a:avLst/>
          </a:prstGeom>
        </p:spPr>
      </p:pic>
      <p:sp>
        <p:nvSpPr>
          <p:cNvPr id="2" name="TextBox 1"/>
          <p:cNvSpPr txBox="1"/>
          <p:nvPr/>
        </p:nvSpPr>
        <p:spPr>
          <a:xfrm>
            <a:off x="1160060" y="341194"/>
            <a:ext cx="10481480" cy="523220"/>
          </a:xfrm>
          <a:prstGeom prst="rect">
            <a:avLst/>
          </a:prstGeom>
          <a:noFill/>
        </p:spPr>
        <p:txBody>
          <a:bodyPr wrap="square" rtlCol="1">
            <a:spAutoFit/>
          </a:bodyPr>
          <a:lstStyle/>
          <a:p>
            <a:r>
              <a:rPr lang="fa-IR" sz="2800" dirty="0" smtClean="0">
                <a:solidFill>
                  <a:srgbClr val="FF0000"/>
                </a:solidFill>
                <a:cs typeface="B Titr" panose="00000700000000000000" pitchFamily="2" charset="-78"/>
              </a:rPr>
              <a:t>مقدمه</a:t>
            </a:r>
            <a:endParaRPr lang="fa-IR" sz="2800" dirty="0">
              <a:solidFill>
                <a:srgbClr val="FF0000"/>
              </a:solidFill>
              <a:cs typeface="B Titr" panose="00000700000000000000" pitchFamily="2" charset="-78"/>
            </a:endParaRPr>
          </a:p>
        </p:txBody>
      </p:sp>
      <p:sp>
        <p:nvSpPr>
          <p:cNvPr id="3" name="TextBox 2"/>
          <p:cNvSpPr txBox="1"/>
          <p:nvPr/>
        </p:nvSpPr>
        <p:spPr>
          <a:xfrm>
            <a:off x="-54591" y="1827030"/>
            <a:ext cx="11696131" cy="3046988"/>
          </a:xfrm>
          <a:prstGeom prst="rect">
            <a:avLst/>
          </a:prstGeom>
          <a:noFill/>
        </p:spPr>
        <p:txBody>
          <a:bodyPr wrap="square" rtlCol="1">
            <a:spAutoFit/>
          </a:bodyPr>
          <a:lstStyle/>
          <a:p>
            <a:r>
              <a:rPr lang="fa-IR" sz="2400" b="1" dirty="0" smtClean="0">
                <a:cs typeface="B Nazanin" panose="00000400000000000000" pitchFamily="2" charset="-78"/>
              </a:rPr>
              <a:t>سوانح و بلایا می‌توانند در هر زمان به وقوع بپیوندند و موجب مرگ، جراحات افراد، بی‌ثباتی در اقتصاد گردند</a:t>
            </a:r>
          </a:p>
          <a:p>
            <a:r>
              <a:rPr lang="fa-IR" sz="2400" b="1" dirty="0" smtClean="0">
                <a:cs typeface="B Nazanin" panose="00000400000000000000" pitchFamily="2" charset="-78"/>
              </a:rPr>
              <a:t>هر چقدر جوامع گسترده‌تر و بزرگتر می‌شود تعداد و نوع سوانح بالقوه بیشتر می‌شود</a:t>
            </a:r>
          </a:p>
          <a:p>
            <a:r>
              <a:rPr lang="fa-IR" sz="2400" b="1" dirty="0" smtClean="0">
                <a:cs typeface="B Nazanin" panose="00000400000000000000" pitchFamily="2" charset="-78"/>
              </a:rPr>
              <a:t>به دلیل پیشرفت تکنولوژی،اجتماعی و سیاسی موجود در این جوامع اغلب تاثیر این سوانح شدیدتر است</a:t>
            </a:r>
          </a:p>
          <a:p>
            <a:endParaRPr lang="fa-IR" sz="2400" b="1" dirty="0" smtClean="0">
              <a:cs typeface="B Nazanin" panose="00000400000000000000" pitchFamily="2" charset="-78"/>
            </a:endParaRPr>
          </a:p>
          <a:p>
            <a:r>
              <a:rPr lang="fa-IR" sz="2400" b="1" dirty="0" smtClean="0">
                <a:cs typeface="B Nazanin" panose="00000400000000000000" pitchFamily="2" charset="-78"/>
              </a:rPr>
              <a:t>مخاطرات به دو دسته تقسیم می‌شوند:</a:t>
            </a:r>
          </a:p>
          <a:p>
            <a:r>
              <a:rPr lang="fa-IR" sz="2400" b="1" dirty="0" smtClean="0">
                <a:solidFill>
                  <a:srgbClr val="0070C0"/>
                </a:solidFill>
                <a:cs typeface="B Nazanin" panose="00000400000000000000" pitchFamily="2" charset="-78"/>
              </a:rPr>
              <a:t> طبیعی </a:t>
            </a:r>
            <a:r>
              <a:rPr lang="fa-IR" sz="2400" b="1" dirty="0" smtClean="0">
                <a:cs typeface="B Nazanin" panose="00000400000000000000" pitchFamily="2" charset="-78"/>
              </a:rPr>
              <a:t>مثل سیل زلزله طوفان...</a:t>
            </a:r>
          </a:p>
          <a:p>
            <a:r>
              <a:rPr lang="fa-IR" sz="2400" b="1" dirty="0" smtClean="0">
                <a:solidFill>
                  <a:srgbClr val="0070C0"/>
                </a:solidFill>
                <a:cs typeface="B Nazanin" panose="00000400000000000000" pitchFamily="2" charset="-78"/>
              </a:rPr>
              <a:t>انسان ساخت </a:t>
            </a:r>
            <a:r>
              <a:rPr lang="fa-IR" sz="2400" b="1" dirty="0" smtClean="0">
                <a:cs typeface="B Nazanin" panose="00000400000000000000" pitchFamily="2" charset="-78"/>
              </a:rPr>
              <a:t>که خود شامل تصادفی مانند نشت مواد شیمیایی رادیواکتیو و...</a:t>
            </a:r>
          </a:p>
          <a:p>
            <a:r>
              <a:rPr lang="fa-IR" sz="2400" b="1" dirty="0" smtClean="0">
                <a:cs typeface="B Nazanin" panose="00000400000000000000" pitchFamily="2" charset="-78"/>
              </a:rPr>
              <a:t>و خصمانه یا عامدانه مانند حملات مسلحانه و تروریستی و حملات سایبری و...</a:t>
            </a:r>
            <a:endParaRPr lang="fa-IR" sz="2400" b="1" dirty="0">
              <a:cs typeface="B Nazanin" panose="00000400000000000000" pitchFamily="2" charset="-78"/>
            </a:endParaRPr>
          </a:p>
        </p:txBody>
      </p:sp>
    </p:spTree>
    <p:extLst>
      <p:ext uri="{BB962C8B-B14F-4D97-AF65-F5344CB8AC3E}">
        <p14:creationId xmlns:p14="http://schemas.microsoft.com/office/powerpoint/2010/main" val="1644882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89110" y="136477"/>
            <a:ext cx="5650173" cy="642809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684" y="0"/>
            <a:ext cx="10512730" cy="6858000"/>
          </a:xfrm>
          <a:prstGeom prst="rect">
            <a:avLst/>
          </a:prstGeom>
        </p:spPr>
      </p:pic>
      <p:sp>
        <p:nvSpPr>
          <p:cNvPr id="6" name="Rounded Rectangle 5"/>
          <p:cNvSpPr/>
          <p:nvPr/>
        </p:nvSpPr>
        <p:spPr>
          <a:xfrm>
            <a:off x="2838733" y="6073254"/>
            <a:ext cx="7233313" cy="354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ln>
                  <a:solidFill>
                    <a:srgbClr val="FFFF00"/>
                  </a:solidFill>
                </a:ln>
                <a:cs typeface="B Titr" panose="00000700000000000000" pitchFamily="2" charset="-78"/>
              </a:rPr>
              <a:t>کمیته پدافند غیرعامل دانشگاه علوم پزشکی گناباد</a:t>
            </a:r>
            <a:endParaRPr lang="fa-IR" dirty="0">
              <a:ln>
                <a:solidFill>
                  <a:srgbClr val="FFFF00"/>
                </a:solidFill>
              </a:ln>
              <a:cs typeface="B Titr" panose="00000700000000000000" pitchFamily="2" charset="-78"/>
            </a:endParaRPr>
          </a:p>
        </p:txBody>
      </p:sp>
    </p:spTree>
    <p:extLst>
      <p:ext uri="{BB962C8B-B14F-4D97-AF65-F5344CB8AC3E}">
        <p14:creationId xmlns:p14="http://schemas.microsoft.com/office/powerpoint/2010/main" val="16167454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507474" y="122829"/>
            <a:ext cx="5650173" cy="6428095"/>
          </a:xfrm>
          <a:prstGeom prst="rect">
            <a:avLst/>
          </a:prstGeom>
        </p:spPr>
      </p:pic>
      <p:sp>
        <p:nvSpPr>
          <p:cNvPr id="2" name="TextBox 1"/>
          <p:cNvSpPr txBox="1"/>
          <p:nvPr/>
        </p:nvSpPr>
        <p:spPr>
          <a:xfrm>
            <a:off x="136478" y="955343"/>
            <a:ext cx="11655188" cy="5262979"/>
          </a:xfrm>
          <a:prstGeom prst="rect">
            <a:avLst/>
          </a:prstGeom>
          <a:noFill/>
        </p:spPr>
        <p:txBody>
          <a:bodyPr wrap="square" rtlCol="1">
            <a:spAutoFit/>
          </a:bodyPr>
          <a:lstStyle/>
          <a:p>
            <a:r>
              <a:rPr lang="fa-IR" sz="2400" b="1" dirty="0" smtClean="0">
                <a:cs typeface="B Nazanin" panose="00000400000000000000" pitchFamily="2" charset="-78"/>
              </a:rPr>
              <a:t>در دنیا ۴۰ نوع بلای طبیعی شناخته شده است که ۳۲ نوع آن در ایران وقوع می‌پیوندد ایران جز ۱۰ کشور بلاخیز جهان بوده و رتبه چهارم در قاره آسیا دارد</a:t>
            </a:r>
          </a:p>
          <a:p>
            <a:r>
              <a:rPr lang="fa-IR" sz="2400" b="1" dirty="0" smtClean="0">
                <a:cs typeface="B Nazanin" panose="00000400000000000000" pitchFamily="2" charset="-78"/>
              </a:rPr>
              <a:t>میزان آسیب پذیری مردم ایران در برابر بلایا ۸۰ درصد است</a:t>
            </a:r>
          </a:p>
          <a:p>
            <a:r>
              <a:rPr lang="fa-IR" sz="2400" b="1" dirty="0" smtClean="0">
                <a:cs typeface="B Nazanin" panose="00000400000000000000" pitchFamily="2" charset="-78"/>
              </a:rPr>
              <a:t/>
            </a:r>
            <a:br>
              <a:rPr lang="fa-IR" sz="2400" b="1" dirty="0" smtClean="0">
                <a:cs typeface="B Nazanin" panose="00000400000000000000" pitchFamily="2" charset="-78"/>
              </a:rPr>
            </a:br>
            <a:r>
              <a:rPr lang="fa-IR" sz="2400" b="1" dirty="0" smtClean="0">
                <a:cs typeface="B Nazanin" panose="00000400000000000000" pitchFamily="2" charset="-78"/>
              </a:rPr>
              <a:t>در کشور به طور متوسط هر ساله:</a:t>
            </a:r>
          </a:p>
          <a:p>
            <a:r>
              <a:rPr lang="fa-IR" sz="2400" b="1" dirty="0" smtClean="0">
                <a:cs typeface="B Nazanin" panose="00000400000000000000" pitchFamily="2" charset="-78"/>
              </a:rPr>
              <a:t>۲۵۰ مخاطره طبیعی روی می‌دهد</a:t>
            </a:r>
          </a:p>
          <a:p>
            <a:r>
              <a:rPr lang="fa-IR" sz="2400" b="1" dirty="0" smtClean="0">
                <a:cs typeface="B Nazanin" panose="00000400000000000000" pitchFamily="2" charset="-78"/>
              </a:rPr>
              <a:t>۳۰۰۰ نفر کشته می‌شوند</a:t>
            </a:r>
          </a:p>
          <a:p>
            <a:r>
              <a:rPr lang="fa-IR" sz="2400" b="1" dirty="0" smtClean="0">
                <a:cs typeface="B Nazanin" panose="00000400000000000000" pitchFamily="2" charset="-78"/>
              </a:rPr>
              <a:t>۹۰۰۰ نفر دچار مصدومیت فیزیکی می‌شوند</a:t>
            </a:r>
          </a:p>
          <a:p>
            <a:r>
              <a:rPr lang="fa-IR" sz="2400" b="1" dirty="0" smtClean="0">
                <a:cs typeface="B Nazanin" panose="00000400000000000000" pitchFamily="2" charset="-78"/>
              </a:rPr>
              <a:t>یک و نیم میلیون نفر تحت تاثیر قرار می‌گیرند</a:t>
            </a:r>
          </a:p>
          <a:p>
            <a:r>
              <a:rPr lang="fa-IR" sz="2400" b="1" dirty="0" smtClean="0">
                <a:cs typeface="B Nazanin" panose="00000400000000000000" pitchFamily="2" charset="-78"/>
              </a:rPr>
              <a:t/>
            </a:r>
            <a:br>
              <a:rPr lang="fa-IR" sz="2400" b="1" dirty="0" smtClean="0">
                <a:cs typeface="B Nazanin" panose="00000400000000000000" pitchFamily="2" charset="-78"/>
              </a:rPr>
            </a:br>
            <a:r>
              <a:rPr lang="fa-IR" sz="2400" b="1" dirty="0" smtClean="0">
                <a:cs typeface="B Nazanin" panose="00000400000000000000" pitchFamily="2" charset="-78"/>
              </a:rPr>
              <a:t>به لحاظ موقعیت ژئوپلیتیکی ایران در منطقه و بهره‌مندی از منابع عظیم نفت و گاز از منظر اقتصادی همواره در طول تاریخ مورد حمله واقع شده و احتمال هرنوع تهدیدی از سوی سایر کشورها وجود دارد</a:t>
            </a:r>
          </a:p>
          <a:p>
            <a:r>
              <a:rPr lang="fa-IR" sz="2400" b="1" dirty="0" smtClean="0">
                <a:cs typeface="B Nazanin" panose="00000400000000000000" pitchFamily="2" charset="-78"/>
              </a:rPr>
              <a:t>به ویژه جمهوری اسلامی ایران با پیشرفت در زمینه‌های مختلف علمی، فناوریف  اجتماعی، فرهنگی، ورزشی، </a:t>
            </a:r>
            <a:r>
              <a:rPr lang="fa-IR" sz="2400" b="1" dirty="0" smtClean="0">
                <a:cs typeface="B Nazanin" panose="00000400000000000000" pitchFamily="2" charset="-78"/>
              </a:rPr>
              <a:t>سایبری، </a:t>
            </a:r>
            <a:r>
              <a:rPr lang="fa-IR" sz="2400" b="1" dirty="0" smtClean="0">
                <a:cs typeface="B Nazanin" panose="00000400000000000000" pitchFamily="2" charset="-78"/>
              </a:rPr>
              <a:t>نظامی و... همواره در معرض انواع تهدیدها از سوی دشمن می‌باشد</a:t>
            </a:r>
            <a:endParaRPr lang="fa-IR" sz="2400" b="1" dirty="0">
              <a:cs typeface="B Nazanin" panose="00000400000000000000" pitchFamily="2" charset="-78"/>
            </a:endParaRPr>
          </a:p>
        </p:txBody>
      </p:sp>
      <p:pic>
        <p:nvPicPr>
          <p:cNvPr id="4" name="Picture 3" descr="Anthrax-CAPITOL">
            <a:extLst>
              <a:ext uri="{FF2B5EF4-FFF2-40B4-BE49-F238E27FC236}">
                <a16:creationId xmlns:lc="http://schemas.openxmlformats.org/drawingml/2006/lockedCanvas" xmlns:o="urn:schemas-microsoft-com:office:office" xmlns:v="urn:schemas-microsoft-com:vml" xmlns:w10="urn:schemas-microsoft-com:office:word" xmlns:w="http://schemas.openxmlformats.org/wordprocessingml/2006/main" xmlns="" xmlns:a16="http://schemas.microsoft.com/office/drawing/2014/main"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FEC012F-EAE6-4D82-A059-4AE2E5BB46B8}"/>
              </a:ext>
            </a:extLst>
          </p:cNvPr>
          <p:cNvPicPr/>
          <p:nvPr/>
        </p:nvPicPr>
        <p:blipFill>
          <a:blip r:embed="rId3">
            <a:extLst>
              <a:ext uri="{28A0092B-C50C-407E-A947-70E740481C1C}">
                <a14:useLocalDpi xmlns:a14="http://schemas.microsoft.com/office/drawing/2010/main" val="0"/>
              </a:ext>
            </a:extLst>
          </a:blip>
          <a:srcRect/>
          <a:stretch>
            <a:fillRect/>
          </a:stretch>
        </p:blipFill>
        <p:spPr>
          <a:xfrm>
            <a:off x="548388" y="1944498"/>
            <a:ext cx="3397885" cy="2232025"/>
          </a:xfrm>
          <a:prstGeom prst="rect">
            <a:avLst/>
          </a:prstGeom>
          <a:noFill/>
          <a:ln w="28575">
            <a:solidFill>
              <a:schemeClr val="tx2"/>
            </a:solidFill>
          </a:ln>
          <a:extLst/>
        </p:spPr>
      </p:pic>
    </p:spTree>
    <p:extLst>
      <p:ext uri="{BB962C8B-B14F-4D97-AF65-F5344CB8AC3E}">
        <p14:creationId xmlns:p14="http://schemas.microsoft.com/office/powerpoint/2010/main" val="2679704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extBox 1"/>
          <p:cNvSpPr txBox="1"/>
          <p:nvPr/>
        </p:nvSpPr>
        <p:spPr>
          <a:xfrm>
            <a:off x="240030" y="434288"/>
            <a:ext cx="11627893" cy="4893647"/>
          </a:xfrm>
          <a:prstGeom prst="rect">
            <a:avLst/>
          </a:prstGeom>
          <a:noFill/>
        </p:spPr>
        <p:txBody>
          <a:bodyPr wrap="square" rtlCol="1">
            <a:spAutoFit/>
          </a:bodyPr>
          <a:lstStyle/>
          <a:p>
            <a:r>
              <a:rPr lang="fa-IR" sz="2400" b="1" dirty="0" smtClean="0">
                <a:cs typeface="B Nazanin" panose="00000400000000000000" pitchFamily="2" charset="-78"/>
              </a:rPr>
              <a:t>پدافند به دو نوع عامل و غیر عامل تقسیم می شود</a:t>
            </a:r>
            <a:br>
              <a:rPr lang="fa-IR" sz="2400" b="1" dirty="0" smtClean="0">
                <a:cs typeface="B Nazanin" panose="00000400000000000000" pitchFamily="2" charset="-78"/>
              </a:rPr>
            </a:br>
            <a:r>
              <a:rPr lang="fa-IR" sz="2400" b="1" dirty="0" smtClean="0">
                <a:cs typeface="B Nazanin" panose="00000400000000000000" pitchFamily="2" charset="-78"/>
              </a:rPr>
              <a:t/>
            </a:r>
            <a:br>
              <a:rPr lang="fa-IR" sz="2400" b="1" dirty="0" smtClean="0">
                <a:cs typeface="B Nazanin" panose="00000400000000000000" pitchFamily="2" charset="-78"/>
              </a:rPr>
            </a:br>
            <a:r>
              <a:rPr lang="fa-IR" sz="2400" b="1" dirty="0" smtClean="0">
                <a:cs typeface="B Nazanin" panose="00000400000000000000" pitchFamily="2" charset="-78"/>
              </a:rPr>
              <a:t/>
            </a:r>
            <a:br>
              <a:rPr lang="fa-IR" sz="2400" b="1" dirty="0" smtClean="0">
                <a:cs typeface="B Nazanin" panose="00000400000000000000" pitchFamily="2" charset="-78"/>
              </a:rPr>
            </a:br>
            <a:r>
              <a:rPr lang="fa-IR" sz="2400" b="1" dirty="0" smtClean="0">
                <a:cs typeface="B Nazanin" panose="00000400000000000000" pitchFamily="2" charset="-78"/>
              </a:rPr>
              <a:t>پدافند به معنای دفاع، مصون سازی، صیانت، نگه داری می باشد </a:t>
            </a:r>
          </a:p>
          <a:p>
            <a:endParaRPr lang="fa-IR" sz="2400" b="1" dirty="0" smtClean="0">
              <a:cs typeface="B Nazanin" panose="00000400000000000000" pitchFamily="2" charset="-78"/>
            </a:endParaRPr>
          </a:p>
          <a:p>
            <a:r>
              <a:rPr lang="fa-IR" sz="2400" b="1" dirty="0" smtClean="0">
                <a:solidFill>
                  <a:srgbClr val="FF0000"/>
                </a:solidFill>
                <a:cs typeface="B Nazanin" panose="00000400000000000000" pitchFamily="2" charset="-78"/>
              </a:rPr>
              <a:t>پدافند عامل </a:t>
            </a:r>
            <a:r>
              <a:rPr lang="en-US" sz="2400" b="1" dirty="0">
                <a:solidFill>
                  <a:srgbClr val="FF0000"/>
                </a:solidFill>
              </a:rPr>
              <a:t>Active Defense</a:t>
            </a:r>
            <a:r>
              <a:rPr lang="fa-IR" sz="2400" b="1" dirty="0" smtClean="0">
                <a:cs typeface="B Nazanin" panose="00000400000000000000" pitchFamily="2" charset="-78"/>
              </a:rPr>
              <a:t>به </a:t>
            </a:r>
            <a:r>
              <a:rPr lang="fa-IR" sz="2400" b="1" dirty="0" smtClean="0">
                <a:cs typeface="B Nazanin" panose="00000400000000000000" pitchFamily="2" charset="-78"/>
              </a:rPr>
              <a:t>کلیه اقدامات نظامی در مواقع جنگ اطلاق می گردد</a:t>
            </a:r>
          </a:p>
          <a:p>
            <a:r>
              <a:rPr lang="fa-IR" sz="2400" b="1" dirty="0" smtClean="0">
                <a:cs typeface="B Nazanin" panose="00000400000000000000" pitchFamily="2" charset="-78"/>
              </a:rPr>
              <a:t/>
            </a:r>
            <a:br>
              <a:rPr lang="fa-IR" sz="2400" b="1" dirty="0" smtClean="0">
                <a:cs typeface="B Nazanin" panose="00000400000000000000" pitchFamily="2" charset="-78"/>
              </a:rPr>
            </a:br>
            <a:r>
              <a:rPr lang="fa-IR" sz="2400" b="1" dirty="0" smtClean="0">
                <a:solidFill>
                  <a:srgbClr val="FF0000"/>
                </a:solidFill>
                <a:cs typeface="B Nazanin" panose="00000400000000000000" pitchFamily="2" charset="-78"/>
              </a:rPr>
              <a:t>پدافند غیرعامل( </a:t>
            </a:r>
            <a:r>
              <a:rPr lang="en-US" sz="2400" b="1" dirty="0" smtClean="0">
                <a:solidFill>
                  <a:srgbClr val="FF0000"/>
                </a:solidFill>
                <a:cs typeface="B Nazanin" panose="00000400000000000000" pitchFamily="2" charset="-78"/>
              </a:rPr>
              <a:t>passive defense</a:t>
            </a:r>
            <a:r>
              <a:rPr lang="fa-IR" sz="2400" b="1" dirty="0" smtClean="0">
                <a:solidFill>
                  <a:srgbClr val="FF0000"/>
                </a:solidFill>
                <a:cs typeface="B Nazanin" panose="00000400000000000000" pitchFamily="2" charset="-78"/>
              </a:rPr>
              <a:t> </a:t>
            </a:r>
            <a:r>
              <a:rPr lang="en-US" sz="2400" b="1" dirty="0" smtClean="0">
                <a:solidFill>
                  <a:srgbClr val="FF0000"/>
                </a:solidFill>
                <a:cs typeface="B Nazanin" panose="00000400000000000000" pitchFamily="2" charset="-78"/>
              </a:rPr>
              <a:t>(</a:t>
            </a:r>
            <a:r>
              <a:rPr lang="fa-IR" sz="2400" b="1" dirty="0" smtClean="0">
                <a:solidFill>
                  <a:srgbClr val="FF0000"/>
                </a:solidFill>
                <a:cs typeface="B Nazanin" panose="00000400000000000000" pitchFamily="2" charset="-78"/>
              </a:rPr>
              <a:t> </a:t>
            </a:r>
            <a:r>
              <a:rPr lang="fa-IR" sz="2400" b="1" dirty="0" smtClean="0">
                <a:cs typeface="B Nazanin" panose="00000400000000000000" pitchFamily="2" charset="-78"/>
              </a:rPr>
              <a:t>به کلیه اقدامات نظامی و غیر نظامی در مواقع صلح و غیر جنگ اطلاق می گردد</a:t>
            </a:r>
          </a:p>
          <a:p>
            <a:endParaRPr lang="fa-IR" sz="2400" b="1" dirty="0">
              <a:cs typeface="B Nazanin" panose="00000400000000000000" pitchFamily="2" charset="-78"/>
            </a:endParaRPr>
          </a:p>
          <a:p>
            <a:r>
              <a:rPr lang="fa-IR" sz="2400" b="1" dirty="0" smtClean="0">
                <a:cs typeface="B Nazanin" panose="00000400000000000000" pitchFamily="2" charset="-78"/>
              </a:rPr>
              <a:t>نکته مهم: بلایای طبیعی مانند زلزله، سیل و...در دسته اقدامات پدافند غیرعامل قرار نمی گیرد مگر </a:t>
            </a:r>
            <a:r>
              <a:rPr lang="fa-IR" sz="2400" b="1" dirty="0" smtClean="0">
                <a:cs typeface="B Nazanin" panose="00000400000000000000" pitchFamily="2" charset="-78"/>
              </a:rPr>
              <a:t>در برخی موارد خاص</a:t>
            </a:r>
            <a:r>
              <a:rPr lang="fa-IR" sz="2400" b="1" dirty="0" smtClean="0">
                <a:cs typeface="B Nazanin" panose="00000400000000000000" pitchFamily="2" charset="-78"/>
              </a:rPr>
              <a:t>( </a:t>
            </a:r>
            <a:r>
              <a:rPr lang="fa-IR" sz="2400" b="1" dirty="0" smtClean="0">
                <a:cs typeface="B Nazanin" panose="00000400000000000000" pitchFamily="2" charset="-78"/>
              </a:rPr>
              <a:t>این اقدامات برعهده سازمان مدیریت بحران کشور است)</a:t>
            </a:r>
            <a:br>
              <a:rPr lang="fa-IR" sz="2400" b="1" dirty="0" smtClean="0">
                <a:cs typeface="B Nazanin" panose="00000400000000000000" pitchFamily="2" charset="-78"/>
              </a:rPr>
            </a:br>
            <a:endParaRPr lang="fa-IR" sz="2400" b="1" dirty="0">
              <a:cs typeface="B Nazanin" panose="00000400000000000000" pitchFamily="2" charset="-78"/>
            </a:endParaRPr>
          </a:p>
        </p:txBody>
      </p:sp>
      <p:pic>
        <p:nvPicPr>
          <p:cNvPr id="6" name="image10.jpeg"/>
          <p:cNvPicPr/>
          <p:nvPr/>
        </p:nvPicPr>
        <p:blipFill>
          <a:blip r:embed="rId2" cstate="print">
            <a:extLst>
              <a:ext uri="{28A0092B-C50C-407E-A947-70E740481C1C}">
                <a14:useLocalDpi xmlns:a14="http://schemas.microsoft.com/office/drawing/2010/main" val="0"/>
              </a:ext>
            </a:extLst>
          </a:blip>
          <a:stretch>
            <a:fillRect/>
          </a:stretch>
        </p:blipFill>
        <p:spPr>
          <a:xfrm>
            <a:off x="4014365" y="4848860"/>
            <a:ext cx="4763770" cy="2009140"/>
          </a:xfrm>
          <a:prstGeom prst="rect">
            <a:avLst/>
          </a:prstGeom>
        </p:spPr>
      </p:pic>
    </p:spTree>
    <p:extLst>
      <p:ext uri="{BB962C8B-B14F-4D97-AF65-F5344CB8AC3E}">
        <p14:creationId xmlns:p14="http://schemas.microsoft.com/office/powerpoint/2010/main" val="25618380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3289110" y="136477"/>
            <a:ext cx="5650173" cy="6428095"/>
          </a:xfrm>
          <a:prstGeom prst="rect">
            <a:avLst/>
          </a:prstGeom>
        </p:spPr>
      </p:pic>
      <p:sp>
        <p:nvSpPr>
          <p:cNvPr id="2" name="TextBox 1"/>
          <p:cNvSpPr txBox="1"/>
          <p:nvPr/>
        </p:nvSpPr>
        <p:spPr>
          <a:xfrm>
            <a:off x="150125" y="245660"/>
            <a:ext cx="11900847" cy="4893647"/>
          </a:xfrm>
          <a:prstGeom prst="rect">
            <a:avLst/>
          </a:prstGeom>
          <a:noFill/>
        </p:spPr>
        <p:txBody>
          <a:bodyPr wrap="square" rtlCol="1">
            <a:spAutoFit/>
          </a:bodyPr>
          <a:lstStyle/>
          <a:p>
            <a:endParaRPr lang="fa-IR" sz="2400" b="1" dirty="0" smtClean="0">
              <a:solidFill>
                <a:srgbClr val="FF0000"/>
              </a:solidFill>
              <a:cs typeface="B Nazanin" panose="00000400000000000000" pitchFamily="2" charset="-78"/>
            </a:endParaRPr>
          </a:p>
          <a:p>
            <a:r>
              <a:rPr lang="fa-IR" sz="2400" b="1" dirty="0" smtClean="0">
                <a:solidFill>
                  <a:srgbClr val="FF0000"/>
                </a:solidFill>
                <a:cs typeface="B Nazanin" panose="00000400000000000000" pitchFamily="2" charset="-78"/>
              </a:rPr>
              <a:t>مفهوم </a:t>
            </a:r>
            <a:r>
              <a:rPr lang="fa-IR" sz="2400" b="1" dirty="0">
                <a:solidFill>
                  <a:srgbClr val="FF0000"/>
                </a:solidFill>
                <a:cs typeface="B Nazanin" panose="00000400000000000000" pitchFamily="2" charset="-78"/>
              </a:rPr>
              <a:t>پدافند </a:t>
            </a:r>
            <a:r>
              <a:rPr lang="fa-IR" sz="2400" b="1" dirty="0" smtClean="0">
                <a:solidFill>
                  <a:srgbClr val="FF0000"/>
                </a:solidFill>
                <a:cs typeface="B Nazanin" panose="00000400000000000000" pitchFamily="2" charset="-78"/>
              </a:rPr>
              <a:t>غیرعامل</a:t>
            </a:r>
          </a:p>
          <a:p>
            <a:endParaRPr lang="fa-IR" sz="2400" b="1" dirty="0" smtClean="0">
              <a:cs typeface="B Nazanin" panose="00000400000000000000" pitchFamily="2" charset="-78"/>
            </a:endParaRPr>
          </a:p>
          <a:p>
            <a:endParaRPr lang="en-US" sz="2400" b="1" dirty="0">
              <a:cs typeface="B Nazanin" panose="00000400000000000000" pitchFamily="2" charset="-78"/>
            </a:endParaRPr>
          </a:p>
          <a:p>
            <a:r>
              <a:rPr lang="ar-SA" sz="2400" dirty="0">
                <a:cs typeface="B Nazanin" panose="00000400000000000000" pitchFamily="2" charset="-78"/>
              </a:rPr>
              <a:t>به مجموعه اقداماتی اطلاق می گردد که مستلزم به کارگیری جنگ افزار و تسلیحات نبوده و با اجرای آن می توان از وارد شدن خسارت مالی به تجهیزات و تأسیسات حیاتی، حساس و مهم نظامی و غیر نظامی و تلفات انسانی جلوگیری نموده و یا </a:t>
            </a:r>
            <a:r>
              <a:rPr lang="ar-SA" sz="2400" dirty="0" smtClean="0">
                <a:cs typeface="B Nazanin" panose="00000400000000000000" pitchFamily="2" charset="-78"/>
              </a:rPr>
              <a:t>میزان</a:t>
            </a:r>
            <a:r>
              <a:rPr lang="fa-IR" sz="2400" dirty="0" smtClean="0">
                <a:cs typeface="B Nazanin" panose="00000400000000000000" pitchFamily="2" charset="-78"/>
              </a:rPr>
              <a:t> </a:t>
            </a:r>
            <a:r>
              <a:rPr lang="ar-SA" sz="2400" dirty="0" smtClean="0">
                <a:cs typeface="B Nazanin" panose="00000400000000000000" pitchFamily="2" charset="-78"/>
              </a:rPr>
              <a:t>خسارات </a:t>
            </a:r>
            <a:r>
              <a:rPr lang="ar-SA" sz="2400" dirty="0">
                <a:cs typeface="B Nazanin" panose="00000400000000000000" pitchFamily="2" charset="-78"/>
              </a:rPr>
              <a:t>و تلفات ناشی از </a:t>
            </a:r>
            <a:r>
              <a:rPr lang="ar-SA" sz="2400" dirty="0" smtClean="0">
                <a:cs typeface="B Nazanin" panose="00000400000000000000" pitchFamily="2" charset="-78"/>
              </a:rPr>
              <a:t>حملات</a:t>
            </a:r>
            <a:r>
              <a:rPr lang="fa-IR" sz="2400" dirty="0" smtClean="0">
                <a:cs typeface="B Nazanin" panose="00000400000000000000" pitchFamily="2" charset="-78"/>
              </a:rPr>
              <a:t> و اقدامات خصمانه</a:t>
            </a:r>
            <a:r>
              <a:rPr lang="ar-SA" sz="2400" dirty="0" smtClean="0">
                <a:cs typeface="B Nazanin" panose="00000400000000000000" pitchFamily="2" charset="-78"/>
              </a:rPr>
              <a:t> دشمن </a:t>
            </a:r>
            <a:r>
              <a:rPr lang="ar-SA" sz="2400" dirty="0">
                <a:cs typeface="B Nazanin" panose="00000400000000000000" pitchFamily="2" charset="-78"/>
              </a:rPr>
              <a:t>را به حداقل ممکن کاهش داد</a:t>
            </a:r>
            <a:r>
              <a:rPr lang="en-US" sz="2400" dirty="0" smtClean="0">
                <a:cs typeface="B Nazanin" panose="00000400000000000000" pitchFamily="2" charset="-78"/>
              </a:rPr>
              <a:t>.</a:t>
            </a:r>
            <a:endParaRPr lang="fa-IR" sz="2400" dirty="0" smtClean="0">
              <a:cs typeface="B Nazanin" panose="00000400000000000000" pitchFamily="2" charset="-78"/>
            </a:endParaRPr>
          </a:p>
          <a:p>
            <a:endParaRPr lang="en-US" sz="2400" dirty="0">
              <a:cs typeface="B Nazanin" panose="00000400000000000000" pitchFamily="2" charset="-78"/>
            </a:endParaRPr>
          </a:p>
          <a:p>
            <a:r>
              <a:rPr lang="fa-IR" sz="2400" dirty="0">
                <a:cs typeface="B Nazanin" panose="00000400000000000000" pitchFamily="2" charset="-78"/>
              </a:rPr>
              <a:t>کوتاه ترین تعریف پدافند غیر عامل ، "دفاع بدون سلاح" می باشد</a:t>
            </a:r>
            <a:r>
              <a:rPr lang="fa-IR" sz="2400" dirty="0" smtClean="0">
                <a:cs typeface="B Nazanin" panose="00000400000000000000" pitchFamily="2" charset="-78"/>
              </a:rPr>
              <a:t>.</a:t>
            </a:r>
          </a:p>
          <a:p>
            <a:endParaRPr lang="fa-IR" sz="2400" dirty="0">
              <a:cs typeface="B Nazanin" panose="00000400000000000000" pitchFamily="2" charset="-78"/>
            </a:endParaRPr>
          </a:p>
          <a:p>
            <a:r>
              <a:rPr lang="fa-IR" sz="2400" dirty="0">
                <a:cs typeface="B Nazanin" panose="00000400000000000000" pitchFamily="2" charset="-78"/>
              </a:rPr>
              <a:t>مجموع اقدام های غیر مسلحانه ای که موجب افزایش بازدارندگی، کاهش آسیب پذیری، تداوم فعالیت های ضروری، ارتقا پایداری ملی و تسهیل مدیریت بحران در مقابل تهدید ها و </a:t>
            </a:r>
            <a:r>
              <a:rPr lang="fa-IR" sz="2400" dirty="0" smtClean="0">
                <a:cs typeface="B Nazanin" panose="00000400000000000000" pitchFamily="2" charset="-78"/>
              </a:rPr>
              <a:t>اقدامات </a:t>
            </a:r>
            <a:r>
              <a:rPr lang="fa-IR" sz="2400" dirty="0">
                <a:cs typeface="B Nazanin" panose="00000400000000000000" pitchFamily="2" charset="-78"/>
              </a:rPr>
              <a:t>دشمن می شود.</a:t>
            </a:r>
            <a:endParaRPr lang="en-US" sz="2400" dirty="0">
              <a:cs typeface="B Nazanin" panose="00000400000000000000" pitchFamily="2" charset="-78"/>
            </a:endParaRPr>
          </a:p>
          <a:p>
            <a:endParaRPr lang="fa-IR" sz="2400" dirty="0">
              <a:cs typeface="B Nazanin" panose="00000400000000000000" pitchFamily="2" charset="-78"/>
            </a:endParaRPr>
          </a:p>
        </p:txBody>
      </p:sp>
    </p:spTree>
    <p:extLst>
      <p:ext uri="{BB962C8B-B14F-4D97-AF65-F5344CB8AC3E}">
        <p14:creationId xmlns:p14="http://schemas.microsoft.com/office/powerpoint/2010/main" val="5480857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Facet</Template>
  <TotalTime>538</TotalTime>
  <Words>1724</Words>
  <Application>Microsoft Office PowerPoint</Application>
  <PresentationFormat>Widescreen</PresentationFormat>
  <Paragraphs>202</Paragraphs>
  <Slides>43</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43</vt:i4>
      </vt:variant>
    </vt:vector>
  </HeadingPairs>
  <TitlesOfParts>
    <vt:vector size="54" baseType="lpstr">
      <vt:lpstr>2  Jadid</vt:lpstr>
      <vt:lpstr>Arial</vt:lpstr>
      <vt:lpstr>B Nazanin</vt:lpstr>
      <vt:lpstr>B Titr</vt:lpstr>
      <vt:lpstr>Calibri</vt:lpstr>
      <vt:lpstr>IranNastaliq</vt:lpstr>
      <vt:lpstr>Tw Cen MT</vt:lpstr>
      <vt:lpstr>Tw Cen MT Condensed</vt:lpstr>
      <vt:lpstr>Wingdings</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user1</dc:creator>
  <cp:lastModifiedBy>mohammad hosein memar</cp:lastModifiedBy>
  <cp:revision>60</cp:revision>
  <dcterms:created xsi:type="dcterms:W3CDTF">2024-08-12T14:22:56Z</dcterms:created>
  <dcterms:modified xsi:type="dcterms:W3CDTF">2024-08-18T04:50:11Z</dcterms:modified>
</cp:coreProperties>
</file>